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86" r:id="rId5"/>
    <p:sldId id="287" r:id="rId6"/>
    <p:sldId id="288" r:id="rId7"/>
    <p:sldId id="289" r:id="rId8"/>
    <p:sldId id="260" r:id="rId9"/>
    <p:sldId id="290" r:id="rId10"/>
    <p:sldId id="295" r:id="rId11"/>
    <p:sldId id="312" r:id="rId12"/>
    <p:sldId id="305" r:id="rId13"/>
    <p:sldId id="291" r:id="rId14"/>
    <p:sldId id="301" r:id="rId15"/>
    <p:sldId id="302" r:id="rId16"/>
    <p:sldId id="306" r:id="rId17"/>
    <p:sldId id="308" r:id="rId18"/>
    <p:sldId id="307" r:id="rId19"/>
    <p:sldId id="270" r:id="rId20"/>
  </p:sldIdLst>
  <p:sldSz cx="9144000" cy="5143500" type="screen16x9"/>
  <p:notesSz cx="6858000" cy="9144000"/>
  <p:embeddedFontLst>
    <p:embeddedFont>
      <p:font typeface="Wingdings 2" pitchFamily="18" charset="2"/>
      <p:regular r:id="rId22"/>
    </p:embeddedFont>
    <p:embeddedFont>
      <p:font typeface="Trebuchet MS"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295455F-198B-42C5-81CF-AED617D49399}">
  <a:tblStyle styleId="{4295455F-198B-42C5-81CF-AED617D493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05" autoAdjust="0"/>
  </p:normalViewPr>
  <p:slideViewPr>
    <p:cSldViewPr>
      <p:cViewPr>
        <p:scale>
          <a:sx n="80" d="100"/>
          <a:sy n="80" d="100"/>
        </p:scale>
        <p:origin x="-1086" y="-4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14152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F8CFA630-13BB-46C4-BD44-B2C5F9B66074}" type="datetimeFigureOut">
              <a:rPr lang="en-US" smtClean="0"/>
              <a:pPr/>
              <a:t>4/13/2022</a:t>
            </a:fld>
            <a:endParaRPr lang="en-US" dirty="0">
              <a:solidFill>
                <a:srgbClr val="FFFFFF"/>
              </a:solidFill>
            </a:endParaRPr>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4/13/2022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F8CFA630-13BB-46C4-BD44-B2C5F9B66074}" type="datetimeFigureOut">
              <a:rPr lang="en-US" smtClean="0"/>
              <a:pPr/>
              <a:t>4/13/2022</a:t>
            </a:fld>
            <a:endParaRPr lang="en-US" dirty="0"/>
          </a:p>
        </p:txBody>
      </p:sp>
      <p:sp>
        <p:nvSpPr>
          <p:cNvPr id="5" name="Footer Placeholder 4"/>
          <p:cNvSpPr>
            <a:spLocks noGrp="1"/>
          </p:cNvSpPr>
          <p:nvPr>
            <p:ph type="ftr" sz="quarter" idx="11"/>
          </p:nvPr>
        </p:nvSpPr>
        <p:spPr>
          <a:xfrm>
            <a:off x="457200" y="4917186"/>
            <a:ext cx="3657600" cy="17145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sp>
        <p:nvSpPr>
          <p:cNvPr id="42" name="Google Shape;42;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5" name="Google Shape;4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bottom waves">
  <p:cSld name="Blank bottom waves">
    <p:spTree>
      <p:nvGrpSpPr>
        <p:cNvPr id="1" name="Shape 72"/>
        <p:cNvGrpSpPr/>
        <p:nvPr/>
      </p:nvGrpSpPr>
      <p:grpSpPr>
        <a:xfrm>
          <a:off x="0" y="0"/>
          <a:ext cx="0" cy="0"/>
          <a:chOff x="0" y="0"/>
          <a:chExt cx="0" cy="0"/>
        </a:xfrm>
      </p:grpSpPr>
      <p:sp>
        <p:nvSpPr>
          <p:cNvPr id="77" name="Google Shape;77;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
        <p:cNvGrpSpPr/>
        <p:nvPr/>
      </p:nvGrpSpPr>
      <p:grpSpPr>
        <a:xfrm>
          <a:off x="0" y="0"/>
          <a:ext cx="0" cy="0"/>
          <a:chOff x="0" y="0"/>
          <a:chExt cx="0" cy="0"/>
        </a:xfrm>
      </p:grpSpPr>
      <p:sp>
        <p:nvSpPr>
          <p:cNvPr id="28" name="Google Shape;28;p4"/>
          <p:cNvSpPr txBox="1">
            <a:spLocks noGrp="1"/>
          </p:cNvSpPr>
          <p:nvPr>
            <p:ph type="body" idx="1"/>
          </p:nvPr>
        </p:nvSpPr>
        <p:spPr>
          <a:xfrm>
            <a:off x="2038025" y="1476000"/>
            <a:ext cx="5067900" cy="30450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i="1"/>
            </a:lvl1pPr>
            <a:lvl2pPr marL="914400" lvl="1" indent="-431800" algn="ctr" rtl="0">
              <a:spcBef>
                <a:spcPts val="0"/>
              </a:spcBef>
              <a:spcAft>
                <a:spcPts val="0"/>
              </a:spcAft>
              <a:buSzPts val="3200"/>
              <a:buChar char="◦"/>
              <a:defRPr sz="3200" i="1"/>
            </a:lvl2pPr>
            <a:lvl3pPr marL="1371600" lvl="2" indent="-431800" algn="ctr" rtl="0">
              <a:spcBef>
                <a:spcPts val="0"/>
              </a:spcBef>
              <a:spcAft>
                <a:spcPts val="0"/>
              </a:spcAft>
              <a:buSzPts val="3200"/>
              <a:buChar char="◦"/>
              <a:defRPr sz="3200" i="1"/>
            </a:lvl3pPr>
            <a:lvl4pPr marL="1828800" lvl="3" indent="-431800" algn="ctr" rtl="0">
              <a:spcBef>
                <a:spcPts val="0"/>
              </a:spcBef>
              <a:spcAft>
                <a:spcPts val="0"/>
              </a:spcAft>
              <a:buSzPts val="3200"/>
              <a:buChar char="◦"/>
              <a:defRPr sz="3200" i="1"/>
            </a:lvl4pPr>
            <a:lvl5pPr marL="2286000" lvl="4" indent="-431800" algn="ctr" rtl="0">
              <a:spcBef>
                <a:spcPts val="0"/>
              </a:spcBef>
              <a:spcAft>
                <a:spcPts val="0"/>
              </a:spcAft>
              <a:buSzPts val="3200"/>
              <a:buChar char="◦"/>
              <a:defRPr sz="3200" i="1"/>
            </a:lvl5pPr>
            <a:lvl6pPr marL="2743200" lvl="5" indent="-431800" algn="ctr" rtl="0">
              <a:spcBef>
                <a:spcPts val="0"/>
              </a:spcBef>
              <a:spcAft>
                <a:spcPts val="0"/>
              </a:spcAft>
              <a:buSzPts val="3200"/>
              <a:buChar char="◦"/>
              <a:defRPr sz="3200" i="1"/>
            </a:lvl6pPr>
            <a:lvl7pPr marL="3200400" lvl="6" indent="-431800" algn="ctr" rtl="0">
              <a:spcBef>
                <a:spcPts val="0"/>
              </a:spcBef>
              <a:spcAft>
                <a:spcPts val="0"/>
              </a:spcAft>
              <a:buSzPts val="3200"/>
              <a:buChar char="◦"/>
              <a:defRPr sz="3200" i="1"/>
            </a:lvl7pPr>
            <a:lvl8pPr marL="3657600" lvl="7" indent="-431800" algn="ctr" rtl="0">
              <a:spcBef>
                <a:spcPts val="0"/>
              </a:spcBef>
              <a:spcAft>
                <a:spcPts val="0"/>
              </a:spcAft>
              <a:buSzPts val="3200"/>
              <a:buChar char="◦"/>
              <a:defRPr sz="3200" i="1"/>
            </a:lvl8pPr>
            <a:lvl9pPr marL="4114800" lvl="8" indent="-431800" algn="ctr" rtl="0">
              <a:spcBef>
                <a:spcPts val="0"/>
              </a:spcBef>
              <a:spcAft>
                <a:spcPts val="0"/>
              </a:spcAft>
              <a:buSzPts val="3200"/>
              <a:buChar char="◦"/>
              <a:defRPr sz="3200" i="1"/>
            </a:lvl9pPr>
          </a:lstStyle>
          <a:p>
            <a:endParaRPr/>
          </a:p>
        </p:txBody>
      </p:sp>
      <p:sp>
        <p:nvSpPr>
          <p:cNvPr id="30" name="Google Shape;3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4/13/2022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F8CFA630-13BB-46C4-BD44-B2C5F9B66074}" type="datetimeFigureOut">
              <a:rPr lang="en-US" smtClean="0"/>
              <a:pPr/>
              <a:t>4/13/2022</a:t>
            </a:fld>
            <a:endParaRPr lang="en-US">
              <a:solidFill>
                <a:schemeClr val="tx2"/>
              </a:solidFill>
            </a:endParaRPr>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4916334"/>
            <a:ext cx="588336" cy="171450"/>
          </a:xfrm>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4/13/2022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4/13/2022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4/13/2022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4/13/2022</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4/13/2022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4/13/2022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7">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4/13/2022</a:t>
            </a:fld>
            <a:endParaRPr lang="en-US" sz="1000" dirty="0">
              <a:solidFill>
                <a:schemeClr val="tx2"/>
              </a:solidFill>
            </a:endParaRPr>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a:spLocks noGrp="1"/>
          </p:cNvSpPr>
          <p:nvPr>
            <p:ph type="ctrTitle"/>
          </p:nvPr>
        </p:nvSpPr>
        <p:spPr>
          <a:prstGeom prst="rect">
            <a:avLst/>
          </a:prstGeom>
        </p:spPr>
        <p:txBody>
          <a:bodyPr spcFirstLastPara="1" wrap="square" lIns="0" tIns="0" rIns="0" bIns="0" anchor="t" anchorCtr="0">
            <a:noAutofit/>
          </a:bodyPr>
          <a:lstStyle/>
          <a:p>
            <a:pPr algn="ctr">
              <a:lnSpc>
                <a:spcPct val="150000"/>
              </a:lnSpc>
            </a:pPr>
            <a:r>
              <a:rPr lang="en-IN" sz="2400" dirty="0" smtClean="0">
                <a:latin typeface="Times New Roman" pitchFamily="18" charset="0"/>
                <a:cs typeface="Times New Roman" pitchFamily="18" charset="0"/>
              </a:rPr>
              <a:t>A Driving Decision Strategy(DDS) Based on Machine learning for an autonomous vehicle</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5" name="TextBox 4"/>
          <p:cNvSpPr txBox="1"/>
          <p:nvPr/>
        </p:nvSpPr>
        <p:spPr>
          <a:xfrm>
            <a:off x="609600" y="514350"/>
            <a:ext cx="7315200" cy="3093154"/>
          </a:xfrm>
          <a:prstGeom prst="rect">
            <a:avLst/>
          </a:prstGeom>
          <a:noFill/>
        </p:spPr>
        <p:txBody>
          <a:bodyPr wrap="square" rtlCol="0">
            <a:spAutoFit/>
          </a:bodyPr>
          <a:lstStyle/>
          <a:p>
            <a:pPr lvl="0" algn="just">
              <a:lnSpc>
                <a:spcPct val="150000"/>
              </a:lnSpc>
            </a:pPr>
            <a:r>
              <a:rPr lang="en-US" sz="1800" b="1" dirty="0" smtClean="0">
                <a:latin typeface="Times New Roman" pitchFamily="18" charset="0"/>
                <a:cs typeface="Times New Roman" pitchFamily="18" charset="0"/>
              </a:rPr>
              <a:t>Algorithms</a:t>
            </a:r>
            <a:endParaRPr lang="en-IN" sz="1600" b="1" dirty="0" smtClean="0">
              <a:latin typeface="Times New Roman" pitchFamily="18" charset="0"/>
              <a:cs typeface="Times New Roman" pitchFamily="18" charset="0"/>
            </a:endParaRPr>
          </a:p>
          <a:p>
            <a:pPr lvl="0" algn="just">
              <a:lnSpc>
                <a:spcPct val="150000"/>
              </a:lnSpc>
            </a:pPr>
            <a:endParaRPr lang="en-IN" sz="1600" b="1" dirty="0" smtClean="0">
              <a:latin typeface="Times New Roman" pitchFamily="18" charset="0"/>
              <a:cs typeface="Times New Roman" pitchFamily="18" charset="0"/>
            </a:endParaRPr>
          </a:p>
          <a:p>
            <a:pPr lvl="0" algn="just">
              <a:lnSpc>
                <a:spcPct val="150000"/>
              </a:lnSpc>
            </a:pPr>
            <a:r>
              <a:rPr lang="en-IN" sz="1600" b="1" dirty="0" smtClean="0">
                <a:latin typeface="Times New Roman" pitchFamily="18" charset="0"/>
                <a:cs typeface="Times New Roman" pitchFamily="18" charset="0"/>
              </a:rPr>
              <a:t>Random forest algorithm</a:t>
            </a:r>
            <a:endParaRPr lang="en-IN"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This model has three random concepts, randomly choosing training data when making trees, selecting some subsets of features when splitting nodes and considering only a subset of all features for splitting each node in each simple decision tree. During training data in a random forest, each tree learns from a random sample of the data points.</a:t>
            </a:r>
            <a:endParaRPr lang="en-IN" sz="16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5" name="TextBox 4"/>
          <p:cNvSpPr txBox="1"/>
          <p:nvPr/>
        </p:nvSpPr>
        <p:spPr>
          <a:xfrm>
            <a:off x="609600" y="514350"/>
            <a:ext cx="7315200" cy="2723823"/>
          </a:xfrm>
          <a:prstGeom prst="rect">
            <a:avLst/>
          </a:prstGeom>
          <a:noFill/>
        </p:spPr>
        <p:txBody>
          <a:bodyPr wrap="square" rtlCol="0">
            <a:spAutoFit/>
          </a:bodyPr>
          <a:lstStyle/>
          <a:p>
            <a:pPr lvl="0" algn="just">
              <a:lnSpc>
                <a:spcPct val="150000"/>
              </a:lnSpc>
            </a:pPr>
            <a:endParaRPr lang="en-IN" sz="1600" b="1" dirty="0" smtClean="0">
              <a:latin typeface="Times New Roman" pitchFamily="18" charset="0"/>
              <a:cs typeface="Times New Roman" pitchFamily="18" charset="0"/>
            </a:endParaRPr>
          </a:p>
          <a:p>
            <a:pPr lvl="0" algn="just">
              <a:lnSpc>
                <a:spcPct val="150000"/>
              </a:lnSpc>
            </a:pPr>
            <a:endParaRPr lang="en-IN" sz="1600" b="1" dirty="0" smtClean="0">
              <a:latin typeface="Times New Roman" pitchFamily="18" charset="0"/>
              <a:cs typeface="Times New Roman" pitchFamily="18" charset="0"/>
            </a:endParaRPr>
          </a:p>
          <a:p>
            <a:pPr lvl="0" algn="just">
              <a:lnSpc>
                <a:spcPct val="150000"/>
              </a:lnSpc>
            </a:pPr>
            <a:r>
              <a:rPr lang="en-IN" sz="1600" b="1" dirty="0" smtClean="0">
                <a:latin typeface="Times New Roman" pitchFamily="18" charset="0"/>
                <a:cs typeface="Times New Roman" pitchFamily="18" charset="0"/>
              </a:rPr>
              <a:t>MLP</a:t>
            </a:r>
            <a:endParaRPr lang="en-IN"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An MLP consists of at least three layers of nodes: an input layer, a hidden layer and an output layer. Except for the input nodes, each node is a neuron that uses a nonlinear activation function. MLP utilizes a supervised learning technique called </a:t>
            </a:r>
            <a:r>
              <a:rPr lang="en-US" sz="1600" dirty="0" err="1" smtClean="0">
                <a:latin typeface="Times New Roman" pitchFamily="18" charset="0"/>
                <a:cs typeface="Times New Roman" pitchFamily="18" charset="0"/>
              </a:rPr>
              <a:t>backpropagation</a:t>
            </a:r>
            <a:r>
              <a:rPr lang="en-US" sz="1600" dirty="0" smtClean="0">
                <a:latin typeface="Times New Roman" pitchFamily="18" charset="0"/>
                <a:cs typeface="Times New Roman" pitchFamily="18" charset="0"/>
              </a:rPr>
              <a:t> for training.</a:t>
            </a:r>
            <a:endParaRPr lang="en-IN" sz="16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5" name="TextBox 4"/>
          <p:cNvSpPr txBox="1"/>
          <p:nvPr/>
        </p:nvSpPr>
        <p:spPr>
          <a:xfrm>
            <a:off x="228600" y="361950"/>
            <a:ext cx="7543800" cy="3046988"/>
          </a:xfrm>
          <a:prstGeom prst="rect">
            <a:avLst/>
          </a:prstGeom>
          <a:noFill/>
        </p:spPr>
        <p:txBody>
          <a:bodyPr wrap="square" rtlCol="0">
            <a:spAutoFit/>
          </a:bodyPr>
          <a:lstStyle/>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 Genetic algorithm</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The genetic algorithm is a method for solving both constrained and unconstrained optimization problems that is based on natural selection, the process that drives biological evolution. The genetic algorithm repeatedly modifies a population of individual solutions. The genetic algorithm can address problems of mixed integer programming, where some components are restricted to be integer-valued.</a:t>
            </a:r>
            <a:endParaRPr lang="en-IN" sz="16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5" name="TextBox 4"/>
          <p:cNvSpPr txBox="1"/>
          <p:nvPr/>
        </p:nvSpPr>
        <p:spPr>
          <a:xfrm>
            <a:off x="762000" y="819150"/>
            <a:ext cx="6934200" cy="3416320"/>
          </a:xfrm>
          <a:prstGeom prst="rect">
            <a:avLst/>
          </a:prstGeom>
          <a:noFill/>
        </p:spPr>
        <p:txBody>
          <a:bodyPr wrap="square" rtlCol="0">
            <a:spAutoFit/>
          </a:bodyPr>
          <a:lstStyle/>
          <a:p>
            <a:pPr algn="just">
              <a:lnSpc>
                <a:spcPct val="150000"/>
              </a:lnSpc>
            </a:pPr>
            <a:r>
              <a:rPr lang="en-US" sz="1600" b="1" dirty="0" smtClean="0">
                <a:latin typeface="Times New Roman" pitchFamily="18" charset="0"/>
                <a:cs typeface="Times New Roman" pitchFamily="18" charset="0"/>
              </a:rPr>
              <a:t>Dataset:</a:t>
            </a:r>
            <a:endParaRPr lang="en-US" sz="1600" dirty="0" smtClean="0">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lnSpc>
                <a:spcPct val="150000"/>
              </a:lnSpc>
            </a:pPr>
            <a:r>
              <a:rPr lang="en-IN" sz="1600" dirty="0" smtClean="0">
                <a:latin typeface="Times New Roman" pitchFamily="18" charset="0"/>
                <a:cs typeface="Times New Roman" pitchFamily="18" charset="0"/>
              </a:rPr>
              <a:t>To implement this project we are using historical vehicle trajectory dataset as we don’t have sensors to collect data so we are using trajectory dataset. In dataset if user is slowing down vehicle then it has some sensor value with class label as ‘lane changing’. Similarly based on values we have different classes in dataset. Machine learning algorithm will be trained on such dataset and then when we apply test data on trained model then algorithm will predict class for that test data. </a:t>
            </a:r>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5" name="TextBox 4"/>
          <p:cNvSpPr txBox="1"/>
          <p:nvPr/>
        </p:nvSpPr>
        <p:spPr>
          <a:xfrm>
            <a:off x="609600" y="742950"/>
            <a:ext cx="7467600" cy="3785652"/>
          </a:xfrm>
          <a:prstGeom prst="rect">
            <a:avLst/>
          </a:prstGeom>
          <a:noFill/>
        </p:spPr>
        <p:txBody>
          <a:bodyPr wrap="square" rtlCol="0">
            <a:spAutoFit/>
          </a:bodyPr>
          <a:lstStyle/>
          <a:p>
            <a:pPr algn="just">
              <a:lnSpc>
                <a:spcPct val="150000"/>
              </a:lnSpc>
            </a:pPr>
            <a:r>
              <a:rPr lang="en-US" sz="1600" b="1" dirty="0" smtClean="0">
                <a:latin typeface="Times New Roman" pitchFamily="18" charset="0"/>
                <a:cs typeface="Times New Roman" pitchFamily="18" charset="0"/>
              </a:rPr>
              <a:t>Packages </a:t>
            </a:r>
          </a:p>
          <a:p>
            <a:pPr algn="just">
              <a:lnSpc>
                <a:spcPct val="150000"/>
              </a:lnSpc>
            </a:pPr>
            <a:endParaRPr lang="en-US" sz="1600" b="1" dirty="0" smtClean="0">
              <a:latin typeface="Times New Roman" pitchFamily="18" charset="0"/>
              <a:cs typeface="Times New Roman" pitchFamily="18" charset="0"/>
            </a:endParaRPr>
          </a:p>
          <a:p>
            <a:pPr algn="just">
              <a:lnSpc>
                <a:spcPct val="150000"/>
              </a:lnSpc>
            </a:pPr>
            <a:r>
              <a:rPr lang="en-US" sz="1600" b="1" dirty="0" err="1" smtClean="0">
                <a:latin typeface="Times New Roman" pitchFamily="18" charset="0"/>
                <a:cs typeface="Times New Roman" pitchFamily="18" charset="0"/>
              </a:rPr>
              <a:t>tkinter</a:t>
            </a:r>
            <a:r>
              <a:rPr lang="en-US" sz="1600" b="1"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tkinter</a:t>
            </a:r>
            <a:r>
              <a:rPr lang="en-US" sz="1600" dirty="0" smtClean="0">
                <a:latin typeface="Times New Roman" pitchFamily="18" charset="0"/>
                <a:cs typeface="Times New Roman" pitchFamily="18" charset="0"/>
              </a:rPr>
              <a:t> is the standard GUI library for Python. </a:t>
            </a:r>
            <a:r>
              <a:rPr lang="en-US" sz="1600" dirty="0" err="1" smtClean="0">
                <a:latin typeface="Times New Roman" pitchFamily="18" charset="0"/>
                <a:cs typeface="Times New Roman" pitchFamily="18" charset="0"/>
              </a:rPr>
              <a:t>tkinter</a:t>
            </a:r>
            <a:r>
              <a:rPr lang="en-US" sz="1600" dirty="0" smtClean="0">
                <a:latin typeface="Times New Roman" pitchFamily="18" charset="0"/>
                <a:cs typeface="Times New Roman" pitchFamily="18" charset="0"/>
              </a:rPr>
              <a:t> module helps in creating GUI applications in a fast and easy way.</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b="1" dirty="0" err="1" smtClean="0">
                <a:latin typeface="Times New Roman" pitchFamily="18" charset="0"/>
                <a:cs typeface="Times New Roman" pitchFamily="18" charset="0"/>
              </a:rPr>
              <a:t>Matplotlib</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Matplotlib</a:t>
            </a:r>
            <a:r>
              <a:rPr lang="en-US" sz="1600" dirty="0" smtClean="0">
                <a:latin typeface="Times New Roman" pitchFamily="18" charset="0"/>
                <a:cs typeface="Times New Roman" pitchFamily="18" charset="0"/>
              </a:rPr>
              <a:t> is an amazing visualization library in Python for 2D plots of arrays. </a:t>
            </a:r>
            <a:r>
              <a:rPr lang="en-US" sz="1600" dirty="0" err="1" smtClean="0">
                <a:latin typeface="Times New Roman" pitchFamily="18" charset="0"/>
                <a:cs typeface="Times New Roman" pitchFamily="18" charset="0"/>
              </a:rPr>
              <a:t>Matplotlib</a:t>
            </a:r>
            <a:r>
              <a:rPr lang="en-US" sz="1600" dirty="0" smtClean="0">
                <a:latin typeface="Times New Roman" pitchFamily="18" charset="0"/>
                <a:cs typeface="Times New Roman" pitchFamily="18" charset="0"/>
              </a:rPr>
              <a:t> consists of several plots like line, bar, scatter etc.</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Numpy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NumPy</a:t>
            </a:r>
            <a:r>
              <a:rPr lang="en-US" sz="1600" dirty="0" smtClean="0">
                <a:latin typeface="Times New Roman" pitchFamily="18" charset="0"/>
                <a:cs typeface="Times New Roman" pitchFamily="18" charset="0"/>
              </a:rPr>
              <a:t> is a Python library used for working with arrays. It also has functions for working in domain of linear algebra, </a:t>
            </a:r>
            <a:r>
              <a:rPr lang="en-US" sz="1600" dirty="0" err="1" smtClean="0">
                <a:latin typeface="Times New Roman" pitchFamily="18" charset="0"/>
                <a:cs typeface="Times New Roman" pitchFamily="18" charset="0"/>
              </a:rPr>
              <a:t>fourier</a:t>
            </a:r>
            <a:r>
              <a:rPr lang="en-US" sz="1600" dirty="0" smtClean="0">
                <a:latin typeface="Times New Roman" pitchFamily="18" charset="0"/>
                <a:cs typeface="Times New Roman" pitchFamily="18" charset="0"/>
              </a:rPr>
              <a:t> transform, and matrices.</a:t>
            </a:r>
            <a:endParaRPr lang="en-US"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5" name="TextBox 4"/>
          <p:cNvSpPr txBox="1"/>
          <p:nvPr/>
        </p:nvSpPr>
        <p:spPr>
          <a:xfrm>
            <a:off x="685800" y="742950"/>
            <a:ext cx="7391400" cy="3416320"/>
          </a:xfrm>
          <a:prstGeom prst="rect">
            <a:avLst/>
          </a:prstGeom>
          <a:noFill/>
        </p:spPr>
        <p:txBody>
          <a:bodyPr wrap="square" rtlCol="0">
            <a:spAutoFit/>
          </a:bodyPr>
          <a:lstStyle/>
          <a:p>
            <a:pPr algn="just">
              <a:lnSpc>
                <a:spcPct val="150000"/>
              </a:lnSpc>
            </a:pPr>
            <a:r>
              <a:rPr lang="en-US" sz="1600" b="1" dirty="0" smtClean="0">
                <a:solidFill>
                  <a:schemeClr val="tx1"/>
                </a:solidFill>
                <a:latin typeface="Times New Roman" pitchFamily="18" charset="0"/>
                <a:cs typeface="Times New Roman" pitchFamily="18" charset="0"/>
              </a:rPr>
              <a:t>Packages </a:t>
            </a:r>
          </a:p>
          <a:p>
            <a:pPr algn="just">
              <a:lnSpc>
                <a:spcPct val="150000"/>
              </a:lnSpc>
            </a:pPr>
            <a:endParaRPr lang="en-US" sz="1600" b="1" dirty="0" smtClean="0">
              <a:solidFill>
                <a:schemeClr val="tx1"/>
              </a:solidFill>
              <a:latin typeface="Times New Roman" pitchFamily="18" charset="0"/>
              <a:cs typeface="Times New Roman" pitchFamily="18" charset="0"/>
            </a:endParaRPr>
          </a:p>
          <a:p>
            <a:pPr algn="just">
              <a:lnSpc>
                <a:spcPct val="150000"/>
              </a:lnSpc>
            </a:pPr>
            <a:r>
              <a:rPr lang="en-US" sz="1600" b="1" dirty="0" smtClean="0">
                <a:solidFill>
                  <a:schemeClr val="tx1"/>
                </a:solidFill>
                <a:latin typeface="Times New Roman" pitchFamily="18" charset="0"/>
                <a:cs typeface="Times New Roman" pitchFamily="18" charset="0"/>
              </a:rPr>
              <a:t>Pandas</a:t>
            </a:r>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Pandas is an open-source library that is made mainly for working with relational or labeled data both easily and intuitively it is used for Fast and efficient for manipulating and analyzing data.</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b="1" dirty="0" err="1" smtClean="0">
                <a:solidFill>
                  <a:schemeClr val="tx1"/>
                </a:solidFill>
                <a:latin typeface="Times New Roman" pitchFamily="18" charset="0"/>
                <a:cs typeface="Times New Roman" pitchFamily="18" charset="0"/>
              </a:rPr>
              <a:t>keras</a:t>
            </a:r>
            <a:r>
              <a:rPr lang="en-US" sz="1600" dirty="0" smtClean="0">
                <a:solidFill>
                  <a:schemeClr val="tx1"/>
                </a:solidFill>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Keras</a:t>
            </a:r>
            <a:r>
              <a:rPr lang="en-US" sz="1600" dirty="0" smtClean="0">
                <a:solidFill>
                  <a:schemeClr val="tx1"/>
                </a:solidFill>
                <a:latin typeface="Times New Roman" pitchFamily="18" charset="0"/>
                <a:cs typeface="Times New Roman" pitchFamily="18" charset="0"/>
              </a:rPr>
              <a:t> is a deep learning API written in Python, running on top of the machine learning platform Tensor Flow. It was developed with a focus on enabling fast experimentation.</a:t>
            </a:r>
            <a:endParaRPr lang="en-US" sz="1600"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5" name="TextBox 4"/>
          <p:cNvSpPr txBox="1"/>
          <p:nvPr/>
        </p:nvSpPr>
        <p:spPr>
          <a:xfrm>
            <a:off x="609600" y="285750"/>
            <a:ext cx="7467600" cy="6370975"/>
          </a:xfrm>
          <a:prstGeom prst="rect">
            <a:avLst/>
          </a:prstGeom>
          <a:noFill/>
        </p:spPr>
        <p:txBody>
          <a:bodyPr wrap="square" rtlCol="0">
            <a:spAutoFit/>
          </a:bodyPr>
          <a:lstStyle/>
          <a:p>
            <a:pPr algn="just">
              <a:lnSpc>
                <a:spcPct val="150000"/>
              </a:lnSpc>
            </a:pPr>
            <a:r>
              <a:rPr lang="en-US" sz="1600" b="1" dirty="0" smtClean="0">
                <a:solidFill>
                  <a:schemeClr val="tx1"/>
                </a:solidFill>
                <a:latin typeface="Times New Roman" pitchFamily="18" charset="0"/>
                <a:cs typeface="Times New Roman" pitchFamily="18" charset="0"/>
              </a:rPr>
              <a:t>Modules</a:t>
            </a:r>
          </a:p>
          <a:p>
            <a:pPr algn="just">
              <a:lnSpc>
                <a:spcPct val="150000"/>
              </a:lnSpc>
            </a:pPr>
            <a:endParaRPr lang="en-US" sz="1600" b="1" dirty="0" smtClean="0">
              <a:solidFill>
                <a:schemeClr val="tx1"/>
              </a:solidFill>
              <a:latin typeface="Times New Roman" pitchFamily="18" charset="0"/>
              <a:cs typeface="Times New Roman" pitchFamily="18" charset="0"/>
            </a:endParaRPr>
          </a:p>
          <a:p>
            <a:pPr lvl="0" algn="just">
              <a:lnSpc>
                <a:spcPct val="150000"/>
              </a:lnSpc>
            </a:pPr>
            <a:r>
              <a:rPr lang="en-IN" sz="1600" b="1" dirty="0" smtClean="0">
                <a:latin typeface="Times New Roman" pitchFamily="18" charset="0"/>
                <a:cs typeface="Times New Roman" pitchFamily="18" charset="0"/>
              </a:rPr>
              <a:t>Upload historical trajectory Dataset</a:t>
            </a:r>
            <a:r>
              <a:rPr lang="en-IN" sz="1600" dirty="0" smtClean="0">
                <a:latin typeface="Times New Roman" pitchFamily="18" charset="0"/>
                <a:cs typeface="Times New Roman" pitchFamily="18" charset="0"/>
              </a:rPr>
              <a:t>: using this module we will upload dataset to application and then find out total number records.</a:t>
            </a:r>
          </a:p>
          <a:p>
            <a:pPr algn="just">
              <a:lnSpc>
                <a:spcPct val="150000"/>
              </a:lnSpc>
            </a:pPr>
            <a:r>
              <a:rPr lang="en-IN" sz="1600" b="1" dirty="0" smtClean="0">
                <a:latin typeface="Times New Roman" pitchFamily="18" charset="0"/>
                <a:cs typeface="Times New Roman" pitchFamily="18" charset="0"/>
              </a:rPr>
              <a:t>Generate train &amp; test model: </a:t>
            </a:r>
            <a:r>
              <a:rPr lang="en-IN" sz="1600" dirty="0" smtClean="0">
                <a:latin typeface="Times New Roman" pitchFamily="18" charset="0"/>
                <a:cs typeface="Times New Roman" pitchFamily="18" charset="0"/>
              </a:rPr>
              <a:t>This module is </a:t>
            </a:r>
            <a:r>
              <a:rPr lang="en-IN" sz="1600" dirty="0" smtClean="0"/>
              <a:t>read dataset and to split dataset into train and test part to generate machine learning train model</a:t>
            </a:r>
          </a:p>
          <a:p>
            <a:pPr algn="just">
              <a:lnSpc>
                <a:spcPct val="150000"/>
              </a:lnSpc>
            </a:pPr>
            <a:r>
              <a:rPr lang="en-US" sz="1600" b="1" dirty="0" smtClean="0">
                <a:latin typeface="Times New Roman" pitchFamily="18" charset="0"/>
                <a:cs typeface="Times New Roman" pitchFamily="18" charset="0"/>
              </a:rPr>
              <a:t>Run Random Forest: </a:t>
            </a:r>
            <a:r>
              <a:rPr lang="en-US" sz="1600" dirty="0" smtClean="0">
                <a:latin typeface="Times New Roman" pitchFamily="18" charset="0"/>
                <a:cs typeface="Times New Roman" pitchFamily="18" charset="0"/>
              </a:rPr>
              <a:t>Using this module we will split dataset into train and test and then build Random Forest trained model. Trained model will be applied on test data to calculate and test prediction accuracy</a:t>
            </a:r>
          </a:p>
          <a:p>
            <a:pPr algn="just">
              <a:lnSpc>
                <a:spcPct val="150000"/>
              </a:lnSpc>
            </a:pPr>
            <a:r>
              <a:rPr lang="en-US" sz="1600" b="1" dirty="0" smtClean="0">
                <a:latin typeface="Times New Roman" pitchFamily="18" charset="0"/>
                <a:cs typeface="Times New Roman" pitchFamily="18" charset="0"/>
              </a:rPr>
              <a:t>Run MLP Algorithm</a:t>
            </a:r>
            <a:r>
              <a:rPr lang="en-US" sz="1600" dirty="0" smtClean="0">
                <a:latin typeface="Times New Roman" pitchFamily="18" charset="0"/>
                <a:cs typeface="Times New Roman" pitchFamily="18" charset="0"/>
              </a:rPr>
              <a:t>: Using this module we will split dataset into train and test and then build MLP trained model. Trained model will be applied on test data to calculate and test prediction accuracy</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endParaRPr lang="en-US" sz="1600" dirty="0" smtClean="0"/>
          </a:p>
          <a:p>
            <a:pPr algn="just">
              <a:lnSpc>
                <a:spcPct val="150000"/>
              </a:lnSpc>
            </a:pPr>
            <a:r>
              <a:rPr lang="en-IN" sz="1600" dirty="0" smtClean="0"/>
              <a:t> </a:t>
            </a:r>
            <a:endParaRPr lang="en-US" sz="1600" dirty="0" smtClean="0">
              <a:latin typeface="Times New Roman" pitchFamily="18" charset="0"/>
              <a:cs typeface="Times New Roman" pitchFamily="18" charset="0"/>
            </a:endParaRP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5" name="TextBox 4"/>
          <p:cNvSpPr txBox="1"/>
          <p:nvPr/>
        </p:nvSpPr>
        <p:spPr>
          <a:xfrm>
            <a:off x="457200" y="438150"/>
            <a:ext cx="7391400" cy="7848302"/>
          </a:xfrm>
          <a:prstGeom prst="rect">
            <a:avLst/>
          </a:prstGeom>
          <a:noFill/>
        </p:spPr>
        <p:txBody>
          <a:bodyPr wrap="square" rtlCol="0">
            <a:spAutoFit/>
          </a:bodyPr>
          <a:lstStyle/>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Run DDS with genetic Algorithm</a:t>
            </a:r>
            <a:r>
              <a:rPr lang="en-US" sz="1600" dirty="0" smtClean="0">
                <a:latin typeface="Times New Roman" pitchFamily="18" charset="0"/>
                <a:cs typeface="Times New Roman" pitchFamily="18" charset="0"/>
              </a:rPr>
              <a:t>: Using this module we will split dataset into train and test and then build genetic</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trained model. Trained model will be applied on test data to calculate and test prediction accuracy</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b="1" dirty="0" smtClean="0">
                <a:latin typeface="Times New Roman" pitchFamily="18" charset="0"/>
                <a:cs typeface="Times New Roman" pitchFamily="18" charset="0"/>
              </a:rPr>
              <a:t>Comparison Graph: </a:t>
            </a:r>
            <a:r>
              <a:rPr lang="en-US" sz="1600" dirty="0" smtClean="0">
                <a:latin typeface="Times New Roman" pitchFamily="18" charset="0"/>
                <a:cs typeface="Times New Roman" pitchFamily="18" charset="0"/>
              </a:rPr>
              <a:t>Using this module</a:t>
            </a:r>
            <a:r>
              <a:rPr lang="en-IN" sz="1600" dirty="0" smtClean="0"/>
              <a:t> we can conclude that DDS is performing well compare to other two algorithms.</a:t>
            </a:r>
          </a:p>
          <a:p>
            <a:pPr algn="just">
              <a:lnSpc>
                <a:spcPct val="150000"/>
              </a:lnSpc>
            </a:pPr>
            <a:endParaRPr lang="en-IN" sz="1600" dirty="0" smtClean="0"/>
          </a:p>
          <a:p>
            <a:pPr algn="just">
              <a:lnSpc>
                <a:spcPct val="150000"/>
              </a:lnSpc>
            </a:pPr>
            <a:r>
              <a:rPr lang="en-IN" sz="1600" b="1" dirty="0" smtClean="0">
                <a:latin typeface="Times New Roman" pitchFamily="18" charset="0"/>
                <a:cs typeface="Times New Roman" pitchFamily="18" charset="0"/>
              </a:rPr>
              <a:t>Predict DDS type: </a:t>
            </a:r>
            <a:r>
              <a:rPr lang="en-IN" sz="1600" dirty="0" smtClean="0">
                <a:latin typeface="Times New Roman" pitchFamily="18" charset="0"/>
                <a:cs typeface="Times New Roman" pitchFamily="18" charset="0"/>
              </a:rPr>
              <a:t>using this module first record we can see decision is Lane Change and for second record values we got decision as ‘steering angle’ and for third test record we got predicted value as vehicle is in speed mode.</a:t>
            </a:r>
            <a:endParaRPr lang="en-US" sz="1600" dirty="0" smtClean="0">
              <a:latin typeface="Times New Roman" pitchFamily="18" charset="0"/>
              <a:cs typeface="Times New Roman" pitchFamily="18" charset="0"/>
            </a:endParaRPr>
          </a:p>
          <a:p>
            <a:pPr algn="just">
              <a:lnSpc>
                <a:spcPct val="150000"/>
              </a:lnSpc>
            </a:pPr>
            <a:endParaRPr lang="en-US" sz="1600" dirty="0" smtClean="0">
              <a:latin typeface="Times New Roman" pitchFamily="18" charset="0"/>
              <a:cs typeface="Times New Roman" pitchFamily="18" charset="0"/>
            </a:endParaRPr>
          </a:p>
          <a:p>
            <a:pPr algn="just">
              <a:lnSpc>
                <a:spcPct val="150000"/>
              </a:lnSpc>
            </a:pPr>
            <a:endParaRPr lang="en-IN" sz="1600" dirty="0" smtClean="0"/>
          </a:p>
          <a:p>
            <a:pPr algn="just">
              <a:lnSpc>
                <a:spcPct val="150000"/>
              </a:lnSpc>
            </a:pPr>
            <a:endParaRPr lang="en-IN" sz="1600" dirty="0" smtClean="0">
              <a:latin typeface="Times New Roman" pitchFamily="18" charset="0"/>
              <a:cs typeface="Times New Roman" pitchFamily="18" charset="0"/>
            </a:endParaRPr>
          </a:p>
          <a:p>
            <a:pPr algn="just">
              <a:lnSpc>
                <a:spcPct val="150000"/>
              </a:lnSpc>
            </a:pPr>
            <a:endParaRPr lang="en-IN" sz="1600" dirty="0" smtClean="0">
              <a:latin typeface="Times New Roman" pitchFamily="18" charset="0"/>
              <a:cs typeface="Times New Roman" pitchFamily="18" charset="0"/>
            </a:endParaRPr>
          </a:p>
          <a:p>
            <a:pPr algn="just">
              <a:lnSpc>
                <a:spcPct val="150000"/>
              </a:lnSpc>
            </a:pPr>
            <a:endParaRPr lang="en-US" sz="1600" dirty="0" smtClean="0">
              <a:latin typeface="Times New Roman" pitchFamily="18" charset="0"/>
              <a:cs typeface="Times New Roman" pitchFamily="18" charset="0"/>
            </a:endParaRP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a:t>
            </a:r>
          </a:p>
          <a:p>
            <a:pPr algn="just">
              <a:lnSpc>
                <a:spcPct val="150000"/>
              </a:lnSpc>
            </a:pPr>
            <a:r>
              <a:rPr lang="en-US" sz="1600" dirty="0" smtClean="0">
                <a:latin typeface="Times New Roman" pitchFamily="18" charset="0"/>
                <a:cs typeface="Times New Roman" pitchFamily="18" charset="0"/>
              </a:rPr>
              <a:t> </a:t>
            </a:r>
          </a:p>
          <a:p>
            <a:pPr algn="just">
              <a:lnSpc>
                <a:spcPct val="150000"/>
              </a:lnSpc>
            </a:pPr>
            <a:r>
              <a:rPr lang="en-US" sz="1600" dirty="0" smtClean="0">
                <a:latin typeface="Times New Roman" pitchFamily="18" charset="0"/>
                <a:cs typeface="Times New Roman" pitchFamily="18" charset="0"/>
              </a:rPr>
              <a:t> </a:t>
            </a:r>
          </a:p>
          <a:p>
            <a:pPr algn="just">
              <a:lnSpc>
                <a:spcPct val="150000"/>
              </a:lnSpc>
            </a:pPr>
            <a:endParaRPr lang="en-US" sz="16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5" name="TextBox 4"/>
          <p:cNvSpPr txBox="1"/>
          <p:nvPr/>
        </p:nvSpPr>
        <p:spPr>
          <a:xfrm>
            <a:off x="762000" y="285750"/>
            <a:ext cx="7315200" cy="2677656"/>
          </a:xfrm>
          <a:prstGeom prst="rect">
            <a:avLst/>
          </a:prstGeom>
          <a:noFill/>
        </p:spPr>
        <p:txBody>
          <a:bodyPr wrap="square" rtlCol="0">
            <a:spAutoFit/>
          </a:bodyPr>
          <a:lstStyle/>
          <a:p>
            <a:pPr algn="just">
              <a:lnSpc>
                <a:spcPct val="150000"/>
              </a:lnSpc>
            </a:pPr>
            <a:r>
              <a:rPr lang="en-US" sz="1600" b="1" dirty="0" smtClean="0">
                <a:solidFill>
                  <a:schemeClr val="tx1"/>
                </a:solidFill>
                <a:latin typeface="Times New Roman" pitchFamily="18" charset="0"/>
                <a:cs typeface="Times New Roman" pitchFamily="18" charset="0"/>
              </a:rPr>
              <a:t>Conclusion </a:t>
            </a:r>
          </a:p>
          <a:p>
            <a:pPr algn="just">
              <a:lnSpc>
                <a:spcPct val="150000"/>
              </a:lnSpc>
            </a:pPr>
            <a:endParaRPr lang="en-US" sz="1600" dirty="0" smtClean="0">
              <a:solidFill>
                <a:schemeClr val="tx1"/>
              </a:solidFill>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This paper proposed a Driving Decision Strategy. It executes the genetic algorithm based on accumulated data to determine the vehicle's optimal driving strategy according to the slope and curvature of the road in which the vehicle is driving and visualizes the driving and consumables conditions of an autonomous vehicle to provide drivers. </a:t>
            </a:r>
            <a:endParaRPr lang="en-US" sz="1600" dirty="0" smtClean="0">
              <a:solidFill>
                <a:schemeClr val="tx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10"/>
        <p:cNvGrpSpPr/>
        <p:nvPr/>
      </p:nvGrpSpPr>
      <p:grpSpPr>
        <a:xfrm>
          <a:off x="0" y="0"/>
          <a:ext cx="0" cy="0"/>
          <a:chOff x="0" y="0"/>
          <a:chExt cx="0" cy="0"/>
        </a:xfrm>
      </p:grpSpPr>
      <p:sp>
        <p:nvSpPr>
          <p:cNvPr id="213" name="Google Shape;213;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211" name="Google Shape;211;p26"/>
          <p:cNvSpPr txBox="1">
            <a:spLocks noGrp="1"/>
          </p:cNvSpPr>
          <p:nvPr>
            <p:ph type="ctrTitle" idx="4294967295"/>
          </p:nvPr>
        </p:nvSpPr>
        <p:spPr>
          <a:xfrm>
            <a:off x="0" y="1582738"/>
            <a:ext cx="7772400" cy="116046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5000" b="1" dirty="0" smtClean="0">
                <a:solidFill>
                  <a:schemeClr val="lt1"/>
                </a:solidFill>
                <a:latin typeface="Times New Roman" pitchFamily="18" charset="0"/>
                <a:cs typeface="Times New Roman" pitchFamily="18" charset="0"/>
              </a:rPr>
              <a:t>THANK YOU</a:t>
            </a:r>
            <a:endParaRPr lang="en-US" sz="5000" b="1" dirty="0">
              <a:solidFill>
                <a:schemeClr val="lt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381000" y="285750"/>
            <a:ext cx="6034500" cy="609600"/>
          </a:xfrm>
          <a:prstGeom prst="rect">
            <a:avLst/>
          </a:prstGeom>
        </p:spPr>
        <p:txBody>
          <a:bodyPr spcFirstLastPara="1" wrap="square" lIns="0" tIns="0" rIns="0" bIns="0" anchor="b" anchorCtr="0">
            <a:noAutofit/>
          </a:bodyPr>
          <a:lstStyle/>
          <a:p>
            <a:r>
              <a:rPr lang="en-US" sz="2400" b="1" dirty="0" smtClean="0">
                <a:solidFill>
                  <a:schemeClr val="tx1">
                    <a:lumMod val="95000"/>
                    <a:lumOff val="5000"/>
                  </a:schemeClr>
                </a:solidFill>
                <a:latin typeface="Times New Roman" pitchFamily="18" charset="0"/>
                <a:cs typeface="Times New Roman" pitchFamily="18" charset="0"/>
              </a:rPr>
              <a:t>ABSTRACT</a:t>
            </a:r>
            <a:endParaRPr lang="en-US" sz="2400" dirty="0">
              <a:solidFill>
                <a:schemeClr val="tx1">
                  <a:lumMod val="95000"/>
                  <a:lumOff val="5000"/>
                </a:schemeClr>
              </a:solidFill>
              <a:latin typeface="Times New Roman" pitchFamily="18" charset="0"/>
              <a:cs typeface="Times New Roman" pitchFamily="18" charset="0"/>
            </a:endParaRPr>
          </a:p>
        </p:txBody>
      </p:sp>
      <p:sp>
        <p:nvSpPr>
          <p:cNvPr id="91" name="Google Shape;91;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0" name="TextBox 9"/>
          <p:cNvSpPr txBox="1"/>
          <p:nvPr/>
        </p:nvSpPr>
        <p:spPr>
          <a:xfrm>
            <a:off x="304800" y="1047750"/>
            <a:ext cx="7848600" cy="3323987"/>
          </a:xfrm>
          <a:prstGeom prst="rect">
            <a:avLst/>
          </a:prstGeom>
          <a:noFill/>
        </p:spPr>
        <p:txBody>
          <a:bodyPr wrap="square" rtlCol="0">
            <a:spAutoFit/>
          </a:bodyPr>
          <a:lstStyle/>
          <a:p>
            <a:pPr algn="just">
              <a:lnSpc>
                <a:spcPct val="150000"/>
              </a:lnSpc>
            </a:pPr>
            <a:r>
              <a:rPr lang="en-IN" dirty="0" smtClean="0">
                <a:latin typeface="Times New Roman" pitchFamily="18" charset="0"/>
                <a:cs typeface="Times New Roman" pitchFamily="18" charset="0"/>
              </a:rPr>
              <a:t>In this paper author is describing concept for driving decision strategy by observing vehicle internal data such as steering and RPM(r</a:t>
            </a:r>
            <a:r>
              <a:rPr lang="en-US" dirty="0" smtClean="0">
                <a:latin typeface="Times New Roman" pitchFamily="18" charset="0"/>
                <a:cs typeface="Times New Roman" pitchFamily="18" charset="0"/>
              </a:rPr>
              <a:t>evolutions per minute</a:t>
            </a:r>
            <a:r>
              <a:rPr lang="en-IN" dirty="0" smtClean="0">
                <a:latin typeface="Times New Roman" pitchFamily="18" charset="0"/>
                <a:cs typeface="Times New Roman" pitchFamily="18" charset="0"/>
              </a:rPr>
              <a:t>) level to predict various classes such as speed (steering), changing lane etc. All existing technique were concentrate on external data such as road condition and pedestrians etc but not concentrate on internal values. So to take efficient determination of steering condition and changing lane author is analysing internal data.</a:t>
            </a:r>
            <a:endParaRPr lang="en-US"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All internal data will be collected from sensor and then store on cloud and then application will read data from cloud and then apply machine learning algorithms to determine or predict steering condition or changing lane.</a:t>
            </a:r>
            <a:endParaRPr lang="en-US"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6" name="Google Shape;87;p13"/>
          <p:cNvSpPr txBox="1">
            <a:spLocks/>
          </p:cNvSpPr>
          <p:nvPr/>
        </p:nvSpPr>
        <p:spPr>
          <a:xfrm>
            <a:off x="304800" y="209550"/>
            <a:ext cx="6034500" cy="366475"/>
          </a:xfrm>
          <a:prstGeom prst="rect">
            <a:avLst/>
          </a:prstGeom>
        </p:spPr>
        <p:txBody>
          <a:bodyPr spcFirstLastPara="1" wrap="square" lIns="0" tIns="0" rIns="0" bIns="0" anchor="b" anchorCtr="0">
            <a:noAutofit/>
          </a:bodyPr>
          <a:lstStyle/>
          <a:p>
            <a:r>
              <a:rPr lang="en-US" sz="2400" b="1" dirty="0" smtClean="0">
                <a:latin typeface="Times New Roman" pitchFamily="18" charset="0"/>
                <a:cs typeface="Times New Roman" pitchFamily="18" charset="0"/>
              </a:rPr>
              <a:t>INTRODUCTION</a:t>
            </a:r>
            <a:endParaRPr lang="en-US" sz="2400" dirty="0">
              <a:latin typeface="Times New Roman" pitchFamily="18" charset="0"/>
              <a:cs typeface="Times New Roman" pitchFamily="18" charset="0"/>
            </a:endParaRPr>
          </a:p>
        </p:txBody>
      </p:sp>
      <p:sp>
        <p:nvSpPr>
          <p:cNvPr id="7" name="TextBox 6"/>
          <p:cNvSpPr txBox="1"/>
          <p:nvPr/>
        </p:nvSpPr>
        <p:spPr>
          <a:xfrm>
            <a:off x="152400" y="895350"/>
            <a:ext cx="7848600" cy="4110741"/>
          </a:xfrm>
          <a:prstGeom prst="rect">
            <a:avLst/>
          </a:prstGeom>
          <a:noFill/>
        </p:spPr>
        <p:txBody>
          <a:bodyPr wrap="square" rtlCol="0">
            <a:spAutoFit/>
          </a:bodyPr>
          <a:lstStyle/>
          <a:p>
            <a:pPr algn="just">
              <a:lnSpc>
                <a:spcPct val="150000"/>
              </a:lnSpc>
            </a:pPr>
            <a:r>
              <a:rPr lang="en-US" sz="1600" dirty="0" smtClean="0">
                <a:latin typeface="Times New Roman" pitchFamily="18" charset="0"/>
                <a:cs typeface="Times New Roman" pitchFamily="18" charset="0"/>
              </a:rPr>
              <a:t>Currently, global companies are developing technologies for advanced self-driving cars, which is in the 4th stage. </a:t>
            </a:r>
            <a:r>
              <a:rPr lang="en-US" sz="1600" dirty="0" err="1" smtClean="0">
                <a:latin typeface="Times New Roman" pitchFamily="18" charset="0"/>
                <a:cs typeface="Times New Roman" pitchFamily="18" charset="0"/>
              </a:rPr>
              <a:t>Selfdriving</a:t>
            </a:r>
            <a:r>
              <a:rPr lang="en-US" sz="1600" dirty="0" smtClean="0">
                <a:latin typeface="Times New Roman" pitchFamily="18" charset="0"/>
                <a:cs typeface="Times New Roman" pitchFamily="18" charset="0"/>
              </a:rPr>
              <a:t> cars are being developed based on various ICT technologies, and the principle of operation can be classified into three levels of recognition, judgment and control. The recognition step is to recognize and collect information about surrounding situations by utilizing various sensors in vehicles such as GPS, camera, and radar. The judgment step determines the driving strategy based on the recognized information. Then, this step identifies and analyzes the conditions in which the vehicle is placed, and determines the driving plans appropriate to the driving environment and the objectives. The control step determines the speed, direction, etc. about the driving and the vehicle starts driving on its own. An autonomous driving vehicle performs various actions to arrive at its destination, repeating the steps of recognition, judgment and control on its own </a:t>
            </a: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6" name="Google Shape;87;p13"/>
          <p:cNvSpPr txBox="1">
            <a:spLocks/>
          </p:cNvSpPr>
          <p:nvPr/>
        </p:nvSpPr>
        <p:spPr>
          <a:xfrm>
            <a:off x="304800" y="209550"/>
            <a:ext cx="6034500" cy="366475"/>
          </a:xfrm>
          <a:prstGeom prst="rect">
            <a:avLst/>
          </a:prstGeom>
        </p:spPr>
        <p:txBody>
          <a:bodyPr spcFirstLastPara="1" wrap="square" lIns="0" tIns="0" rIns="0" bIns="0" anchor="b" anchorCtr="0">
            <a:noAutofit/>
          </a:bodyPr>
          <a:lstStyle/>
          <a:p>
            <a:r>
              <a:rPr lang="en-US" sz="2400" b="1" dirty="0" smtClean="0">
                <a:latin typeface="Times New Roman" pitchFamily="18" charset="0"/>
                <a:cs typeface="Times New Roman" pitchFamily="18" charset="0"/>
              </a:rPr>
              <a:t>EXISTING SYSTEM</a:t>
            </a:r>
            <a:endParaRPr lang="en-US" sz="2400" dirty="0">
              <a:latin typeface="Times New Roman" pitchFamily="18" charset="0"/>
              <a:cs typeface="Times New Roman" pitchFamily="18" charset="0"/>
            </a:endParaRPr>
          </a:p>
        </p:txBody>
      </p:sp>
      <p:sp>
        <p:nvSpPr>
          <p:cNvPr id="7" name="TextBox 6"/>
          <p:cNvSpPr txBox="1"/>
          <p:nvPr/>
        </p:nvSpPr>
        <p:spPr>
          <a:xfrm>
            <a:off x="152400" y="895350"/>
            <a:ext cx="7924800" cy="1938992"/>
          </a:xfrm>
          <a:prstGeom prst="rect">
            <a:avLst/>
          </a:prstGeom>
          <a:noFill/>
        </p:spPr>
        <p:txBody>
          <a:bodyPr wrap="square" rtlCol="0">
            <a:spAutoFit/>
          </a:bodyPr>
          <a:lstStyle/>
          <a:p>
            <a:pPr algn="just">
              <a:lnSpc>
                <a:spcPct val="150000"/>
              </a:lnSpc>
            </a:pPr>
            <a:r>
              <a:rPr lang="en-US" sz="1600" dirty="0" smtClean="0">
                <a:latin typeface="Times New Roman" pitchFamily="18" charset="0"/>
                <a:cs typeface="Times New Roman" pitchFamily="18" charset="0"/>
              </a:rPr>
              <a:t>Self-driving cars use in-vehicle computers to compute data collected by sensors. As the amount of the computed data increases, it can affect the speed of judgment and control because of overload. These problems can threaten the stability of the vehicle. To prevent the overload, some studies have developed hardware that can perform deep running operations inside the vehicle, while others use the cloud to compute the vehicle's sensor data. </a:t>
            </a: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6" name="Google Shape;87;p13"/>
          <p:cNvSpPr txBox="1">
            <a:spLocks/>
          </p:cNvSpPr>
          <p:nvPr/>
        </p:nvSpPr>
        <p:spPr>
          <a:xfrm>
            <a:off x="304800" y="209550"/>
            <a:ext cx="6034500" cy="366475"/>
          </a:xfrm>
          <a:prstGeom prst="rect">
            <a:avLst/>
          </a:prstGeom>
        </p:spPr>
        <p:txBody>
          <a:bodyPr spcFirstLastPara="1" wrap="square" lIns="0" tIns="0" rIns="0" bIns="0" anchor="b" anchorCtr="0">
            <a:noAutofit/>
          </a:bodyPr>
          <a:lstStyle/>
          <a:p>
            <a:r>
              <a:rPr lang="en-US" sz="2400" b="1" dirty="0" smtClean="0">
                <a:latin typeface="Times New Roman" pitchFamily="18" charset="0"/>
                <a:cs typeface="Times New Roman" pitchFamily="18" charset="0"/>
              </a:rPr>
              <a:t>DISADVANTAGES</a:t>
            </a:r>
            <a:endParaRPr lang="en-US" sz="2400" dirty="0">
              <a:latin typeface="Times New Roman" pitchFamily="18" charset="0"/>
              <a:cs typeface="Times New Roman" pitchFamily="18" charset="0"/>
            </a:endParaRPr>
          </a:p>
        </p:txBody>
      </p:sp>
      <p:sp>
        <p:nvSpPr>
          <p:cNvPr id="7" name="TextBox 6"/>
          <p:cNvSpPr txBox="1"/>
          <p:nvPr/>
        </p:nvSpPr>
        <p:spPr>
          <a:xfrm>
            <a:off x="152400" y="895350"/>
            <a:ext cx="7696200" cy="830997"/>
          </a:xfrm>
          <a:prstGeom prst="rect">
            <a:avLst/>
          </a:prstGeom>
          <a:noFill/>
        </p:spPr>
        <p:txBody>
          <a:bodyPr wrap="square" rtlCol="0">
            <a:spAutoFit/>
          </a:bodyPr>
          <a:lstStyle/>
          <a:p>
            <a:pPr algn="just">
              <a:lnSpc>
                <a:spcPct val="150000"/>
              </a:lnSpc>
            </a:pPr>
            <a:r>
              <a:rPr lang="en-US" sz="1600" dirty="0" smtClean="0">
                <a:latin typeface="Times New Roman" pitchFamily="18" charset="0"/>
                <a:cs typeface="Times New Roman" pitchFamily="18" charset="0"/>
              </a:rPr>
              <a:t>Its not generate perfect result.</a:t>
            </a:r>
          </a:p>
          <a:p>
            <a:pPr algn="just">
              <a:lnSpc>
                <a:spcPct val="150000"/>
              </a:lnSpc>
            </a:pPr>
            <a:r>
              <a:rPr lang="en-US" sz="1600" dirty="0" smtClean="0">
                <a:latin typeface="Times New Roman" pitchFamily="18" charset="0"/>
                <a:cs typeface="Times New Roman" pitchFamily="18" charset="0"/>
              </a:rPr>
              <a:t>There is no machine learning </a:t>
            </a:r>
            <a:r>
              <a:rPr lang="en-US" sz="1600" dirty="0" smtClean="0">
                <a:latin typeface="Times New Roman" pitchFamily="18" charset="0"/>
                <a:cs typeface="Times New Roman" pitchFamily="18" charset="0"/>
              </a:rPr>
              <a:t>algorithms. (Random forest and MLP)</a:t>
            </a:r>
            <a:endParaRPr lang="en-US" sz="16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6" name="Google Shape;87;p13"/>
          <p:cNvSpPr txBox="1">
            <a:spLocks/>
          </p:cNvSpPr>
          <p:nvPr/>
        </p:nvSpPr>
        <p:spPr>
          <a:xfrm>
            <a:off x="304800" y="209550"/>
            <a:ext cx="6034500" cy="366475"/>
          </a:xfrm>
          <a:prstGeom prst="rect">
            <a:avLst/>
          </a:prstGeom>
        </p:spPr>
        <p:txBody>
          <a:bodyPr spcFirstLastPara="1" wrap="square" lIns="0" tIns="0" rIns="0" bIns="0" anchor="b" anchorCtr="0">
            <a:noAutofit/>
          </a:bodyPr>
          <a:lstStyle/>
          <a:p>
            <a:r>
              <a:rPr lang="en-US" sz="2400" b="1" dirty="0" smtClean="0">
                <a:latin typeface="Times New Roman" pitchFamily="18" charset="0"/>
                <a:cs typeface="Times New Roman" pitchFamily="18" charset="0"/>
              </a:rPr>
              <a:t>PROPOSED SYSTEM</a:t>
            </a:r>
            <a:endParaRPr lang="en-US" sz="2400" dirty="0">
              <a:latin typeface="Times New Roman" pitchFamily="18" charset="0"/>
              <a:cs typeface="Times New Roman" pitchFamily="18" charset="0"/>
            </a:endParaRPr>
          </a:p>
        </p:txBody>
      </p:sp>
      <p:sp>
        <p:nvSpPr>
          <p:cNvPr id="7" name="TextBox 6"/>
          <p:cNvSpPr txBox="1"/>
          <p:nvPr/>
        </p:nvSpPr>
        <p:spPr>
          <a:xfrm>
            <a:off x="304800" y="895350"/>
            <a:ext cx="7620000" cy="2308324"/>
          </a:xfrm>
          <a:prstGeom prst="rect">
            <a:avLst/>
          </a:prstGeom>
          <a:noFill/>
        </p:spPr>
        <p:txBody>
          <a:bodyPr wrap="square" rtlCol="0">
            <a:spAutoFit/>
          </a:bodyPr>
          <a:lstStyle/>
          <a:p>
            <a:pPr algn="just">
              <a:lnSpc>
                <a:spcPct val="150000"/>
              </a:lnSpc>
            </a:pPr>
            <a:r>
              <a:rPr lang="en-IN" sz="1600" dirty="0" smtClean="0">
                <a:latin typeface="Times New Roman" pitchFamily="18" charset="0"/>
                <a:cs typeface="Times New Roman" pitchFamily="18" charset="0"/>
              </a:rPr>
              <a:t>To implement this project author has introduce and algorithm called DDS (Driving Decision Strategy) algorithm which is based on genetic algorithm to choose optimal gene values which helps in taking better decision or prediction. DDS algorithm obtained input from sensor and then pass to genetic algorithm to choose optimal value which helps in faster and efficient prediction.</a:t>
            </a:r>
            <a:endParaRPr lang="en-US" sz="1600" dirty="0" smtClean="0">
              <a:latin typeface="Times New Roman" pitchFamily="18" charset="0"/>
              <a:cs typeface="Times New Roman" pitchFamily="18" charset="0"/>
            </a:endParaRPr>
          </a:p>
          <a:p>
            <a:pPr algn="just">
              <a:lnSpc>
                <a:spcPct val="150000"/>
              </a:lnSpc>
            </a:pPr>
            <a:r>
              <a:rPr lang="en-IN"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6" name="Google Shape;87;p13"/>
          <p:cNvSpPr txBox="1">
            <a:spLocks/>
          </p:cNvSpPr>
          <p:nvPr/>
        </p:nvSpPr>
        <p:spPr>
          <a:xfrm>
            <a:off x="304800" y="209550"/>
            <a:ext cx="6034500" cy="366475"/>
          </a:xfrm>
          <a:prstGeom prst="rect">
            <a:avLst/>
          </a:prstGeom>
        </p:spPr>
        <p:txBody>
          <a:bodyPr spcFirstLastPara="1" wrap="square" lIns="0" tIns="0" rIns="0" bIns="0" anchor="b" anchorCtr="0">
            <a:noAutofit/>
          </a:bodyPr>
          <a:lstStyle/>
          <a:p>
            <a:r>
              <a:rPr lang="en-US" sz="2400" b="1" dirty="0" smtClean="0">
                <a:latin typeface="Times New Roman" pitchFamily="18" charset="0"/>
                <a:cs typeface="Times New Roman" pitchFamily="18" charset="0"/>
              </a:rPr>
              <a:t>ADVANTAGES</a:t>
            </a:r>
            <a:endParaRPr lang="en-US" sz="2400" dirty="0">
              <a:latin typeface="Times New Roman" pitchFamily="18" charset="0"/>
              <a:cs typeface="Times New Roman" pitchFamily="18" charset="0"/>
            </a:endParaRPr>
          </a:p>
        </p:txBody>
      </p:sp>
      <p:sp>
        <p:nvSpPr>
          <p:cNvPr id="7" name="TextBox 6"/>
          <p:cNvSpPr txBox="1"/>
          <p:nvPr/>
        </p:nvSpPr>
        <p:spPr>
          <a:xfrm>
            <a:off x="152400" y="895350"/>
            <a:ext cx="7772400" cy="1156086"/>
          </a:xfrm>
          <a:prstGeom prst="rect">
            <a:avLst/>
          </a:prstGeom>
          <a:noFill/>
        </p:spPr>
        <p:txBody>
          <a:bodyPr wrap="square" rtlCol="0">
            <a:spAutoFit/>
          </a:bodyPr>
          <a:lstStyle/>
          <a:p>
            <a:pPr algn="just">
              <a:lnSpc>
                <a:spcPct val="150000"/>
              </a:lnSpc>
            </a:pPr>
            <a:r>
              <a:rPr lang="en-IN" sz="1600" dirty="0" smtClean="0">
                <a:latin typeface="Times New Roman" pitchFamily="18" charset="0"/>
                <a:cs typeface="Times New Roman" pitchFamily="18" charset="0"/>
              </a:rPr>
              <a:t>Propose DDS with genetic algorithm performance is comparing with existing machine learning algorithm such as Random Forest and MLP (multilayer </a:t>
            </a:r>
            <a:r>
              <a:rPr lang="en-IN" sz="1600" dirty="0" err="1" smtClean="0">
                <a:latin typeface="Times New Roman" pitchFamily="18" charset="0"/>
                <a:cs typeface="Times New Roman" pitchFamily="18" charset="0"/>
              </a:rPr>
              <a:t>perceptron</a:t>
            </a:r>
            <a:r>
              <a:rPr lang="en-IN" sz="1600" dirty="0" smtClean="0">
                <a:latin typeface="Times New Roman" pitchFamily="18" charset="0"/>
                <a:cs typeface="Times New Roman" pitchFamily="18" charset="0"/>
              </a:rPr>
              <a:t> algorithm.). Propose DDS shows better prediction accuracy compare to random forest and MLP.</a:t>
            </a: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 name="TextBox 4"/>
          <p:cNvSpPr txBox="1"/>
          <p:nvPr/>
        </p:nvSpPr>
        <p:spPr>
          <a:xfrm>
            <a:off x="1524000" y="1504950"/>
            <a:ext cx="5867400" cy="2677656"/>
          </a:xfrm>
          <a:prstGeom prst="rect">
            <a:avLst/>
          </a:prstGeom>
          <a:noFill/>
        </p:spPr>
        <p:txBody>
          <a:bodyPr wrap="square" rtlCol="0">
            <a:spAutoFit/>
          </a:bodyPr>
          <a:lstStyle/>
          <a:p>
            <a:pPr>
              <a:lnSpc>
                <a:spcPct val="150000"/>
              </a:lnSpc>
            </a:pPr>
            <a:r>
              <a:rPr lang="en-US" sz="1600" b="1" dirty="0" smtClean="0">
                <a:latin typeface="Times New Roman" pitchFamily="18" charset="0"/>
                <a:cs typeface="Times New Roman" pitchFamily="18" charset="0"/>
              </a:rPr>
              <a:t>HARDWARE REQUIREMENTS:</a:t>
            </a:r>
            <a:endParaRPr lang="en-US" sz="1600"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0">
              <a:lnSpc>
                <a:spcPct val="150000"/>
              </a:lnSpc>
            </a:pPr>
            <a:r>
              <a:rPr lang="en-GB" sz="1600" dirty="0" smtClean="0">
                <a:latin typeface="Times New Roman" pitchFamily="18" charset="0"/>
                <a:cs typeface="Times New Roman" pitchFamily="18" charset="0"/>
              </a:rPr>
              <a:t>System			: 	Pentium i3/i5</a:t>
            </a:r>
            <a:endParaRPr lang="en-US" sz="1600" dirty="0" smtClean="0">
              <a:latin typeface="Times New Roman" pitchFamily="18" charset="0"/>
              <a:cs typeface="Times New Roman" pitchFamily="18" charset="0"/>
            </a:endParaRPr>
          </a:p>
          <a:p>
            <a:pPr lvl="0">
              <a:lnSpc>
                <a:spcPct val="150000"/>
              </a:lnSpc>
            </a:pPr>
            <a:r>
              <a:rPr lang="en-GB" sz="1600" dirty="0" smtClean="0">
                <a:latin typeface="Times New Roman" pitchFamily="18" charset="0"/>
                <a:cs typeface="Times New Roman" pitchFamily="18" charset="0"/>
              </a:rPr>
              <a:t>Hard Disk 			: 	500 GB</a:t>
            </a:r>
            <a:endParaRPr lang="en-US" sz="1600" dirty="0" smtClean="0">
              <a:latin typeface="Times New Roman" pitchFamily="18" charset="0"/>
              <a:cs typeface="Times New Roman" pitchFamily="18" charset="0"/>
            </a:endParaRPr>
          </a:p>
          <a:p>
            <a:pPr lvl="0">
              <a:lnSpc>
                <a:spcPct val="150000"/>
              </a:lnSpc>
            </a:pPr>
            <a:r>
              <a:rPr lang="en-GB" sz="1600" dirty="0" smtClean="0">
                <a:latin typeface="Times New Roman" pitchFamily="18" charset="0"/>
                <a:cs typeface="Times New Roman" pitchFamily="18" charset="0"/>
              </a:rPr>
              <a:t>Input Devices		: 	Keyboard, Mouse</a:t>
            </a:r>
            <a:endParaRPr lang="en-US" sz="1600" dirty="0" smtClean="0">
              <a:latin typeface="Times New Roman" pitchFamily="18" charset="0"/>
              <a:cs typeface="Times New Roman" pitchFamily="18" charset="0"/>
            </a:endParaRPr>
          </a:p>
          <a:p>
            <a:pPr lvl="0">
              <a:lnSpc>
                <a:spcPct val="150000"/>
              </a:lnSpc>
            </a:pPr>
            <a:r>
              <a:rPr lang="en-GB" sz="1600" dirty="0" smtClean="0">
                <a:latin typeface="Times New Roman" pitchFamily="18" charset="0"/>
                <a:cs typeface="Times New Roman" pitchFamily="18" charset="0"/>
              </a:rPr>
              <a:t>Ram			:	4 GB</a:t>
            </a:r>
            <a:endParaRPr lang="en-US" sz="1600" dirty="0" smtClean="0">
              <a:latin typeface="Times New Roman" pitchFamily="18" charset="0"/>
              <a:cs typeface="Times New Roman" pitchFamily="18" charset="0"/>
            </a:endParaRP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5" name="TextBox 4"/>
          <p:cNvSpPr txBox="1"/>
          <p:nvPr/>
        </p:nvSpPr>
        <p:spPr>
          <a:xfrm>
            <a:off x="1524000" y="1504950"/>
            <a:ext cx="5867400" cy="1569660"/>
          </a:xfrm>
          <a:prstGeom prst="rect">
            <a:avLst/>
          </a:prstGeom>
          <a:noFill/>
        </p:spPr>
        <p:txBody>
          <a:bodyPr wrap="square" rtlCol="0">
            <a:spAutoFit/>
          </a:bodyPr>
          <a:lstStyle/>
          <a:p>
            <a:pPr>
              <a:lnSpc>
                <a:spcPct val="150000"/>
              </a:lnSpc>
            </a:pPr>
            <a:r>
              <a:rPr lang="en-US" sz="1600" b="1" dirty="0" smtClean="0">
                <a:latin typeface="Times New Roman" pitchFamily="18" charset="0"/>
                <a:cs typeface="Times New Roman" pitchFamily="18" charset="0"/>
              </a:rPr>
              <a:t>SOFTWARE REQUIREMENTS:</a:t>
            </a:r>
            <a:endParaRPr lang="en-US" sz="1600"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0">
              <a:lnSpc>
                <a:spcPct val="150000"/>
              </a:lnSpc>
            </a:pPr>
            <a:r>
              <a:rPr lang="en-US" sz="1600" dirty="0" smtClean="0">
                <a:latin typeface="Times New Roman" pitchFamily="18" charset="0"/>
                <a:cs typeface="Times New Roman" pitchFamily="18" charset="0"/>
              </a:rPr>
              <a:t>Operating system 		: 	Windows</a:t>
            </a:r>
          </a:p>
          <a:p>
            <a:pPr lvl="0">
              <a:lnSpc>
                <a:spcPct val="150000"/>
              </a:lnSpc>
            </a:pPr>
            <a:r>
              <a:rPr lang="en-US" sz="1600" dirty="0" smtClean="0">
                <a:latin typeface="Times New Roman" pitchFamily="18" charset="0"/>
                <a:cs typeface="Times New Roman" pitchFamily="18" charset="0"/>
              </a:rPr>
              <a:t>Coding Language		:	Python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513</TotalTime>
  <Words>1032</Words>
  <Application>Microsoft Office PowerPoint</Application>
  <PresentationFormat>On-screen Show (16:9)</PresentationFormat>
  <Paragraphs>103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Wingdings 2</vt:lpstr>
      <vt:lpstr>Wingdings</vt:lpstr>
      <vt:lpstr>Times New Roman</vt:lpstr>
      <vt:lpstr>Trebuchet MS</vt:lpstr>
      <vt:lpstr>Opulent</vt:lpstr>
      <vt:lpstr>A Driving Decision Strategy(DDS) Based on Machine learning for an autonomous vehicle</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Women Safety in Indian Cities Using Machine</dc:title>
  <dc:creator>srujana</dc:creator>
  <cp:lastModifiedBy>user</cp:lastModifiedBy>
  <cp:revision>112</cp:revision>
  <dcterms:modified xsi:type="dcterms:W3CDTF">2022-04-13T04:39:05Z</dcterms:modified>
</cp:coreProperties>
</file>