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8"/>
  </p:notesMasterIdLst>
  <p:sldIdLst>
    <p:sldId id="256" r:id="rId2"/>
    <p:sldId id="266" r:id="rId3"/>
    <p:sldId id="287" r:id="rId4"/>
    <p:sldId id="258" r:id="rId5"/>
    <p:sldId id="259" r:id="rId6"/>
    <p:sldId id="283" r:id="rId7"/>
    <p:sldId id="261" r:id="rId8"/>
    <p:sldId id="267" r:id="rId9"/>
    <p:sldId id="286" r:id="rId10"/>
    <p:sldId id="268" r:id="rId11"/>
    <p:sldId id="269" r:id="rId12"/>
    <p:sldId id="271" r:id="rId13"/>
    <p:sldId id="272" r:id="rId14"/>
    <p:sldId id="276" r:id="rId15"/>
    <p:sldId id="285" r:id="rId16"/>
    <p:sldId id="278" r:id="rId17"/>
    <p:sldId id="279" r:id="rId18"/>
    <p:sldId id="280" r:id="rId19"/>
    <p:sldId id="284" r:id="rId20"/>
    <p:sldId id="288" r:id="rId21"/>
    <p:sldId id="290" r:id="rId22"/>
    <p:sldId id="289" r:id="rId23"/>
    <p:sldId id="291" r:id="rId24"/>
    <p:sldId id="292" r:id="rId25"/>
    <p:sldId id="293" r:id="rId26"/>
    <p:sldId id="294" r:id="rId27"/>
    <p:sldId id="295" r:id="rId28"/>
    <p:sldId id="297" r:id="rId29"/>
    <p:sldId id="296" r:id="rId30"/>
    <p:sldId id="298" r:id="rId31"/>
    <p:sldId id="300" r:id="rId32"/>
    <p:sldId id="299" r:id="rId33"/>
    <p:sldId id="301" r:id="rId34"/>
    <p:sldId id="302" r:id="rId35"/>
    <p:sldId id="303" r:id="rId36"/>
    <p:sldId id="304"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hAyl6c+gySL9ZjgSk1Lpnw==" hashData="C1AxrGIAvX3tMZeKlmVqWyr5K54="/>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6" autoAdjust="0"/>
    <p:restoredTop sz="94624" autoAdjust="0"/>
  </p:normalViewPr>
  <p:slideViewPr>
    <p:cSldViewPr>
      <p:cViewPr>
        <p:scale>
          <a:sx n="82" d="100"/>
          <a:sy n="82" d="100"/>
        </p:scale>
        <p:origin x="1242" y="6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74C660-84B0-483F-8806-F33AC0F8E648}" type="doc">
      <dgm:prSet loTypeId="urn:microsoft.com/office/officeart/2005/8/layout/cycle2" loCatId="cycle" qsTypeId="urn:microsoft.com/office/officeart/2005/8/quickstyle/simple1" qsCatId="simple" csTypeId="urn:microsoft.com/office/officeart/2005/8/colors/accent1_2" csCatId="accent1"/>
      <dgm:spPr/>
      <dgm:t>
        <a:bodyPr/>
        <a:lstStyle/>
        <a:p>
          <a:endParaRPr lang="en-IN"/>
        </a:p>
      </dgm:t>
    </dgm:pt>
    <dgm:pt modelId="{08CFF026-0978-4576-9370-6CA88B194440}">
      <dgm:prSet/>
      <dgm:spPr/>
      <dgm:t>
        <a:bodyPr/>
        <a:lstStyle/>
        <a:p>
          <a:pPr rtl="0"/>
          <a:r>
            <a:rPr lang="en-IN" dirty="0" smtClean="0"/>
            <a:t>THANK YOU</a:t>
          </a:r>
          <a:endParaRPr lang="en-IN" dirty="0"/>
        </a:p>
      </dgm:t>
    </dgm:pt>
    <dgm:pt modelId="{66B9F89A-A504-4CCF-8F14-6354A1D7A5C0}" type="parTrans" cxnId="{EDDDE505-E018-4316-8153-FB3497F1DB70}">
      <dgm:prSet/>
      <dgm:spPr/>
      <dgm:t>
        <a:bodyPr/>
        <a:lstStyle/>
        <a:p>
          <a:endParaRPr lang="en-IN"/>
        </a:p>
      </dgm:t>
    </dgm:pt>
    <dgm:pt modelId="{F7200C8B-B277-46B4-89D3-EBE5CF05A513}" type="sibTrans" cxnId="{EDDDE505-E018-4316-8153-FB3497F1DB70}">
      <dgm:prSet/>
      <dgm:spPr/>
      <dgm:t>
        <a:bodyPr/>
        <a:lstStyle/>
        <a:p>
          <a:endParaRPr lang="en-IN"/>
        </a:p>
      </dgm:t>
    </dgm:pt>
    <dgm:pt modelId="{659894B6-D9C1-4D26-9C08-488DB5965638}" type="pres">
      <dgm:prSet presAssocID="{4774C660-84B0-483F-8806-F33AC0F8E648}" presName="cycle" presStyleCnt="0">
        <dgm:presLayoutVars>
          <dgm:dir/>
          <dgm:resizeHandles val="exact"/>
        </dgm:presLayoutVars>
      </dgm:prSet>
      <dgm:spPr/>
      <dgm:t>
        <a:bodyPr/>
        <a:lstStyle/>
        <a:p>
          <a:endParaRPr lang="en-IN"/>
        </a:p>
      </dgm:t>
    </dgm:pt>
    <dgm:pt modelId="{8D277524-5AE6-4C1A-853A-5E6DA4BDF88B}" type="pres">
      <dgm:prSet presAssocID="{08CFF026-0978-4576-9370-6CA88B194440}" presName="node" presStyleLbl="node1" presStyleIdx="0" presStyleCnt="1">
        <dgm:presLayoutVars>
          <dgm:bulletEnabled val="1"/>
        </dgm:presLayoutVars>
      </dgm:prSet>
      <dgm:spPr/>
      <dgm:t>
        <a:bodyPr/>
        <a:lstStyle/>
        <a:p>
          <a:endParaRPr lang="en-IN"/>
        </a:p>
      </dgm:t>
    </dgm:pt>
  </dgm:ptLst>
  <dgm:cxnLst>
    <dgm:cxn modelId="{2192C6A4-F3CC-4C2B-9301-C4AEF231756F}" type="presOf" srcId="{08CFF026-0978-4576-9370-6CA88B194440}" destId="{8D277524-5AE6-4C1A-853A-5E6DA4BDF88B}" srcOrd="0" destOrd="0" presId="urn:microsoft.com/office/officeart/2005/8/layout/cycle2"/>
    <dgm:cxn modelId="{465C1B26-26B3-4AEA-AF3A-C93F308F625A}" type="presOf" srcId="{4774C660-84B0-483F-8806-F33AC0F8E648}" destId="{659894B6-D9C1-4D26-9C08-488DB5965638}" srcOrd="0" destOrd="0" presId="urn:microsoft.com/office/officeart/2005/8/layout/cycle2"/>
    <dgm:cxn modelId="{EDDDE505-E018-4316-8153-FB3497F1DB70}" srcId="{4774C660-84B0-483F-8806-F33AC0F8E648}" destId="{08CFF026-0978-4576-9370-6CA88B194440}" srcOrd="0" destOrd="0" parTransId="{66B9F89A-A504-4CCF-8F14-6354A1D7A5C0}" sibTransId="{F7200C8B-B277-46B4-89D3-EBE5CF05A513}"/>
    <dgm:cxn modelId="{618A4A51-6BD9-4BDD-98FD-FA7FAC95AD5B}" type="presParOf" srcId="{659894B6-D9C1-4D26-9C08-488DB5965638}" destId="{8D277524-5AE6-4C1A-853A-5E6DA4BDF88B}"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67A282-25E8-421E-AC56-32D59625185B}" type="datetimeFigureOut">
              <a:rPr lang="en-US" smtClean="0"/>
              <a:pPr/>
              <a:t>6/1/2022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AE248A-71C4-43C0-ADD9-72B93A8F703F}" type="slidenum">
              <a:rPr lang="en-IN" smtClean="0"/>
              <a:pPr/>
              <a:t>‹#›</a:t>
            </a:fld>
            <a:endParaRPr lang="en-IN"/>
          </a:p>
        </p:txBody>
      </p:sp>
    </p:spTree>
    <p:extLst>
      <p:ext uri="{BB962C8B-B14F-4D97-AF65-F5344CB8AC3E}">
        <p14:creationId xmlns:p14="http://schemas.microsoft.com/office/powerpoint/2010/main" val="3297121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0AE248A-71C4-43C0-ADD9-72B93A8F703F}" type="slidenum">
              <a:rPr lang="en-IN" smtClean="0"/>
              <a:pPr/>
              <a:t>2</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0AE248A-71C4-43C0-ADD9-72B93A8F703F}" type="slidenum">
              <a:rPr lang="en-IN" smtClean="0"/>
              <a:pPr/>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CF1A3C6-5A6C-4A31-9653-5EA6D04423B7}" type="datetimeFigureOut">
              <a:rPr lang="en-US" smtClean="0"/>
              <a:pPr/>
              <a:t>6/1/2022</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88F81BEF-A910-454F-B70B-FA535FC12EC8}"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CF1A3C6-5A6C-4A31-9653-5EA6D04423B7}" type="datetimeFigureOut">
              <a:rPr lang="en-US" smtClean="0"/>
              <a:pPr/>
              <a:t>6/1/2022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81BEF-A910-454F-B70B-FA535FC12EC8}" type="slidenum">
              <a:rPr lang="en-IN" smtClean="0"/>
              <a:pPr/>
              <a:t>‹#›</a:t>
            </a:fld>
            <a:endParaRPr lang="en-I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CF1A3C6-5A6C-4A31-9653-5EA6D04423B7}" type="datetimeFigureOut">
              <a:rPr lang="en-US" smtClean="0"/>
              <a:pPr/>
              <a:t>6/1/2022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81BEF-A910-454F-B70B-FA535FC12EC8}" type="slidenum">
              <a:rPr lang="en-IN" smtClean="0"/>
              <a:pPr/>
              <a:t>‹#›</a:t>
            </a:fld>
            <a:endParaRPr lang="en-I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CF1A3C6-5A6C-4A31-9653-5EA6D04423B7}" type="datetimeFigureOut">
              <a:rPr lang="en-US" smtClean="0"/>
              <a:pPr/>
              <a:t>6/1/2022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81BEF-A910-454F-B70B-FA535FC12EC8}" type="slidenum">
              <a:rPr lang="en-IN" smtClean="0"/>
              <a:pPr/>
              <a:t>‹#›</a:t>
            </a:fld>
            <a:endParaRPr lang="en-I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CF1A3C6-5A6C-4A31-9653-5EA6D04423B7}" type="datetimeFigureOut">
              <a:rPr lang="en-US" smtClean="0"/>
              <a:pPr/>
              <a:t>6/1/2022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81BEF-A910-454F-B70B-FA535FC12EC8}"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CF1A3C6-5A6C-4A31-9653-5EA6D04423B7}" type="datetimeFigureOut">
              <a:rPr lang="en-US" smtClean="0"/>
              <a:pPr/>
              <a:t>6/1/2022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F81BEF-A910-454F-B70B-FA535FC12EC8}" type="slidenum">
              <a:rPr lang="en-IN" smtClean="0"/>
              <a:pPr/>
              <a:t>‹#›</a:t>
            </a:fld>
            <a:endParaRPr lang="en-I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CF1A3C6-5A6C-4A31-9653-5EA6D04423B7}" type="datetimeFigureOut">
              <a:rPr lang="en-US" smtClean="0"/>
              <a:pPr/>
              <a:t>6/1/2022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F81BEF-A910-454F-B70B-FA535FC12EC8}" type="slidenum">
              <a:rPr lang="en-IN" smtClean="0"/>
              <a:pPr/>
              <a:t>‹#›</a:t>
            </a:fld>
            <a:endParaRPr lang="en-I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CF1A3C6-5A6C-4A31-9653-5EA6D04423B7}" type="datetimeFigureOut">
              <a:rPr lang="en-US" smtClean="0"/>
              <a:pPr/>
              <a:t>6/1/2022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F81BEF-A910-454F-B70B-FA535FC12EC8}" type="slidenum">
              <a:rPr lang="en-IN" smtClean="0"/>
              <a:pPr/>
              <a:t>‹#›</a:t>
            </a:fld>
            <a:endParaRPr lang="en-I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F1A3C6-5A6C-4A31-9653-5EA6D04423B7}" type="datetimeFigureOut">
              <a:rPr lang="en-US" smtClean="0"/>
              <a:pPr/>
              <a:t>6/1/2022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F81BEF-A910-454F-B70B-FA535FC12EC8}" type="slidenum">
              <a:rPr lang="en-IN" smtClean="0"/>
              <a:pPr/>
              <a:t>‹#›</a:t>
            </a:fld>
            <a:endParaRPr lang="en-I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CF1A3C6-5A6C-4A31-9653-5EA6D04423B7}" type="datetimeFigureOut">
              <a:rPr lang="en-US" smtClean="0"/>
              <a:pPr/>
              <a:t>6/1/2022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F81BEF-A910-454F-B70B-FA535FC12EC8}" type="slidenum">
              <a:rPr lang="en-IN" smtClean="0"/>
              <a:pPr/>
              <a:t>‹#›</a:t>
            </a:fld>
            <a:endParaRPr lang="en-I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CF1A3C6-5A6C-4A31-9653-5EA6D04423B7}" type="datetimeFigureOut">
              <a:rPr lang="en-US" smtClean="0"/>
              <a:pPr/>
              <a:t>6/1/2022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88F81BEF-A910-454F-B70B-FA535FC12EC8}"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CF1A3C6-5A6C-4A31-9653-5EA6D04423B7}" type="datetimeFigureOut">
              <a:rPr lang="en-US" smtClean="0"/>
              <a:pPr/>
              <a:t>6/1/2022</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8F81BEF-A910-454F-B70B-FA535FC12EC8}"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www.geeksforgeeks.org/gradient-descent-in-linear-regressi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smtClean="0">
                <a:solidFill>
                  <a:srgbClr val="002060"/>
                </a:solidFill>
              </a:rPr>
              <a:t>Agriculture Crop Production In India By Using Machine Learning</a:t>
            </a:r>
            <a:endParaRPr lang="en-IN" sz="4000" dirty="0">
              <a:solidFill>
                <a:srgbClr val="002060"/>
              </a:solidFill>
            </a:endParaRPr>
          </a:p>
        </p:txBody>
      </p:sp>
      <p:sp>
        <p:nvSpPr>
          <p:cNvPr id="14" name="Text Placeholder 13"/>
          <p:cNvSpPr>
            <a:spLocks noGrp="1"/>
          </p:cNvSpPr>
          <p:nvPr>
            <p:ph type="body" idx="1"/>
          </p:nvPr>
        </p:nvSpPr>
        <p:spPr>
          <a:xfrm>
            <a:off x="428596" y="3214686"/>
            <a:ext cx="7700962" cy="2152654"/>
          </a:xfrm>
        </p:spPr>
        <p:txBody>
          <a:bodyPr>
            <a:normAutofit fontScale="47500" lnSpcReduction="20000"/>
          </a:bodyPr>
          <a:lstStyle/>
          <a:p>
            <a:r>
              <a:rPr lang="en-IN" sz="3200" b="1" dirty="0" smtClean="0">
                <a:solidFill>
                  <a:schemeClr val="bg1">
                    <a:lumMod val="95000"/>
                    <a:lumOff val="5000"/>
                  </a:schemeClr>
                </a:solidFill>
              </a:rPr>
              <a:t>Presented By:</a:t>
            </a:r>
          </a:p>
          <a:p>
            <a:r>
              <a:rPr lang="en-IN" sz="2900" b="1" dirty="0" smtClean="0">
                <a:latin typeface="Times New Roman" pitchFamily="18" charset="0"/>
                <a:cs typeface="Times New Roman" pitchFamily="18" charset="0"/>
              </a:rPr>
              <a:t>G.Valli ( 16221A0534)</a:t>
            </a:r>
          </a:p>
          <a:p>
            <a:r>
              <a:rPr lang="en-IN" sz="2900" b="1" dirty="0" smtClean="0">
                <a:latin typeface="Times New Roman" pitchFamily="18" charset="0"/>
                <a:cs typeface="Times New Roman" pitchFamily="18" charset="0"/>
              </a:rPr>
              <a:t>K.Srinu (16221A0546)</a:t>
            </a:r>
          </a:p>
          <a:p>
            <a:r>
              <a:rPr lang="en-IN" sz="2900" b="1" dirty="0" smtClean="0">
                <a:latin typeface="Times New Roman" pitchFamily="18" charset="0"/>
                <a:cs typeface="Times New Roman" pitchFamily="18" charset="0"/>
              </a:rPr>
              <a:t>K.Sai Vamsi (16221A0548)</a:t>
            </a:r>
          </a:p>
          <a:p>
            <a:r>
              <a:rPr lang="en-IN" sz="2900" b="1" dirty="0" smtClean="0">
                <a:latin typeface="Times New Roman" pitchFamily="18" charset="0"/>
                <a:cs typeface="Times New Roman" pitchFamily="18" charset="0"/>
              </a:rPr>
              <a:t>Binod.P (16221A0516)</a:t>
            </a:r>
          </a:p>
          <a:p>
            <a:endParaRPr lang="en-IN" sz="1600" b="1" dirty="0" smtClean="0">
              <a:latin typeface="Times New Roman" pitchFamily="18" charset="0"/>
              <a:cs typeface="Times New Roman" pitchFamily="18" charset="0"/>
            </a:endParaRPr>
          </a:p>
          <a:p>
            <a:endParaRPr lang="en-IN" sz="1600" b="1" dirty="0" smtClean="0">
              <a:latin typeface="Times New Roman" pitchFamily="18" charset="0"/>
              <a:cs typeface="Times New Roman" pitchFamily="18" charset="0"/>
            </a:endParaRPr>
          </a:p>
          <a:p>
            <a:r>
              <a:rPr lang="en-IN" sz="2900" b="1" dirty="0" smtClean="0">
                <a:solidFill>
                  <a:schemeClr val="bg1"/>
                </a:solidFill>
                <a:latin typeface="Times New Roman" pitchFamily="18" charset="0"/>
                <a:cs typeface="Times New Roman" pitchFamily="18" charset="0"/>
              </a:rPr>
              <a:t>Under the Guidance of</a:t>
            </a:r>
          </a:p>
          <a:p>
            <a:r>
              <a:rPr lang="en-IN" sz="3800" b="1" dirty="0" smtClean="0">
                <a:latin typeface="Times New Roman" pitchFamily="18" charset="0"/>
                <a:cs typeface="Times New Roman" pitchFamily="18" charset="0"/>
              </a:rPr>
              <a:t>Mrs. B. </a:t>
            </a:r>
            <a:r>
              <a:rPr lang="en-IN" sz="3800" b="1" dirty="0" err="1" smtClean="0">
                <a:latin typeface="Times New Roman" pitchFamily="18" charset="0"/>
                <a:cs typeface="Times New Roman" pitchFamily="18" charset="0"/>
              </a:rPr>
              <a:t>Ganga</a:t>
            </a:r>
            <a:r>
              <a:rPr lang="en-IN" sz="3800" b="1" dirty="0" smtClean="0">
                <a:latin typeface="Times New Roman" pitchFamily="18" charset="0"/>
                <a:cs typeface="Times New Roman" pitchFamily="18" charset="0"/>
              </a:rPr>
              <a:t> </a:t>
            </a:r>
            <a:r>
              <a:rPr lang="en-IN" sz="3800" b="1" dirty="0" err="1" smtClean="0">
                <a:latin typeface="Times New Roman" pitchFamily="18" charset="0"/>
                <a:cs typeface="Times New Roman" pitchFamily="18" charset="0"/>
              </a:rPr>
              <a:t>bhavani</a:t>
            </a:r>
            <a:endParaRPr lang="en-IN" sz="3800" b="1" dirty="0" smtClean="0">
              <a:latin typeface="Times New Roman" pitchFamily="18" charset="0"/>
              <a:cs typeface="Times New Roman" pitchFamily="18" charset="0"/>
            </a:endParaRPr>
          </a:p>
          <a:p>
            <a:r>
              <a:rPr lang="en-IN" sz="3800" b="1" dirty="0" smtClean="0">
                <a:latin typeface="Times New Roman" pitchFamily="18" charset="0"/>
                <a:cs typeface="Times New Roman" pitchFamily="18" charset="0"/>
              </a:rPr>
              <a:t>Associate Professor</a:t>
            </a:r>
          </a:p>
          <a:p>
            <a:pPr algn="just"/>
            <a:endParaRPr lang="en-IN" sz="3800" b="1" dirty="0" smtClean="0">
              <a:latin typeface="Segoe Print" pitchFamily="2" charset="0"/>
            </a:endParaRPr>
          </a:p>
        </p:txBody>
      </p:sp>
      <p:pic>
        <p:nvPicPr>
          <p:cNvPr id="13" name="Content Placeholder 12" descr="images (5).jpg"/>
          <p:cNvPicPr>
            <a:picLocks noGrp="1" noChangeAspect="1"/>
          </p:cNvPicPr>
          <p:nvPr>
            <p:ph idx="4294967295"/>
          </p:nvPr>
        </p:nvPicPr>
        <p:blipFill>
          <a:blip r:embed="rId2"/>
          <a:stretch>
            <a:fillRect/>
          </a:stretch>
        </p:blipFill>
        <p:spPr>
          <a:xfrm>
            <a:off x="5614154" y="3643314"/>
            <a:ext cx="3529846" cy="3214686"/>
          </a:xfrm>
        </p:spPr>
      </p:pic>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Linear Regression</a:t>
            </a:r>
            <a:endParaRPr lang="en-IN" b="1" dirty="0"/>
          </a:p>
        </p:txBody>
      </p:sp>
      <p:sp>
        <p:nvSpPr>
          <p:cNvPr id="7" name="TextBox 6"/>
          <p:cNvSpPr txBox="1"/>
          <p:nvPr/>
        </p:nvSpPr>
        <p:spPr>
          <a:xfrm>
            <a:off x="357158" y="2571744"/>
            <a:ext cx="3429024" cy="3108543"/>
          </a:xfrm>
          <a:prstGeom prst="rect">
            <a:avLst/>
          </a:prstGeom>
          <a:noFill/>
        </p:spPr>
        <p:txBody>
          <a:bodyPr wrap="square" rtlCol="0">
            <a:spAutoFit/>
          </a:bodyPr>
          <a:lstStyle/>
          <a:p>
            <a:r>
              <a:rPr lang="en-IN" sz="2800" dirty="0" smtClean="0">
                <a:latin typeface="Times New Roman" pitchFamily="18" charset="0"/>
                <a:cs typeface="Times New Roman" pitchFamily="18" charset="0"/>
              </a:rPr>
              <a:t>Linear regression performs the task to predict a dependent variable value (y) based on a given independent variable (x).</a:t>
            </a:r>
          </a:p>
        </p:txBody>
      </p:sp>
      <p:pic>
        <p:nvPicPr>
          <p:cNvPr id="8" name="Content Placeholder 7" descr="download (1).png"/>
          <p:cNvPicPr>
            <a:picLocks noGrp="1" noChangeAspect="1"/>
          </p:cNvPicPr>
          <p:nvPr>
            <p:ph idx="1"/>
          </p:nvPr>
        </p:nvPicPr>
        <p:blipFill>
          <a:blip r:embed="rId2"/>
          <a:stretch>
            <a:fillRect/>
          </a:stretch>
        </p:blipFill>
        <p:spPr>
          <a:xfrm>
            <a:off x="4071934" y="2381243"/>
            <a:ext cx="4786346" cy="3190896"/>
          </a:xfr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229600" cy="1143000"/>
          </a:xfrm>
        </p:spPr>
        <p:txBody>
          <a:bodyPr>
            <a:normAutofit/>
          </a:bodyPr>
          <a:lstStyle/>
          <a:p>
            <a:r>
              <a:rPr lang="en-IN" sz="3600" b="1" dirty="0" smtClean="0"/>
              <a:t>Hypothesis function for linear Regression</a:t>
            </a:r>
            <a:endParaRPr lang="en-IN" sz="3600" b="1" dirty="0"/>
          </a:p>
        </p:txBody>
      </p:sp>
      <p:sp>
        <p:nvSpPr>
          <p:cNvPr id="3" name="Content Placeholder 2"/>
          <p:cNvSpPr>
            <a:spLocks noGrp="1"/>
          </p:cNvSpPr>
          <p:nvPr>
            <p:ph idx="1"/>
          </p:nvPr>
        </p:nvSpPr>
        <p:spPr>
          <a:xfrm>
            <a:off x="457200" y="1571612"/>
            <a:ext cx="8229600" cy="4752988"/>
          </a:xfrm>
        </p:spPr>
        <p:txBody>
          <a:bodyPr>
            <a:normAutofit fontScale="77500" lnSpcReduction="20000"/>
          </a:bodyPr>
          <a:lstStyle/>
          <a:p>
            <a:pPr>
              <a:buNone/>
            </a:pPr>
            <a:endParaRPr lang="en-IN" dirty="0" smtClean="0"/>
          </a:p>
          <a:p>
            <a:endParaRPr lang="en-IN" dirty="0" smtClean="0"/>
          </a:p>
          <a:p>
            <a:endParaRPr lang="en-IN" dirty="0" smtClean="0"/>
          </a:p>
          <a:p>
            <a:endParaRPr lang="en-IN" dirty="0" smtClean="0"/>
          </a:p>
          <a:p>
            <a:endParaRPr lang="en-IN" dirty="0" smtClean="0"/>
          </a:p>
          <a:p>
            <a:r>
              <a:rPr lang="en-IN" dirty="0" smtClean="0"/>
              <a:t>x: input training data (univariate – one input variable(parameter))</a:t>
            </a:r>
            <a:br>
              <a:rPr lang="en-IN" dirty="0" smtClean="0"/>
            </a:br>
            <a:r>
              <a:rPr lang="en-IN" dirty="0" smtClean="0"/>
              <a:t>y: labels to data (supervised learning)</a:t>
            </a:r>
          </a:p>
          <a:p>
            <a:r>
              <a:rPr lang="en-IN" dirty="0" smtClean="0"/>
              <a:t>When training the model – it fits the best line to predict the value of y for a given value of x. The model gets the best regression fit line by finding the best θ1 and θ2 values.</a:t>
            </a:r>
            <a:br>
              <a:rPr lang="en-IN" dirty="0" smtClean="0"/>
            </a:br>
            <a:r>
              <a:rPr lang="en-IN" dirty="0" smtClean="0"/>
              <a:t>θ1: intercept</a:t>
            </a:r>
            <a:br>
              <a:rPr lang="en-IN" dirty="0" smtClean="0"/>
            </a:br>
            <a:r>
              <a:rPr lang="en-IN" dirty="0" smtClean="0"/>
              <a:t>θ2: coefficient of x</a:t>
            </a:r>
          </a:p>
          <a:p>
            <a:r>
              <a:rPr lang="en-IN" dirty="0" smtClean="0"/>
              <a:t>Once we find the best θ1 and θ2 values, we get the best fit line. So when we are finally using our model for prediction, it will predict the value of y for the input value of x</a:t>
            </a:r>
          </a:p>
          <a:p>
            <a:endParaRPr lang="en-IN" dirty="0"/>
          </a:p>
        </p:txBody>
      </p:sp>
      <p:pic>
        <p:nvPicPr>
          <p:cNvPr id="1026" name="Picture 2" descr="https://media.geeksforgeeks.org/wp-content/uploads/linear-regression-hypothesis.jpg"/>
          <p:cNvPicPr>
            <a:picLocks noChangeAspect="1" noChangeArrowheads="1"/>
          </p:cNvPicPr>
          <p:nvPr/>
        </p:nvPicPr>
        <p:blipFill>
          <a:blip r:embed="rId2"/>
          <a:srcRect/>
          <a:stretch>
            <a:fillRect/>
          </a:stretch>
        </p:blipFill>
        <p:spPr bwMode="auto">
          <a:xfrm>
            <a:off x="1785918" y="1928802"/>
            <a:ext cx="4733925" cy="971551"/>
          </a:xfrm>
          <a:prstGeom prst="rect">
            <a:avLst/>
          </a:prstGeom>
          <a:noFill/>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Cost function (j):</a:t>
            </a:r>
            <a:endParaRPr lang="en-IN" dirty="0"/>
          </a:p>
        </p:txBody>
      </p:sp>
      <p:sp>
        <p:nvSpPr>
          <p:cNvPr id="3" name="Content Placeholder 2"/>
          <p:cNvSpPr>
            <a:spLocks noGrp="1"/>
          </p:cNvSpPr>
          <p:nvPr>
            <p:ph idx="1"/>
          </p:nvPr>
        </p:nvSpPr>
        <p:spPr/>
        <p:txBody>
          <a:bodyPr/>
          <a:lstStyle/>
          <a:p>
            <a:r>
              <a:rPr lang="en-IN" dirty="0" smtClean="0"/>
              <a:t>By achieving the best-fit regression line, the model aims to predict y value such that the error difference between predicted value and true value is minimum. So, it is very important to update the θ</a:t>
            </a:r>
            <a:r>
              <a:rPr lang="en-IN" baseline="-25000" dirty="0" smtClean="0"/>
              <a:t>1</a:t>
            </a:r>
            <a:r>
              <a:rPr lang="en-IN" dirty="0" smtClean="0"/>
              <a:t> and θ</a:t>
            </a:r>
            <a:r>
              <a:rPr lang="en-IN" baseline="-25000" dirty="0" smtClean="0"/>
              <a:t>2</a:t>
            </a:r>
            <a:r>
              <a:rPr lang="en-IN" dirty="0" smtClean="0"/>
              <a:t> values, to reach the best value that minimize the error between predicted y value (pred) and true y value (y)</a:t>
            </a:r>
            <a:endParaRPr lang="en-IN" dirty="0"/>
          </a:p>
        </p:txBody>
      </p:sp>
      <p:pic>
        <p:nvPicPr>
          <p:cNvPr id="4" name="Picture 3" descr="LR-cost-function-1.jpg"/>
          <p:cNvPicPr>
            <a:picLocks noChangeAspect="1"/>
          </p:cNvPicPr>
          <p:nvPr/>
        </p:nvPicPr>
        <p:blipFill>
          <a:blip r:embed="rId2"/>
          <a:stretch>
            <a:fillRect/>
          </a:stretch>
        </p:blipFill>
        <p:spPr>
          <a:xfrm>
            <a:off x="1534707" y="4643446"/>
            <a:ext cx="5555679" cy="1428760"/>
          </a:xfrm>
          <a:prstGeom prst="rect">
            <a:avLst/>
          </a:prstGeom>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Gradient Descent</a:t>
            </a:r>
            <a:endParaRPr lang="en-IN" dirty="0"/>
          </a:p>
        </p:txBody>
      </p:sp>
      <p:sp>
        <p:nvSpPr>
          <p:cNvPr id="3" name="Content Placeholder 2"/>
          <p:cNvSpPr>
            <a:spLocks noGrp="1"/>
          </p:cNvSpPr>
          <p:nvPr>
            <p:ph idx="1"/>
          </p:nvPr>
        </p:nvSpPr>
        <p:spPr>
          <a:xfrm>
            <a:off x="500034" y="3357562"/>
            <a:ext cx="8229600" cy="4389120"/>
          </a:xfrm>
        </p:spPr>
        <p:txBody>
          <a:bodyPr>
            <a:normAutofit/>
          </a:bodyPr>
          <a:lstStyle/>
          <a:p>
            <a:pPr fontAlgn="base"/>
            <a:endParaRPr lang="en-IN" sz="2000" dirty="0" smtClean="0"/>
          </a:p>
          <a:p>
            <a:pPr fontAlgn="base"/>
            <a:r>
              <a:rPr lang="en-IN" sz="2000" dirty="0" smtClean="0"/>
              <a:t>Cost function(J) of Linear Regression is the </a:t>
            </a:r>
            <a:r>
              <a:rPr lang="en-IN" sz="2000" b="1" dirty="0" smtClean="0"/>
              <a:t>Root Mean Squared Error (RMSE)</a:t>
            </a:r>
            <a:r>
              <a:rPr lang="en-IN" sz="2000" dirty="0" smtClean="0"/>
              <a:t> between predicted y value (pred) and true y value (y).</a:t>
            </a:r>
          </a:p>
          <a:p>
            <a:pPr fontAlgn="base"/>
            <a:r>
              <a:rPr lang="en-IN" sz="2000" b="1" dirty="0" smtClean="0">
                <a:hlinkClick r:id="rId2"/>
              </a:rPr>
              <a:t>Gradient Descent</a:t>
            </a:r>
            <a:r>
              <a:rPr lang="en-IN" sz="2000" b="1" dirty="0" smtClean="0"/>
              <a:t>:</a:t>
            </a:r>
            <a:r>
              <a:rPr lang="en-IN" sz="2000" dirty="0" smtClean="0"/>
              <a:t/>
            </a:r>
            <a:br>
              <a:rPr lang="en-IN" sz="2000" dirty="0" smtClean="0"/>
            </a:br>
            <a:r>
              <a:rPr lang="en-IN" sz="2000" dirty="0" smtClean="0"/>
              <a:t>To update θ</a:t>
            </a:r>
            <a:r>
              <a:rPr lang="en-IN" sz="2000" baseline="-25000" dirty="0" smtClean="0"/>
              <a:t>1</a:t>
            </a:r>
            <a:r>
              <a:rPr lang="en-IN" sz="2000" dirty="0" smtClean="0"/>
              <a:t> and θ</a:t>
            </a:r>
            <a:r>
              <a:rPr lang="en-IN" sz="2000" baseline="-25000" dirty="0" smtClean="0"/>
              <a:t>2</a:t>
            </a:r>
            <a:r>
              <a:rPr lang="en-IN" sz="2000" dirty="0" smtClean="0"/>
              <a:t> values in order to reduce Cost function (minimizing RMSE value) and achieving the best fit line the model uses Gradient Descent. The idea is to start with random θ</a:t>
            </a:r>
            <a:r>
              <a:rPr lang="en-IN" sz="2000" baseline="-25000" dirty="0" smtClean="0"/>
              <a:t>1</a:t>
            </a:r>
            <a:r>
              <a:rPr lang="en-IN" sz="2000" dirty="0" smtClean="0"/>
              <a:t> and θ</a:t>
            </a:r>
            <a:r>
              <a:rPr lang="en-IN" sz="2000" baseline="-25000" dirty="0" smtClean="0"/>
              <a:t>2</a:t>
            </a:r>
            <a:r>
              <a:rPr lang="en-IN" sz="2000" dirty="0" smtClean="0"/>
              <a:t> values and then iteratively updating the values, reaching minimum cost.</a:t>
            </a:r>
          </a:p>
          <a:p>
            <a:endParaRPr lang="en-IN" sz="2000" dirty="0"/>
          </a:p>
        </p:txBody>
      </p:sp>
      <p:pic>
        <p:nvPicPr>
          <p:cNvPr id="4" name="Picture 3" descr="LR-cost-function-2.jpg"/>
          <p:cNvPicPr>
            <a:picLocks noChangeAspect="1"/>
          </p:cNvPicPr>
          <p:nvPr/>
        </p:nvPicPr>
        <p:blipFill>
          <a:blip r:embed="rId3"/>
          <a:stretch>
            <a:fillRect/>
          </a:stretch>
        </p:blipFill>
        <p:spPr>
          <a:xfrm>
            <a:off x="1822841" y="2214554"/>
            <a:ext cx="3364808" cy="1032648"/>
          </a:xfrm>
          <a:prstGeom prst="rect">
            <a:avLst/>
          </a:prstGeom>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Linear Regression Formula</a:t>
            </a:r>
            <a:endParaRPr lang="en-IN" dirty="0"/>
          </a:p>
        </p:txBody>
      </p:sp>
      <p:sp>
        <p:nvSpPr>
          <p:cNvPr id="3" name="Content Placeholder 2"/>
          <p:cNvSpPr>
            <a:spLocks noGrp="1"/>
          </p:cNvSpPr>
          <p:nvPr>
            <p:ph idx="1"/>
          </p:nvPr>
        </p:nvSpPr>
        <p:spPr/>
        <p:txBody>
          <a:bodyPr>
            <a:normAutofit/>
          </a:bodyPr>
          <a:lstStyle/>
          <a:p>
            <a:pPr>
              <a:buNone/>
            </a:pPr>
            <a:endParaRPr lang="en-IN" dirty="0" smtClean="0"/>
          </a:p>
          <a:p>
            <a:pPr>
              <a:buNone/>
            </a:pPr>
            <a:r>
              <a:rPr lang="en-IN" dirty="0" smtClean="0"/>
              <a:t>   y = </a:t>
            </a:r>
            <a:r>
              <a:rPr lang="en-IN" dirty="0" err="1" smtClean="0"/>
              <a:t>mx</a:t>
            </a:r>
            <a:r>
              <a:rPr lang="en-IN" dirty="0" smtClean="0"/>
              <a:t> + c</a:t>
            </a:r>
          </a:p>
          <a:p>
            <a:pPr>
              <a:buNone/>
            </a:pPr>
            <a:r>
              <a:rPr lang="en-IN" dirty="0" smtClean="0"/>
              <a:t>   Where,</a:t>
            </a:r>
          </a:p>
          <a:p>
            <a:pPr>
              <a:buNone/>
            </a:pPr>
            <a:r>
              <a:rPr lang="en-IN" dirty="0" smtClean="0"/>
              <a:t>     m=gradient of </a:t>
            </a:r>
          </a:p>
          <a:p>
            <a:pPr>
              <a:buNone/>
            </a:pPr>
            <a:r>
              <a:rPr lang="en-IN" dirty="0" smtClean="0"/>
              <a:t>             the line</a:t>
            </a:r>
          </a:p>
          <a:p>
            <a:pPr>
              <a:buNone/>
            </a:pPr>
            <a:r>
              <a:rPr lang="en-IN" dirty="0" smtClean="0"/>
              <a:t>     c=constant value</a:t>
            </a:r>
          </a:p>
          <a:p>
            <a:endParaRPr lang="en-IN" dirty="0" smtClean="0"/>
          </a:p>
          <a:p>
            <a:pPr>
              <a:buNone/>
            </a:pPr>
            <a:endParaRPr lang="en-IN" dirty="0"/>
          </a:p>
        </p:txBody>
      </p:sp>
      <p:pic>
        <p:nvPicPr>
          <p:cNvPr id="4" name="Picture 3" descr="download3.jpg"/>
          <p:cNvPicPr>
            <a:picLocks noChangeAspect="1"/>
          </p:cNvPicPr>
          <p:nvPr/>
        </p:nvPicPr>
        <p:blipFill>
          <a:blip r:embed="rId2"/>
          <a:stretch>
            <a:fillRect/>
          </a:stretch>
        </p:blipFill>
        <p:spPr>
          <a:xfrm>
            <a:off x="3357554" y="2147504"/>
            <a:ext cx="3318970" cy="3710388"/>
          </a:xfrm>
          <a:prstGeom prst="rect">
            <a:avLst/>
          </a:prstGeom>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shot (19).png"/>
          <p:cNvPicPr>
            <a:picLocks noGrp="1" noChangeAspect="1"/>
          </p:cNvPicPr>
          <p:nvPr>
            <p:ph idx="1"/>
          </p:nvPr>
        </p:nvPicPr>
        <p:blipFill>
          <a:blip r:embed="rId2"/>
          <a:stretch>
            <a:fillRect/>
          </a:stretch>
        </p:blipFill>
        <p:spPr>
          <a:xfrm>
            <a:off x="857224" y="1928802"/>
            <a:ext cx="7858179" cy="4643470"/>
          </a:xfrm>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Dataset Of a Crop Production:</a:t>
            </a:r>
            <a:endParaRPr lang="en-IN" dirty="0"/>
          </a:p>
        </p:txBody>
      </p:sp>
      <p:pic>
        <p:nvPicPr>
          <p:cNvPr id="5" name="Content Placeholder 4" descr="Screenshot (18).png"/>
          <p:cNvPicPr>
            <a:picLocks noGrp="1" noChangeAspect="1"/>
          </p:cNvPicPr>
          <p:nvPr>
            <p:ph idx="1"/>
          </p:nvPr>
        </p:nvPicPr>
        <p:blipFill>
          <a:blip r:embed="rId2"/>
          <a:stretch>
            <a:fillRect/>
          </a:stretch>
        </p:blipFill>
        <p:spPr>
          <a:xfrm>
            <a:off x="665589" y="1935163"/>
            <a:ext cx="7812822" cy="4389437"/>
          </a:xfrm>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t>Data representation of </a:t>
            </a:r>
            <a:r>
              <a:rPr lang="en-IN" sz="4000" dirty="0" err="1" smtClean="0"/>
              <a:t>boxplot</a:t>
            </a:r>
            <a:r>
              <a:rPr lang="en-IN" sz="4000" dirty="0" smtClean="0"/>
              <a:t> graph:</a:t>
            </a:r>
            <a:endParaRPr lang="en-IN" sz="4000" dirty="0"/>
          </a:p>
        </p:txBody>
      </p:sp>
      <p:pic>
        <p:nvPicPr>
          <p:cNvPr id="6" name="Content Placeholder 5" descr="Screenshot (20).png"/>
          <p:cNvPicPr>
            <a:picLocks noGrp="1" noChangeAspect="1"/>
          </p:cNvPicPr>
          <p:nvPr>
            <p:ph idx="1"/>
          </p:nvPr>
        </p:nvPicPr>
        <p:blipFill>
          <a:blip r:embed="rId2"/>
          <a:stretch>
            <a:fillRect/>
          </a:stretch>
        </p:blipFill>
        <p:spPr>
          <a:xfrm>
            <a:off x="1071538" y="2214554"/>
            <a:ext cx="6858048" cy="3929090"/>
          </a:xfrm>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t>Cost representation of displot graph:</a:t>
            </a:r>
            <a:endParaRPr lang="en-IN" sz="4000" dirty="0"/>
          </a:p>
        </p:txBody>
      </p:sp>
      <p:pic>
        <p:nvPicPr>
          <p:cNvPr id="8" name="Content Placeholder 7" descr="Screenshot (21).png"/>
          <p:cNvPicPr>
            <a:picLocks noGrp="1" noChangeAspect="1"/>
          </p:cNvPicPr>
          <p:nvPr>
            <p:ph idx="1"/>
          </p:nvPr>
        </p:nvPicPr>
        <p:blipFill>
          <a:blip r:embed="rId2"/>
          <a:stretch>
            <a:fillRect/>
          </a:stretch>
        </p:blipFill>
        <p:spPr>
          <a:xfrm>
            <a:off x="642911" y="2071678"/>
            <a:ext cx="7143800" cy="4572032"/>
          </a:xfr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dirty="0" smtClean="0"/>
              <a:t>Linear Regression Prediction Value Result:</a:t>
            </a:r>
            <a:endParaRPr lang="en-IN" sz="4000" dirty="0"/>
          </a:p>
        </p:txBody>
      </p:sp>
      <p:pic>
        <p:nvPicPr>
          <p:cNvPr id="4" name="Content Placeholder 3" descr="Screenshot (14).png"/>
          <p:cNvPicPr>
            <a:picLocks noGrp="1" noChangeAspect="1"/>
          </p:cNvPicPr>
          <p:nvPr>
            <p:ph idx="1"/>
          </p:nvPr>
        </p:nvPicPr>
        <p:blipFill>
          <a:blip r:embed="rId2"/>
          <a:stretch>
            <a:fillRect/>
          </a:stretch>
        </p:blipFill>
        <p:spPr>
          <a:xfrm>
            <a:off x="1285416" y="2281773"/>
            <a:ext cx="6573168" cy="3696216"/>
          </a:xfr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571612"/>
            <a:ext cx="2390398" cy="584775"/>
          </a:xfrm>
          <a:prstGeom prst="rect">
            <a:avLst/>
          </a:prstGeom>
          <a:noFill/>
        </p:spPr>
        <p:txBody>
          <a:bodyPr wrap="none" rtlCol="0">
            <a:spAutoFit/>
          </a:bodyPr>
          <a:lstStyle/>
          <a:p>
            <a:r>
              <a:rPr lang="en-IN" sz="3200" b="1" dirty="0" smtClean="0">
                <a:latin typeface="Times New Roman" pitchFamily="18" charset="0"/>
                <a:cs typeface="Times New Roman" pitchFamily="18" charset="0"/>
              </a:rPr>
              <a:t>ABSTARCT</a:t>
            </a:r>
            <a:endParaRPr lang="en-IN" sz="3200" b="1" dirty="0">
              <a:latin typeface="Times New Roman" pitchFamily="18" charset="0"/>
              <a:cs typeface="Times New Roman" pitchFamily="18" charset="0"/>
            </a:endParaRPr>
          </a:p>
        </p:txBody>
      </p:sp>
      <p:sp>
        <p:nvSpPr>
          <p:cNvPr id="4" name="TextBox 3"/>
          <p:cNvSpPr txBox="1"/>
          <p:nvPr/>
        </p:nvSpPr>
        <p:spPr>
          <a:xfrm>
            <a:off x="928662" y="2571744"/>
            <a:ext cx="7929619" cy="2246769"/>
          </a:xfrm>
          <a:prstGeom prst="rect">
            <a:avLst/>
          </a:prstGeom>
          <a:noFill/>
        </p:spPr>
        <p:txBody>
          <a:bodyPr wrap="square" rtlCol="0">
            <a:spAutoFit/>
          </a:bodyPr>
          <a:lstStyle/>
          <a:p>
            <a:endParaRPr lang="en-IN" sz="2000" dirty="0" smtClean="0"/>
          </a:p>
          <a:p>
            <a:r>
              <a:rPr lang="en-IN" sz="2000" dirty="0" smtClean="0"/>
              <a:t>                  This project mainly focused on the techniques and measures taken to improve farming by incalculating the technical knowledge and developments in order to make the agricultural sector more reliable and easy for the farmers by predicting the suitable crop by using Machine Learning  techniques.</a:t>
            </a:r>
          </a:p>
          <a:p>
            <a:endParaRPr lang="en-IN" sz="2000" dirty="0"/>
          </a:p>
        </p:txBody>
      </p:sp>
      <p:sp>
        <p:nvSpPr>
          <p:cNvPr id="5" name="TextBox 4"/>
          <p:cNvSpPr txBox="1"/>
          <p:nvPr/>
        </p:nvSpPr>
        <p:spPr>
          <a:xfrm>
            <a:off x="3357554" y="3143248"/>
            <a:ext cx="184731" cy="369332"/>
          </a:xfrm>
          <a:prstGeom prst="rect">
            <a:avLst/>
          </a:prstGeom>
          <a:noFill/>
        </p:spPr>
        <p:txBody>
          <a:bodyPr wrap="none" rtlCol="0">
            <a:spAutoFit/>
          </a:bodyPr>
          <a:lstStyle/>
          <a:p>
            <a:endParaRPr lang="en-IN" dirty="0"/>
          </a:p>
        </p:txBody>
      </p:sp>
    </p:spTree>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Decision Tree</a:t>
            </a:r>
            <a:endParaRPr lang="en-IN" dirty="0"/>
          </a:p>
        </p:txBody>
      </p:sp>
      <p:sp>
        <p:nvSpPr>
          <p:cNvPr id="3" name="Content Placeholder 2"/>
          <p:cNvSpPr>
            <a:spLocks noGrp="1"/>
          </p:cNvSpPr>
          <p:nvPr>
            <p:ph idx="1"/>
          </p:nvPr>
        </p:nvSpPr>
        <p:spPr/>
        <p:txBody>
          <a:bodyPr>
            <a:normAutofit fontScale="77500" lnSpcReduction="20000"/>
          </a:bodyPr>
          <a:lstStyle/>
          <a:p>
            <a:pPr>
              <a:buNone/>
            </a:pPr>
            <a:r>
              <a:rPr lang="en-IN" dirty="0" smtClean="0"/>
              <a:t>   </a:t>
            </a:r>
            <a:r>
              <a:rPr lang="en-IN" sz="2800" dirty="0" smtClean="0"/>
              <a:t>Decision Trees are a type of Supervised Machine Learning (that is you explain what the input is and what the corresponding output is in the training data) where the data is continuously split according to a certain parameter. The tree can be explained by two entities, namely decision nodes and leaves. </a:t>
            </a:r>
          </a:p>
          <a:p>
            <a:pPr>
              <a:buNone/>
            </a:pPr>
            <a:r>
              <a:rPr lang="en-IN" sz="2800" dirty="0" smtClean="0"/>
              <a:t>         </a:t>
            </a:r>
            <a:r>
              <a:rPr lang="en-IN" sz="4600" dirty="0" smtClean="0"/>
              <a:t>1</a:t>
            </a:r>
            <a:r>
              <a:rPr lang="en-IN" sz="2800" dirty="0" smtClean="0"/>
              <a:t>.The leaves are the decisions or the final outcomes. </a:t>
            </a:r>
          </a:p>
          <a:p>
            <a:pPr>
              <a:buNone/>
            </a:pPr>
            <a:r>
              <a:rPr lang="en-IN" sz="2800" dirty="0" smtClean="0"/>
              <a:t>        </a:t>
            </a:r>
            <a:r>
              <a:rPr lang="en-IN" sz="4200" dirty="0" smtClean="0"/>
              <a:t>2</a:t>
            </a:r>
            <a:r>
              <a:rPr lang="en-IN" sz="2800" dirty="0" smtClean="0"/>
              <a:t>.The decision nodes are where the data is split.</a:t>
            </a:r>
          </a:p>
          <a:p>
            <a:pPr>
              <a:buNone/>
            </a:pPr>
            <a:endParaRPr lang="en-IN" dirty="0" smtClean="0"/>
          </a:p>
          <a:p>
            <a:pPr>
              <a:buNone/>
            </a:pPr>
            <a:endParaRPr lang="en-IN" dirty="0" smtClean="0"/>
          </a:p>
          <a:p>
            <a:pPr>
              <a:buNone/>
            </a:pPr>
            <a:endParaRPr lang="en-IN" dirty="0" smtClean="0"/>
          </a:p>
          <a:p>
            <a:pPr>
              <a:buNone/>
            </a:pPr>
            <a:r>
              <a:rPr lang="en-IN" dirty="0" smtClean="0"/>
              <a:t>    </a:t>
            </a:r>
          </a:p>
          <a:p>
            <a:pPr>
              <a:buNone/>
            </a:pPr>
            <a:r>
              <a:rPr lang="en-IN" dirty="0" smtClean="0"/>
              <a:t>   </a:t>
            </a:r>
          </a:p>
          <a:p>
            <a:pPr>
              <a:buNone/>
            </a:pPr>
            <a:endParaRPr lang="en-IN"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r>
              <a:rPr lang="en-IN" b="1" dirty="0" smtClean="0"/>
              <a:t>Classification trees  (yes / no types ):</a:t>
            </a:r>
          </a:p>
          <a:p>
            <a:r>
              <a:rPr lang="en-IN" dirty="0" smtClean="0"/>
              <a:t> What we’ve seen above is an example of classification tree, where the outcome was a variable like ‘fit’ or ‘unfit’. Here the decision variable is Categorical.</a:t>
            </a:r>
          </a:p>
          <a:p>
            <a:r>
              <a:rPr lang="en-IN" b="1" dirty="0" smtClean="0"/>
              <a:t>Regression Trees (continuous types ):</a:t>
            </a:r>
          </a:p>
          <a:p>
            <a:r>
              <a:rPr lang="en-IN" dirty="0" smtClean="0"/>
              <a:t> Here the decision or the outcome variable is Continuous, e.g. a number like 123.</a:t>
            </a:r>
          </a:p>
          <a:p>
            <a:endParaRPr lang="en-IN"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Algorithm Steps : </a:t>
            </a:r>
            <a:endParaRPr lang="en-IN" dirty="0"/>
          </a:p>
        </p:txBody>
      </p:sp>
      <p:sp>
        <p:nvSpPr>
          <p:cNvPr id="3" name="Content Placeholder 2"/>
          <p:cNvSpPr>
            <a:spLocks noGrp="1"/>
          </p:cNvSpPr>
          <p:nvPr>
            <p:ph idx="1"/>
          </p:nvPr>
        </p:nvSpPr>
        <p:spPr/>
        <p:txBody>
          <a:bodyPr>
            <a:noAutofit/>
          </a:bodyPr>
          <a:lstStyle/>
          <a:p>
            <a:pPr>
              <a:buNone/>
            </a:pPr>
            <a:r>
              <a:rPr lang="en-IN" sz="2200" dirty="0" smtClean="0"/>
              <a:t>1.Create root node for the tree</a:t>
            </a:r>
          </a:p>
          <a:p>
            <a:pPr>
              <a:buNone/>
            </a:pPr>
            <a:r>
              <a:rPr lang="en-IN" sz="2200" dirty="0" smtClean="0"/>
              <a:t>2.If all examples are positive, return leaf node ‘positive’</a:t>
            </a:r>
          </a:p>
          <a:p>
            <a:pPr>
              <a:buNone/>
            </a:pPr>
            <a:r>
              <a:rPr lang="en-IN" sz="2200" dirty="0" smtClean="0"/>
              <a:t>3.Else if all examples are negative, return leaf node ‘negative’</a:t>
            </a:r>
          </a:p>
          <a:p>
            <a:pPr>
              <a:buNone/>
            </a:pPr>
            <a:r>
              <a:rPr lang="en-IN" sz="2200" dirty="0" smtClean="0"/>
              <a:t>4.Calculate the entropy of current state H(S)</a:t>
            </a:r>
          </a:p>
          <a:p>
            <a:pPr>
              <a:buNone/>
            </a:pPr>
            <a:r>
              <a:rPr lang="en-IN" sz="2200" dirty="0" smtClean="0"/>
              <a:t>5.For each attribute, calculate the entropy with respect to the attribute  ‘x’ denoted by H(S, x)</a:t>
            </a:r>
          </a:p>
          <a:p>
            <a:pPr>
              <a:buNone/>
            </a:pPr>
            <a:r>
              <a:rPr lang="en-IN" sz="2200" dirty="0" smtClean="0"/>
              <a:t>6.Select the attribute which has maximum value of IG(S, x)</a:t>
            </a:r>
          </a:p>
          <a:p>
            <a:pPr>
              <a:buNone/>
            </a:pPr>
            <a:r>
              <a:rPr lang="en-IN" sz="2200" dirty="0" smtClean="0"/>
              <a:t>7.Remove the attribute that offers highest IG from the set of attributes</a:t>
            </a:r>
          </a:p>
          <a:p>
            <a:pPr>
              <a:buNone/>
            </a:pPr>
            <a:r>
              <a:rPr lang="en-IN" sz="2200" dirty="0" smtClean="0"/>
              <a:t>8.Repeat until we run out of all attributes, or the decision tree has all leaf nodes.</a:t>
            </a:r>
            <a:endParaRPr lang="en-IN" sz="2200"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1071546"/>
            <a:ext cx="8229600" cy="1143000"/>
          </a:xfrm>
        </p:spPr>
        <p:txBody>
          <a:bodyPr>
            <a:normAutofit fontScale="90000"/>
          </a:bodyPr>
          <a:lstStyle/>
          <a:p>
            <a:r>
              <a:rPr lang="en-IN" b="1" dirty="0" smtClean="0"/>
              <a:t>Support Vector Machine :</a:t>
            </a:r>
            <a:br>
              <a:rPr lang="en-IN" b="1" dirty="0" smtClean="0"/>
            </a:br>
            <a:endParaRPr lang="en-IN" dirty="0"/>
          </a:p>
        </p:txBody>
      </p:sp>
      <p:sp>
        <p:nvSpPr>
          <p:cNvPr id="3" name="Content Placeholder 2"/>
          <p:cNvSpPr>
            <a:spLocks noGrp="1"/>
          </p:cNvSpPr>
          <p:nvPr>
            <p:ph idx="1"/>
          </p:nvPr>
        </p:nvSpPr>
        <p:spPr/>
        <p:txBody>
          <a:bodyPr/>
          <a:lstStyle/>
          <a:p>
            <a:pPr>
              <a:buNone/>
            </a:pPr>
            <a:r>
              <a:rPr lang="en-IN" dirty="0" smtClean="0"/>
              <a:t>       Support vector machine also as support vector networks are  supervised machine learning models with associated  learning algorithms analize data used for classification and regression analysis.</a:t>
            </a:r>
          </a:p>
          <a:p>
            <a:pPr>
              <a:buNone/>
            </a:pPr>
            <a:r>
              <a:rPr lang="en-IN" dirty="0" smtClean="0"/>
              <a:t>      The objective of the support vector machine algorithm is to find a hyperplane in an N-dimensional space(N — the number of features) that distinctly classifies the data points.</a:t>
            </a:r>
          </a:p>
          <a:p>
            <a:endParaRPr lang="en-IN"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928670"/>
            <a:ext cx="8229600" cy="1143000"/>
          </a:xfrm>
        </p:spPr>
        <p:txBody>
          <a:bodyPr>
            <a:normAutofit fontScale="90000"/>
          </a:bodyPr>
          <a:lstStyle/>
          <a:p>
            <a:r>
              <a:rPr lang="en-IN" b="1" dirty="0" smtClean="0"/>
              <a:t>Hyperline support vectors :</a:t>
            </a:r>
            <a:br>
              <a:rPr lang="en-IN" b="1" dirty="0" smtClean="0"/>
            </a:br>
            <a:endParaRPr lang="en-IN" dirty="0"/>
          </a:p>
        </p:txBody>
      </p:sp>
      <p:sp>
        <p:nvSpPr>
          <p:cNvPr id="3" name="Content Placeholder 2"/>
          <p:cNvSpPr>
            <a:spLocks noGrp="1"/>
          </p:cNvSpPr>
          <p:nvPr>
            <p:ph idx="1"/>
          </p:nvPr>
        </p:nvSpPr>
        <p:spPr/>
        <p:txBody>
          <a:bodyPr/>
          <a:lstStyle/>
          <a:p>
            <a:r>
              <a:rPr lang="en-IN" dirty="0" smtClean="0"/>
              <a:t>Hyperplanes are decision boundaries that help classify the data points. Data points falling on either side of the hyperplane can be attributed to different classes. Also, the dimension of the hyperplane depends upon the number of features. If the number of input features is 2, then the hyperplane is just a line. If the number of input features is 3, then the hyperplane becomes a two-dimensional plane. It becomes difficult to imagine when the number of features exceeds 3.</a:t>
            </a:r>
            <a:endParaRPr lang="en-IN"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1000108"/>
            <a:ext cx="8229600" cy="1143000"/>
          </a:xfrm>
        </p:spPr>
        <p:txBody>
          <a:bodyPr>
            <a:normAutofit fontScale="90000"/>
          </a:bodyPr>
          <a:lstStyle/>
          <a:p>
            <a:r>
              <a:rPr lang="en-IN" b="1" dirty="0" smtClean="0"/>
              <a:t>Hyperline support vectors :</a:t>
            </a:r>
            <a:br>
              <a:rPr lang="en-IN" b="1" dirty="0" smtClean="0"/>
            </a:br>
            <a:endParaRPr lang="en-IN" dirty="0"/>
          </a:p>
        </p:txBody>
      </p:sp>
      <p:pic>
        <p:nvPicPr>
          <p:cNvPr id="4" name="Content Placeholder 3" descr="0_ecA4Ls8kBYSM5nza.jpg"/>
          <p:cNvPicPr>
            <a:picLocks noGrp="1" noChangeAspect="1"/>
          </p:cNvPicPr>
          <p:nvPr>
            <p:ph idx="1"/>
          </p:nvPr>
        </p:nvPicPr>
        <p:blipFill>
          <a:blip r:embed="rId2"/>
          <a:stretch>
            <a:fillRect/>
          </a:stretch>
        </p:blipFill>
        <p:spPr>
          <a:xfrm>
            <a:off x="0" y="2143116"/>
            <a:ext cx="9144000" cy="4500594"/>
          </a:xfrm>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071546"/>
            <a:ext cx="8229600" cy="1143000"/>
          </a:xfrm>
        </p:spPr>
        <p:txBody>
          <a:bodyPr>
            <a:normAutofit fontScale="90000"/>
          </a:bodyPr>
          <a:lstStyle/>
          <a:p>
            <a:r>
              <a:rPr lang="en-IN" b="1" dirty="0" smtClean="0"/>
              <a:t>Large margin intution :</a:t>
            </a:r>
            <a:br>
              <a:rPr lang="en-IN" b="1" dirty="0" smtClean="0"/>
            </a:br>
            <a:endParaRPr lang="en-IN" dirty="0"/>
          </a:p>
        </p:txBody>
      </p:sp>
      <p:sp>
        <p:nvSpPr>
          <p:cNvPr id="3" name="Content Placeholder 2"/>
          <p:cNvSpPr>
            <a:spLocks noGrp="1"/>
          </p:cNvSpPr>
          <p:nvPr>
            <p:ph idx="1"/>
          </p:nvPr>
        </p:nvSpPr>
        <p:spPr/>
        <p:txBody>
          <a:bodyPr>
            <a:normAutofit lnSpcReduction="10000"/>
          </a:bodyPr>
          <a:lstStyle/>
          <a:p>
            <a:r>
              <a:rPr lang="en-IN" dirty="0" smtClean="0"/>
              <a:t>In logistic regression, we take the output of the linear function and squash the value within the range of [0,1] using the sigmoid function. If the squashed value is greater than a threshold value(0.5) we assign it a label 1, else we assign it a label 0. In SVM, we take the output of the linear function and if that output is greater than 1, we identify it with one class and if the output is -1, we identify is with another class. Since the threshold values are changed to 1 and -1 in SVM, we obtain this reinforcement range of values([-1,1]) which acts as margin.</a:t>
            </a:r>
          </a:p>
          <a:p>
            <a:endParaRPr lang="en-IN"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85794"/>
            <a:ext cx="8229600" cy="1143000"/>
          </a:xfrm>
        </p:spPr>
        <p:txBody>
          <a:bodyPr>
            <a:normAutofit/>
          </a:bodyPr>
          <a:lstStyle/>
          <a:p>
            <a:r>
              <a:rPr lang="en-IN" sz="3600" b="1" dirty="0" smtClean="0"/>
              <a:t>Support Vector Machine Algorithm Steps :</a:t>
            </a:r>
            <a:br>
              <a:rPr lang="en-IN" sz="3600" b="1" dirty="0" smtClean="0"/>
            </a:br>
            <a:endParaRPr lang="en-IN" sz="3600" dirty="0"/>
          </a:p>
        </p:txBody>
      </p:sp>
      <p:sp>
        <p:nvSpPr>
          <p:cNvPr id="3" name="Content Placeholder 2"/>
          <p:cNvSpPr>
            <a:spLocks noGrp="1"/>
          </p:cNvSpPr>
          <p:nvPr>
            <p:ph idx="1"/>
          </p:nvPr>
        </p:nvSpPr>
        <p:spPr/>
        <p:txBody>
          <a:bodyPr>
            <a:normAutofit lnSpcReduction="10000"/>
          </a:bodyPr>
          <a:lstStyle/>
          <a:p>
            <a:r>
              <a:rPr lang="en-IN" b="1" dirty="0" smtClean="0"/>
              <a:t>Step 1</a:t>
            </a:r>
            <a:r>
              <a:rPr lang="en-IN" dirty="0" smtClean="0"/>
              <a:t>:  </a:t>
            </a:r>
          </a:p>
          <a:p>
            <a:pPr>
              <a:buNone/>
            </a:pPr>
            <a:r>
              <a:rPr lang="en-IN" dirty="0" smtClean="0"/>
              <a:t>     Loading the data.</a:t>
            </a:r>
          </a:p>
          <a:p>
            <a:r>
              <a:rPr lang="en-IN" b="1" dirty="0" smtClean="0"/>
              <a:t>Step 2</a:t>
            </a:r>
            <a:r>
              <a:rPr lang="en-IN" dirty="0" smtClean="0"/>
              <a:t>: </a:t>
            </a:r>
          </a:p>
          <a:p>
            <a:pPr>
              <a:buNone/>
            </a:pPr>
            <a:r>
              <a:rPr lang="en-IN" dirty="0" smtClean="0"/>
              <a:t>     Exploring the data.</a:t>
            </a:r>
          </a:p>
          <a:p>
            <a:r>
              <a:rPr lang="en-IN" b="1" dirty="0" smtClean="0"/>
              <a:t>Step 3</a:t>
            </a:r>
            <a:r>
              <a:rPr lang="en-IN" dirty="0" smtClean="0"/>
              <a:t>: </a:t>
            </a:r>
          </a:p>
          <a:p>
            <a:pPr>
              <a:buNone/>
            </a:pPr>
            <a:r>
              <a:rPr lang="en-IN" dirty="0" smtClean="0"/>
              <a:t>      Spitting the data.</a:t>
            </a:r>
          </a:p>
          <a:p>
            <a:r>
              <a:rPr lang="en-IN" b="1" dirty="0" smtClean="0"/>
              <a:t>Step 4</a:t>
            </a:r>
            <a:r>
              <a:rPr lang="en-IN" dirty="0" smtClean="0"/>
              <a:t>: </a:t>
            </a:r>
          </a:p>
          <a:p>
            <a:pPr>
              <a:buNone/>
            </a:pPr>
            <a:r>
              <a:rPr lang="en-IN" dirty="0" smtClean="0"/>
              <a:t>      Generating the data.</a:t>
            </a:r>
          </a:p>
          <a:p>
            <a:r>
              <a:rPr lang="en-IN" b="1" dirty="0" smtClean="0"/>
              <a:t>Step 5</a:t>
            </a:r>
            <a:r>
              <a:rPr lang="en-IN" dirty="0" smtClean="0"/>
              <a:t>: </a:t>
            </a:r>
          </a:p>
          <a:p>
            <a:pPr>
              <a:buNone/>
            </a:pPr>
            <a:r>
              <a:rPr lang="en-IN" dirty="0" smtClean="0"/>
              <a:t>      model the evaluation.</a:t>
            </a:r>
          </a:p>
          <a:p>
            <a:pPr>
              <a:buNone/>
            </a:pPr>
            <a:endParaRPr lang="en-IN" dirty="0" smtClean="0"/>
          </a:p>
          <a:p>
            <a:pPr>
              <a:buNone/>
            </a:pPr>
            <a:endParaRPr lang="en-IN" dirty="0" smtClean="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000108"/>
            <a:ext cx="8229600" cy="1143000"/>
          </a:xfrm>
        </p:spPr>
        <p:txBody>
          <a:bodyPr>
            <a:noAutofit/>
          </a:bodyPr>
          <a:lstStyle/>
          <a:p>
            <a:r>
              <a:rPr lang="en-IN" sz="4000" b="1" dirty="0" smtClean="0"/>
              <a:t>Cost function and Gradient descent :</a:t>
            </a:r>
            <a:br>
              <a:rPr lang="en-IN" sz="4000" b="1" dirty="0" smtClean="0"/>
            </a:br>
            <a:endParaRPr lang="en-IN" sz="4000" dirty="0"/>
          </a:p>
        </p:txBody>
      </p:sp>
      <p:sp>
        <p:nvSpPr>
          <p:cNvPr id="3" name="Content Placeholder 2"/>
          <p:cNvSpPr>
            <a:spLocks noGrp="1"/>
          </p:cNvSpPr>
          <p:nvPr>
            <p:ph idx="1"/>
          </p:nvPr>
        </p:nvSpPr>
        <p:spPr/>
        <p:txBody>
          <a:bodyPr/>
          <a:lstStyle/>
          <a:p>
            <a:r>
              <a:rPr lang="en-IN" dirty="0" smtClean="0"/>
              <a:t>In the SVM algorithm, we are looking to maximize the margin between the data points and the hyperplane. The loss function that helps maximize the margin is hinge loss.</a:t>
            </a:r>
          </a:p>
          <a:p>
            <a:endParaRPr lang="en-IN"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1142984"/>
            <a:ext cx="8929718" cy="5357850"/>
          </a:xfrm>
        </p:spPr>
        <p:txBody>
          <a:bodyPr>
            <a:normAutofit/>
          </a:bodyPr>
          <a:lstStyle/>
          <a:p>
            <a:pPr>
              <a:buNone/>
            </a:pPr>
            <a:r>
              <a:rPr lang="en-IN" b="1" dirty="0" smtClean="0"/>
              <a:t>Advantages :</a:t>
            </a:r>
          </a:p>
          <a:p>
            <a:pPr>
              <a:buNone/>
            </a:pPr>
            <a:r>
              <a:rPr lang="en-IN" dirty="0" smtClean="0"/>
              <a:t>1.Accuracy.</a:t>
            </a:r>
          </a:p>
          <a:p>
            <a:pPr>
              <a:buNone/>
            </a:pPr>
            <a:r>
              <a:rPr lang="en-IN" dirty="0" smtClean="0"/>
              <a:t>2.Works very well with limited datasets.</a:t>
            </a:r>
          </a:p>
          <a:p>
            <a:pPr>
              <a:buNone/>
            </a:pPr>
            <a:r>
              <a:rPr lang="en-IN" dirty="0" smtClean="0"/>
              <a:t>3.Kernel SVM contains a non-linear transformation function to convert the complicated non-linearly separable data into linearly separable data.</a:t>
            </a:r>
          </a:p>
          <a:p>
            <a:pPr>
              <a:buNone/>
            </a:pPr>
            <a:r>
              <a:rPr lang="en-IN" b="1" dirty="0" smtClean="0"/>
              <a:t>Disadvantages :</a:t>
            </a:r>
          </a:p>
          <a:p>
            <a:pPr>
              <a:buNone/>
            </a:pPr>
            <a:r>
              <a:rPr lang="en-IN" dirty="0" smtClean="0"/>
              <a:t>1.Does not work well with larger datasets.</a:t>
            </a:r>
          </a:p>
          <a:p>
            <a:pPr>
              <a:buNone/>
            </a:pPr>
            <a:r>
              <a:rPr lang="en-IN" dirty="0" smtClean="0"/>
              <a:t>2.Sometimes, training time with SVMs can be high.</a:t>
            </a:r>
          </a:p>
          <a:p>
            <a:pPr>
              <a:buNone/>
            </a:pPr>
            <a:endParaRPr lang="en-IN"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rmAutofit fontScale="90000"/>
          </a:bodyPr>
          <a:lstStyle/>
          <a:p>
            <a:r>
              <a:rPr lang="en-IN" b="1" dirty="0" smtClean="0"/>
              <a:t>CONTENTS</a:t>
            </a:r>
            <a:r>
              <a:rPr lang="en-IN" dirty="0" smtClean="0"/>
              <a:t>:</a:t>
            </a:r>
            <a:endParaRPr lang="en-IN" dirty="0"/>
          </a:p>
        </p:txBody>
      </p:sp>
      <p:sp>
        <p:nvSpPr>
          <p:cNvPr id="3" name="Content Placeholder 2"/>
          <p:cNvSpPr>
            <a:spLocks noGrp="1"/>
          </p:cNvSpPr>
          <p:nvPr>
            <p:ph idx="1"/>
          </p:nvPr>
        </p:nvSpPr>
        <p:spPr>
          <a:xfrm>
            <a:off x="457200" y="1285860"/>
            <a:ext cx="8229600" cy="4967302"/>
          </a:xfrm>
        </p:spPr>
        <p:txBody>
          <a:bodyPr/>
          <a:lstStyle/>
          <a:p>
            <a:r>
              <a:rPr lang="en-IN" dirty="0" smtClean="0"/>
              <a:t>Abstract</a:t>
            </a:r>
          </a:p>
          <a:p>
            <a:r>
              <a:rPr lang="en-IN" dirty="0" smtClean="0"/>
              <a:t>Introduction</a:t>
            </a:r>
          </a:p>
          <a:p>
            <a:r>
              <a:rPr lang="en-IN" dirty="0" smtClean="0"/>
              <a:t>What is machine learning</a:t>
            </a:r>
          </a:p>
          <a:p>
            <a:r>
              <a:rPr lang="en-IN" dirty="0" smtClean="0"/>
              <a:t>Machine learning  algorithm</a:t>
            </a:r>
          </a:p>
          <a:p>
            <a:r>
              <a:rPr lang="en-IN" dirty="0" smtClean="0"/>
              <a:t>Supervised learning</a:t>
            </a:r>
          </a:p>
          <a:p>
            <a:r>
              <a:rPr lang="en-IN" dirty="0" smtClean="0"/>
              <a:t>Linear  regression</a:t>
            </a:r>
          </a:p>
          <a:p>
            <a:r>
              <a:rPr lang="en-IN" dirty="0" smtClean="0"/>
              <a:t>Decision  Tree</a:t>
            </a:r>
          </a:p>
          <a:p>
            <a:r>
              <a:rPr lang="en-IN" dirty="0" smtClean="0"/>
              <a:t>Support vector machine</a:t>
            </a:r>
          </a:p>
          <a:p>
            <a:r>
              <a:rPr lang="en-IN" dirty="0" smtClean="0"/>
              <a:t>Random forest </a:t>
            </a:r>
          </a:p>
          <a:p>
            <a:endParaRPr lang="en-IN" dirty="0" smtClean="0"/>
          </a:p>
          <a:p>
            <a:endParaRPr lang="en-IN"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57298"/>
            <a:ext cx="8229600" cy="4967302"/>
          </a:xfrm>
        </p:spPr>
        <p:txBody>
          <a:bodyPr>
            <a:normAutofit/>
          </a:bodyPr>
          <a:lstStyle/>
          <a:p>
            <a:r>
              <a:rPr lang="en-IN" dirty="0" smtClean="0"/>
              <a:t>Random forest is a supervised learning algorithm which is used for both classification as well as regression. As we know that a forest is made up of trees and more trees means more robust forest. Similarly, random forest algorithm creates decision trees on data samples and then gets the prediction from each of them and finally selects the best solution by means of voting. It is an ensemble method which is better than a single decision tree because it reduces the over-fitting by averaging the result.</a:t>
            </a:r>
          </a:p>
          <a:p>
            <a:pPr>
              <a:buNone/>
            </a:pPr>
            <a:endParaRPr lang="en-IN" sz="2000" dirty="0"/>
          </a:p>
        </p:txBody>
      </p:sp>
      <p:sp>
        <p:nvSpPr>
          <p:cNvPr id="4" name="Title 3"/>
          <p:cNvSpPr>
            <a:spLocks noGrp="1"/>
          </p:cNvSpPr>
          <p:nvPr>
            <p:ph type="title"/>
          </p:nvPr>
        </p:nvSpPr>
        <p:spPr>
          <a:xfrm>
            <a:off x="357158" y="285728"/>
            <a:ext cx="8229600" cy="928670"/>
          </a:xfrm>
        </p:spPr>
        <p:txBody>
          <a:bodyPr>
            <a:normAutofit/>
          </a:bodyPr>
          <a:lstStyle/>
          <a:p>
            <a:r>
              <a:rPr lang="en-IN" sz="2800" b="1" dirty="0" smtClean="0"/>
              <a:t>RANDOM FOREST ALGORITHM</a:t>
            </a:r>
            <a:endParaRPr lang="en-IN" sz="2800" b="1" dirty="0"/>
          </a:p>
        </p:txBody>
      </p:sp>
      <p:sp>
        <p:nvSpPr>
          <p:cNvPr id="10" name="TextBox 9"/>
          <p:cNvSpPr txBox="1"/>
          <p:nvPr/>
        </p:nvSpPr>
        <p:spPr>
          <a:xfrm>
            <a:off x="785786" y="4000504"/>
            <a:ext cx="2786082" cy="369332"/>
          </a:xfrm>
          <a:prstGeom prst="rect">
            <a:avLst/>
          </a:prstGeom>
          <a:noFill/>
        </p:spPr>
        <p:txBody>
          <a:bodyPr wrap="square" rtlCol="0">
            <a:spAutoFit/>
          </a:bodyPr>
          <a:lstStyle/>
          <a:p>
            <a:endParaRPr lang="en-IN" dirty="0"/>
          </a:p>
        </p:txBody>
      </p:sp>
      <p:sp>
        <p:nvSpPr>
          <p:cNvPr id="11" name="TextBox 10"/>
          <p:cNvSpPr txBox="1"/>
          <p:nvPr/>
        </p:nvSpPr>
        <p:spPr>
          <a:xfrm>
            <a:off x="938186" y="4152904"/>
            <a:ext cx="2786082" cy="369332"/>
          </a:xfrm>
          <a:prstGeom prst="rect">
            <a:avLst/>
          </a:prstGeom>
          <a:noFill/>
        </p:spPr>
        <p:txBody>
          <a:bodyPr wrap="square" rtlCol="0">
            <a:spAutoFit/>
          </a:bodyPr>
          <a:lstStyle/>
          <a:p>
            <a:endParaRPr lang="en-IN" dirty="0"/>
          </a:p>
        </p:txBody>
      </p:sp>
      <p:sp>
        <p:nvSpPr>
          <p:cNvPr id="18" name="TextBox 17"/>
          <p:cNvSpPr txBox="1"/>
          <p:nvPr/>
        </p:nvSpPr>
        <p:spPr>
          <a:xfrm>
            <a:off x="2004986" y="5219704"/>
            <a:ext cx="2786082" cy="369332"/>
          </a:xfrm>
          <a:prstGeom prst="rect">
            <a:avLst/>
          </a:prstGeom>
          <a:noFill/>
        </p:spPr>
        <p:txBody>
          <a:bodyPr wrap="square" rtlCol="0">
            <a:spAutoFit/>
          </a:bodyPr>
          <a:lstStyle/>
          <a:p>
            <a:endParaRPr lang="en-IN" dirty="0"/>
          </a:p>
        </p:txBody>
      </p:sp>
      <p:sp>
        <p:nvSpPr>
          <p:cNvPr id="20" name="TextBox 19"/>
          <p:cNvSpPr txBox="1"/>
          <p:nvPr/>
        </p:nvSpPr>
        <p:spPr>
          <a:xfrm>
            <a:off x="2309786" y="5524504"/>
            <a:ext cx="2786082" cy="369332"/>
          </a:xfrm>
          <a:prstGeom prst="rect">
            <a:avLst/>
          </a:prstGeom>
          <a:noFill/>
        </p:spPr>
        <p:txBody>
          <a:bodyPr wrap="square" rtlCol="0">
            <a:spAutoFit/>
          </a:bodyPr>
          <a:lstStyle/>
          <a:p>
            <a:endParaRPr lang="en-IN"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24648"/>
          </a:xfrm>
        </p:spPr>
        <p:txBody>
          <a:bodyPr>
            <a:normAutofit fontScale="90000"/>
          </a:bodyPr>
          <a:lstStyle/>
          <a:p>
            <a:r>
              <a:rPr lang="en-IN" sz="3100" b="1" dirty="0" smtClean="0"/>
              <a:t>THE  FLOW CHART WILL ILLUSTRATE ITS WORKING</a:t>
            </a:r>
            <a:r>
              <a:rPr lang="en-IN" sz="5400" b="1" dirty="0" smtClean="0"/>
              <a:t>:</a:t>
            </a:r>
            <a:endParaRPr lang="en-IN" dirty="0"/>
          </a:p>
        </p:txBody>
      </p:sp>
      <p:pic>
        <p:nvPicPr>
          <p:cNvPr id="4" name="Content Placeholder 3" descr="Screenshot (81).png"/>
          <p:cNvPicPr>
            <a:picLocks noGrp="1" noChangeAspect="1"/>
          </p:cNvPicPr>
          <p:nvPr>
            <p:ph idx="1"/>
          </p:nvPr>
        </p:nvPicPr>
        <p:blipFill>
          <a:blip r:embed="rId2"/>
          <a:stretch>
            <a:fillRect/>
          </a:stretch>
        </p:blipFill>
        <p:spPr>
          <a:xfrm>
            <a:off x="714348" y="1500174"/>
            <a:ext cx="7286676" cy="5000636"/>
          </a:xfrm>
          <a:prstGeom prst="rect">
            <a:avLst/>
          </a:prstGeom>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96086"/>
          </a:xfrm>
        </p:spPr>
        <p:txBody>
          <a:bodyPr>
            <a:normAutofit fontScale="90000"/>
          </a:bodyPr>
          <a:lstStyle/>
          <a:p>
            <a:r>
              <a:rPr lang="en-IN" b="1" dirty="0" smtClean="0"/>
              <a:t/>
            </a:r>
            <a:br>
              <a:rPr lang="en-IN" b="1" dirty="0" smtClean="0"/>
            </a:br>
            <a:r>
              <a:rPr lang="en-IN" sz="3600" b="1" dirty="0" smtClean="0"/>
              <a:t>RANDOM FOREST ALGORITHM STEPS</a:t>
            </a:r>
            <a:endParaRPr lang="en-IN" sz="3600" b="1" dirty="0"/>
          </a:p>
        </p:txBody>
      </p:sp>
      <p:sp>
        <p:nvSpPr>
          <p:cNvPr id="3" name="Content Placeholder 2"/>
          <p:cNvSpPr>
            <a:spLocks noGrp="1"/>
          </p:cNvSpPr>
          <p:nvPr>
            <p:ph idx="1"/>
          </p:nvPr>
        </p:nvSpPr>
        <p:spPr>
          <a:xfrm>
            <a:off x="457200" y="1643050"/>
            <a:ext cx="8229600" cy="4857784"/>
          </a:xfrm>
        </p:spPr>
        <p:txBody>
          <a:bodyPr>
            <a:normAutofit/>
          </a:bodyPr>
          <a:lstStyle/>
          <a:p>
            <a:pPr>
              <a:buNone/>
            </a:pPr>
            <a:r>
              <a:rPr lang="en-IN" sz="2400" dirty="0" smtClean="0"/>
              <a:t>We can understand the working of Random Forest algorithm with the help of following steps</a:t>
            </a:r>
          </a:p>
          <a:p>
            <a:r>
              <a:rPr lang="en-IN" sz="2400" b="1" dirty="0" smtClean="0"/>
              <a:t>Step 1</a:t>
            </a:r>
            <a:r>
              <a:rPr lang="en-IN" sz="2400" dirty="0" smtClean="0"/>
              <a:t> − First, start with the selection of random samples from a given dataset.</a:t>
            </a:r>
          </a:p>
          <a:p>
            <a:r>
              <a:rPr lang="en-IN" sz="2400" b="1" dirty="0" smtClean="0"/>
              <a:t>Step 2</a:t>
            </a:r>
            <a:r>
              <a:rPr lang="en-IN" sz="2400" dirty="0" smtClean="0"/>
              <a:t> − Next, this algorithm will construct a decision tree for every sample. Then it will get the prediction result from every decision tree.</a:t>
            </a:r>
          </a:p>
          <a:p>
            <a:r>
              <a:rPr lang="en-IN" sz="2400" b="1" dirty="0" smtClean="0"/>
              <a:t>Step 3</a:t>
            </a:r>
            <a:r>
              <a:rPr lang="en-IN" sz="2400" dirty="0" smtClean="0"/>
              <a:t> − In this step, voting will be performed for every predicted result.</a:t>
            </a:r>
          </a:p>
          <a:p>
            <a:r>
              <a:rPr lang="en-IN" sz="2400" b="1" dirty="0" smtClean="0"/>
              <a:t>Step 4</a:t>
            </a:r>
            <a:r>
              <a:rPr lang="en-IN" sz="2400" dirty="0" smtClean="0"/>
              <a:t> − At last, select the most voted prediction result as the final prediction result.</a:t>
            </a:r>
          </a:p>
          <a:p>
            <a:endParaRPr lang="en-IN"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81772"/>
          </a:xfrm>
        </p:spPr>
        <p:txBody>
          <a:bodyPr>
            <a:normAutofit/>
          </a:bodyPr>
          <a:lstStyle/>
          <a:p>
            <a:r>
              <a:rPr lang="en-IN" sz="2800" b="1" dirty="0" smtClean="0"/>
              <a:t>PROS AND CONS OF RANDOM FOREST</a:t>
            </a:r>
            <a:endParaRPr lang="en-IN" sz="2800" b="1" dirty="0"/>
          </a:p>
        </p:txBody>
      </p:sp>
      <p:sp>
        <p:nvSpPr>
          <p:cNvPr id="3" name="Content Placeholder 2"/>
          <p:cNvSpPr>
            <a:spLocks noGrp="1"/>
          </p:cNvSpPr>
          <p:nvPr>
            <p:ph sz="half" idx="1"/>
          </p:nvPr>
        </p:nvSpPr>
        <p:spPr>
          <a:xfrm>
            <a:off x="457200" y="1500174"/>
            <a:ext cx="4038600" cy="4854751"/>
          </a:xfrm>
        </p:spPr>
        <p:txBody>
          <a:bodyPr>
            <a:normAutofit fontScale="92500"/>
          </a:bodyPr>
          <a:lstStyle/>
          <a:p>
            <a:pPr>
              <a:buNone/>
            </a:pPr>
            <a:r>
              <a:rPr lang="en-IN" dirty="0" smtClean="0"/>
              <a:t>PROS</a:t>
            </a:r>
          </a:p>
          <a:p>
            <a:r>
              <a:rPr lang="en-IN" dirty="0" smtClean="0"/>
              <a:t>Random forests are very flexible and possess very high accuracy.</a:t>
            </a:r>
          </a:p>
          <a:p>
            <a:r>
              <a:rPr lang="en-IN" dirty="0" smtClean="0"/>
              <a:t>It overcomes the problem of over fitting by averaging or combining the results of different decision trees.</a:t>
            </a:r>
          </a:p>
          <a:p>
            <a:r>
              <a:rPr lang="en-IN" dirty="0" smtClean="0"/>
              <a:t>Random forests work well for a large range of data items than a single decision tree does.</a:t>
            </a:r>
          </a:p>
          <a:p>
            <a:endParaRPr lang="en-IN" dirty="0"/>
          </a:p>
        </p:txBody>
      </p:sp>
      <p:sp>
        <p:nvSpPr>
          <p:cNvPr id="4" name="Content Placeholder 3"/>
          <p:cNvSpPr>
            <a:spLocks noGrp="1"/>
          </p:cNvSpPr>
          <p:nvPr>
            <p:ph sz="half" idx="2"/>
          </p:nvPr>
        </p:nvSpPr>
        <p:spPr>
          <a:xfrm>
            <a:off x="4648200" y="1500174"/>
            <a:ext cx="4038600" cy="4854751"/>
          </a:xfrm>
        </p:spPr>
        <p:txBody>
          <a:bodyPr>
            <a:normAutofit fontScale="92500"/>
          </a:bodyPr>
          <a:lstStyle/>
          <a:p>
            <a:pPr>
              <a:buNone/>
            </a:pPr>
            <a:r>
              <a:rPr lang="en-IN" dirty="0" smtClean="0"/>
              <a:t>CONS</a:t>
            </a:r>
          </a:p>
          <a:p>
            <a:r>
              <a:rPr lang="en-IN" dirty="0" smtClean="0"/>
              <a:t>Complexity is the main disadvantage of Random forest algorithms.</a:t>
            </a:r>
          </a:p>
          <a:p>
            <a:r>
              <a:rPr lang="en-IN" dirty="0" smtClean="0"/>
              <a:t>More computational resources are required to implement Random Forest algorithm.</a:t>
            </a:r>
          </a:p>
          <a:p>
            <a:r>
              <a:rPr lang="en-IN" dirty="0" smtClean="0"/>
              <a:t>It is less intuitive in case when we have a large collection of decision trees.</a:t>
            </a:r>
          </a:p>
          <a:p>
            <a:endParaRPr lang="en-IN"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38962"/>
          </a:xfrm>
        </p:spPr>
        <p:txBody>
          <a:bodyPr>
            <a:normAutofit/>
          </a:bodyPr>
          <a:lstStyle/>
          <a:p>
            <a:r>
              <a:rPr lang="en-IN" sz="2800" dirty="0" smtClean="0"/>
              <a:t>Here we applied 15 states on decision tree and random forest algorithm to predict score </a:t>
            </a:r>
            <a:endParaRPr lang="en-IN" sz="2800" dirty="0"/>
          </a:p>
        </p:txBody>
      </p:sp>
      <p:pic>
        <p:nvPicPr>
          <p:cNvPr id="6" name="Content Placeholder 5" descr="WhatsApp Image 2020-06-16 at 9.13.13 AM (1).jpeg"/>
          <p:cNvPicPr>
            <a:picLocks noGrp="1" noChangeAspect="1"/>
          </p:cNvPicPr>
          <p:nvPr>
            <p:ph idx="1"/>
          </p:nvPr>
        </p:nvPicPr>
        <p:blipFill>
          <a:blip r:embed="rId2"/>
          <a:stretch>
            <a:fillRect/>
          </a:stretch>
        </p:blipFill>
        <p:spPr>
          <a:xfrm>
            <a:off x="656655" y="1935163"/>
            <a:ext cx="7830690" cy="4389437"/>
          </a:xfrm>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WhatsApp Image 2020-06-16 at 9.13.13 AM.jpeg"/>
          <p:cNvPicPr>
            <a:picLocks noGrp="1" noChangeAspect="1"/>
          </p:cNvPicPr>
          <p:nvPr>
            <p:ph idx="1"/>
          </p:nvPr>
        </p:nvPicPr>
        <p:blipFill>
          <a:blip r:embed="rId2" cstate="print"/>
          <a:stretch>
            <a:fillRect/>
          </a:stretch>
        </p:blipFill>
        <p:spPr>
          <a:xfrm>
            <a:off x="285720" y="1000108"/>
            <a:ext cx="8229600" cy="3684232"/>
          </a:xfrm>
        </p:spPr>
      </p:pic>
      <p:sp>
        <p:nvSpPr>
          <p:cNvPr id="7" name="TextBox 6"/>
          <p:cNvSpPr txBox="1"/>
          <p:nvPr/>
        </p:nvSpPr>
        <p:spPr>
          <a:xfrm>
            <a:off x="714348" y="4929198"/>
            <a:ext cx="7643866" cy="830997"/>
          </a:xfrm>
          <a:prstGeom prst="rect">
            <a:avLst/>
          </a:prstGeom>
          <a:noFill/>
        </p:spPr>
        <p:txBody>
          <a:bodyPr wrap="square" rtlCol="0">
            <a:spAutoFit/>
          </a:bodyPr>
          <a:lstStyle/>
          <a:p>
            <a:r>
              <a:rPr lang="en-IN" sz="2400" dirty="0" smtClean="0"/>
              <a:t>In the above table algorithm we have seen random forest is highest.</a:t>
            </a:r>
            <a:endParaRPr lang="en-IN" sz="2400"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935480"/>
          <a:ext cx="8229600" cy="4389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Introduction</a:t>
            </a:r>
            <a:endParaRPr lang="en-IN" b="1" dirty="0">
              <a:solidFill>
                <a:schemeClr val="tx1"/>
              </a:solidFill>
            </a:endParaRPr>
          </a:p>
        </p:txBody>
      </p:sp>
      <p:sp>
        <p:nvSpPr>
          <p:cNvPr id="3" name="Content Placeholder 2"/>
          <p:cNvSpPr>
            <a:spLocks noGrp="1"/>
          </p:cNvSpPr>
          <p:nvPr>
            <p:ph idx="1"/>
          </p:nvPr>
        </p:nvSpPr>
        <p:spPr/>
        <p:txBody>
          <a:bodyPr>
            <a:normAutofit lnSpcReduction="10000"/>
          </a:bodyPr>
          <a:lstStyle/>
          <a:p>
            <a:pPr>
              <a:buFont typeface="Wingdings" pitchFamily="2" charset="2"/>
              <a:buChar char="v"/>
            </a:pPr>
            <a:r>
              <a:rPr lang="en-IN" dirty="0" smtClean="0"/>
              <a:t>Agriculture is the backbone of every economy. In a country like India .which ever increasing demand of food due to rising population.</a:t>
            </a:r>
          </a:p>
          <a:p>
            <a:pPr>
              <a:buFont typeface="Wingdings" pitchFamily="2" charset="2"/>
              <a:buChar char="v"/>
            </a:pPr>
            <a:r>
              <a:rPr lang="en-IN" dirty="0" smtClean="0"/>
              <a:t>By using supervisor learning in machine learning we can predict the agriculture crop production .</a:t>
            </a:r>
          </a:p>
          <a:p>
            <a:pPr>
              <a:buFont typeface="Wingdings" pitchFamily="2" charset="2"/>
              <a:buChar char="v"/>
            </a:pPr>
            <a:r>
              <a:rPr lang="en-IN" dirty="0" smtClean="0"/>
              <a:t>Now a days, modern people don’t have awareness about the cultivation of crops in a right time and right place.</a:t>
            </a:r>
          </a:p>
          <a:p>
            <a:pPr>
              <a:buFont typeface="Wingdings" pitchFamily="2" charset="2"/>
              <a:buChar char="v"/>
            </a:pPr>
            <a:r>
              <a:rPr lang="en-IN" dirty="0" smtClean="0"/>
              <a:t> To over come this problem we use machine learning techniques for crop prediction in right place and right time.</a:t>
            </a:r>
            <a:endParaRPr lang="en-IN" dirty="0"/>
          </a:p>
        </p:txBody>
      </p:sp>
    </p:spTree>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What is machine learning?</a:t>
            </a:r>
            <a:endParaRPr lang="en-IN" b="1" dirty="0"/>
          </a:p>
        </p:txBody>
      </p:sp>
      <p:pic>
        <p:nvPicPr>
          <p:cNvPr id="4" name="Content Placeholder 3" descr="images (4).jpg"/>
          <p:cNvPicPr>
            <a:picLocks noGrp="1" noChangeAspect="1"/>
          </p:cNvPicPr>
          <p:nvPr>
            <p:ph idx="1"/>
          </p:nvPr>
        </p:nvPicPr>
        <p:blipFill>
          <a:blip r:embed="rId2"/>
          <a:stretch>
            <a:fillRect/>
          </a:stretch>
        </p:blipFill>
        <p:spPr>
          <a:xfrm>
            <a:off x="5500694" y="1857364"/>
            <a:ext cx="2952755" cy="5000636"/>
          </a:xfrm>
        </p:spPr>
      </p:pic>
      <p:sp>
        <p:nvSpPr>
          <p:cNvPr id="5" name="Rectangle 4"/>
          <p:cNvSpPr/>
          <p:nvPr/>
        </p:nvSpPr>
        <p:spPr>
          <a:xfrm>
            <a:off x="571472" y="1857364"/>
            <a:ext cx="5143504" cy="2000264"/>
          </a:xfrm>
          <a:prstGeom prst="rect">
            <a:avLst/>
          </a:prstGeom>
        </p:spPr>
        <p:txBody>
          <a:bodyPr wrap="square">
            <a:spAutoFit/>
          </a:bodyPr>
          <a:lstStyle/>
          <a:p>
            <a:pPr>
              <a:buNone/>
            </a:pPr>
            <a:r>
              <a:rPr lang="en-IN" sz="2400" dirty="0" smtClean="0"/>
              <a:t>Machine learning is concerned with computer programs that automatically improve their perfomance through experience.</a:t>
            </a:r>
          </a:p>
          <a:p>
            <a:pPr>
              <a:buNone/>
            </a:pPr>
            <a:r>
              <a:rPr lang="en-IN" sz="2400" dirty="0" smtClean="0"/>
              <a:t>  </a:t>
            </a:r>
            <a:endParaRPr lang="en-IN" sz="2400"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descr="ml2.png3.png"/>
          <p:cNvPicPr>
            <a:picLocks noGrp="1" noChangeAspect="1"/>
          </p:cNvPicPr>
          <p:nvPr>
            <p:ph idx="1"/>
          </p:nvPr>
        </p:nvPicPr>
        <p:blipFill>
          <a:blip r:embed="rId2"/>
          <a:stretch>
            <a:fillRect/>
          </a:stretch>
        </p:blipFill>
        <p:spPr>
          <a:xfrm>
            <a:off x="637309" y="700502"/>
            <a:ext cx="8229600" cy="6143643"/>
          </a:xfr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928670"/>
            <a:ext cx="8229600" cy="1143000"/>
          </a:xfrm>
        </p:spPr>
        <p:txBody>
          <a:bodyPr>
            <a:normAutofit fontScale="90000"/>
          </a:bodyPr>
          <a:lstStyle/>
          <a:p>
            <a:r>
              <a:rPr lang="en-IN" sz="5400" b="1" dirty="0" smtClean="0"/>
              <a:t/>
            </a:r>
            <a:br>
              <a:rPr lang="en-IN" sz="5400" b="1" dirty="0" smtClean="0"/>
            </a:br>
            <a:r>
              <a:rPr lang="en-IN" sz="5400" b="1" dirty="0" smtClean="0"/>
              <a:t/>
            </a:r>
            <a:br>
              <a:rPr lang="en-IN" sz="5400" b="1" dirty="0" smtClean="0"/>
            </a:br>
            <a:r>
              <a:rPr lang="en-IN" sz="5400" b="1" dirty="0" smtClean="0"/>
              <a:t/>
            </a:r>
            <a:br>
              <a:rPr lang="en-IN" sz="5400" b="1" dirty="0" smtClean="0"/>
            </a:br>
            <a:r>
              <a:rPr lang="en-IN" dirty="0" smtClean="0"/>
              <a:t/>
            </a:r>
            <a:br>
              <a:rPr lang="en-IN" dirty="0" smtClean="0"/>
            </a:br>
            <a:r>
              <a:rPr lang="en-IN" sz="4800" b="1" dirty="0" smtClean="0"/>
              <a:t>Supervised learning</a:t>
            </a:r>
            <a:r>
              <a:rPr lang="en-IN" dirty="0" smtClean="0"/>
              <a:t/>
            </a:r>
            <a:br>
              <a:rPr lang="en-IN" dirty="0" smtClean="0"/>
            </a:br>
            <a:endParaRPr lang="en-IN" dirty="0"/>
          </a:p>
        </p:txBody>
      </p:sp>
      <p:pic>
        <p:nvPicPr>
          <p:cNvPr id="4" name="Content Placeholder 3" descr="IMG_20200203_133733.jpg"/>
          <p:cNvPicPr>
            <a:picLocks noGrp="1" noChangeAspect="1"/>
          </p:cNvPicPr>
          <p:nvPr>
            <p:ph idx="1"/>
          </p:nvPr>
        </p:nvPicPr>
        <p:blipFill>
          <a:blip r:embed="rId3"/>
          <a:stretch>
            <a:fillRect/>
          </a:stretch>
        </p:blipFill>
        <p:spPr>
          <a:xfrm>
            <a:off x="285720" y="3352363"/>
            <a:ext cx="8229600" cy="3505637"/>
          </a:xfrm>
        </p:spPr>
      </p:pic>
      <p:sp>
        <p:nvSpPr>
          <p:cNvPr id="5" name="Rectangle 4"/>
          <p:cNvSpPr/>
          <p:nvPr/>
        </p:nvSpPr>
        <p:spPr>
          <a:xfrm>
            <a:off x="2286000" y="2690336"/>
            <a:ext cx="4572000" cy="369332"/>
          </a:xfrm>
          <a:prstGeom prst="rect">
            <a:avLst/>
          </a:prstGeom>
        </p:spPr>
        <p:txBody>
          <a:bodyPr>
            <a:spAutoFit/>
          </a:bodyPr>
          <a:lstStyle/>
          <a:p>
            <a:r>
              <a:rPr lang="en-IN" dirty="0" smtClean="0"/>
              <a:t>     </a:t>
            </a:r>
            <a:endParaRPr lang="en-IN" dirty="0"/>
          </a:p>
        </p:txBody>
      </p:sp>
      <p:sp>
        <p:nvSpPr>
          <p:cNvPr id="6" name="Rectangle 5"/>
          <p:cNvSpPr/>
          <p:nvPr/>
        </p:nvSpPr>
        <p:spPr>
          <a:xfrm>
            <a:off x="571472" y="1214422"/>
            <a:ext cx="6643734" cy="1969770"/>
          </a:xfrm>
          <a:prstGeom prst="rect">
            <a:avLst/>
          </a:prstGeom>
        </p:spPr>
        <p:txBody>
          <a:bodyPr wrap="square">
            <a:spAutoFit/>
          </a:bodyPr>
          <a:lstStyle/>
          <a:p>
            <a:endParaRPr lang="en-IN" dirty="0" smtClean="0"/>
          </a:p>
          <a:p>
            <a:endParaRPr lang="en-IN" dirty="0"/>
          </a:p>
          <a:p>
            <a:r>
              <a:rPr lang="en-IN" sz="2000" dirty="0" smtClean="0"/>
              <a:t>Supervised learning is when the model is getting trained on a labelled (input and output)dataset.</a:t>
            </a:r>
            <a:endParaRPr lang="en-IN" sz="2000" dirty="0" smtClean="0">
              <a:latin typeface="April" pitchFamily="2" charset="0"/>
              <a:ea typeface="April" pitchFamily="2" charset="0"/>
            </a:endParaRPr>
          </a:p>
          <a:p>
            <a:endParaRPr lang="en-IN" dirty="0" smtClean="0"/>
          </a:p>
          <a:p>
            <a:r>
              <a:rPr lang="en-IN" sz="2800" b="1" dirty="0" smtClean="0"/>
              <a:t>Supervised Learning Algorithms</a:t>
            </a:r>
            <a:r>
              <a:rPr lang="en-IN" sz="2400" dirty="0" smtClean="0"/>
              <a:t>:</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Linear Regression </a:t>
            </a:r>
            <a:endParaRPr lang="en-IN" b="1" dirty="0"/>
          </a:p>
        </p:txBody>
      </p:sp>
      <p:sp>
        <p:nvSpPr>
          <p:cNvPr id="3" name="Content Placeholder 2"/>
          <p:cNvSpPr>
            <a:spLocks noGrp="1"/>
          </p:cNvSpPr>
          <p:nvPr>
            <p:ph idx="1"/>
          </p:nvPr>
        </p:nvSpPr>
        <p:spPr/>
        <p:txBody>
          <a:bodyPr/>
          <a:lstStyle/>
          <a:p>
            <a:r>
              <a:rPr lang="en-IN" dirty="0" smtClean="0"/>
              <a:t>Linear Regression is a machine learning algorithm based on supervised learning. It performs a regression task. Regreesion models a target prediction value based on independent variables. It mostly used for finding out the relationship between variables and forecasting. </a:t>
            </a:r>
            <a:endParaRPr lang="en-IN"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 Steps:</a:t>
            </a:r>
            <a:endParaRPr lang="en-IN" dirty="0"/>
          </a:p>
        </p:txBody>
      </p:sp>
      <p:sp>
        <p:nvSpPr>
          <p:cNvPr id="3" name="Content Placeholder 2"/>
          <p:cNvSpPr>
            <a:spLocks noGrp="1"/>
          </p:cNvSpPr>
          <p:nvPr>
            <p:ph idx="1"/>
          </p:nvPr>
        </p:nvSpPr>
        <p:spPr>
          <a:xfrm>
            <a:off x="500034" y="1928802"/>
            <a:ext cx="8229600" cy="4389120"/>
          </a:xfrm>
        </p:spPr>
        <p:txBody>
          <a:bodyPr>
            <a:normAutofit/>
          </a:bodyPr>
          <a:lstStyle/>
          <a:p>
            <a:pPr>
              <a:buNone/>
            </a:pPr>
            <a:r>
              <a:rPr lang="en-IN" b="1" i="1" dirty="0" smtClean="0"/>
              <a:t>Step:  1</a:t>
            </a:r>
          </a:p>
          <a:p>
            <a:pPr>
              <a:buNone/>
            </a:pPr>
            <a:r>
              <a:rPr lang="en-IN" dirty="0" smtClean="0"/>
              <a:t>     </a:t>
            </a:r>
            <a:r>
              <a:rPr lang="en-IN" sz="2000" dirty="0" smtClean="0"/>
              <a:t>Calculate mean for dependent(x)and independent(y)     variable values</a:t>
            </a:r>
          </a:p>
          <a:p>
            <a:pPr>
              <a:buNone/>
            </a:pPr>
            <a:r>
              <a:rPr lang="en-IN" b="1" i="1" dirty="0" smtClean="0"/>
              <a:t>Step: 2</a:t>
            </a:r>
          </a:p>
          <a:p>
            <a:pPr>
              <a:buNone/>
            </a:pPr>
            <a:r>
              <a:rPr lang="en-IN" sz="2000" dirty="0" smtClean="0"/>
              <a:t>      Calculate ‘m’(Gradient  line) values by using x and y means</a:t>
            </a:r>
          </a:p>
          <a:p>
            <a:pPr>
              <a:buNone/>
            </a:pPr>
            <a:r>
              <a:rPr lang="en-IN" b="1" i="1" dirty="0" smtClean="0"/>
              <a:t>Step: 3</a:t>
            </a:r>
          </a:p>
          <a:p>
            <a:pPr>
              <a:buNone/>
            </a:pPr>
            <a:r>
              <a:rPr lang="en-IN" sz="2000" dirty="0" smtClean="0"/>
              <a:t>        By using above two steps  values ‘c’ value can be find out</a:t>
            </a:r>
            <a:r>
              <a:rPr lang="en-IN" dirty="0" smtClean="0"/>
              <a:t>.</a:t>
            </a:r>
          </a:p>
          <a:p>
            <a:pPr>
              <a:buNone/>
            </a:pPr>
            <a:r>
              <a:rPr lang="en-IN" b="1" i="1" dirty="0" smtClean="0"/>
              <a:t>Step: 4</a:t>
            </a:r>
          </a:p>
          <a:p>
            <a:pPr>
              <a:buNone/>
            </a:pPr>
            <a:r>
              <a:rPr lang="en-IN" sz="2000" dirty="0" smtClean="0"/>
              <a:t>     Finally.R^2  value  can be calculated</a:t>
            </a:r>
            <a:r>
              <a:rPr lang="en-IN" dirty="0" smtClean="0"/>
              <a:t>.</a:t>
            </a:r>
            <a:endParaRPr lang="en-IN" dirty="0"/>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3204</TotalTime>
  <Words>1373</Words>
  <Application>Microsoft Office PowerPoint</Application>
  <PresentationFormat>On-screen Show (4:3)</PresentationFormat>
  <Paragraphs>151</Paragraphs>
  <Slides>36</Slides>
  <Notes>2</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Flow</vt:lpstr>
      <vt:lpstr>Agriculture Crop Production In India By Using Machine Learning</vt:lpstr>
      <vt:lpstr>PowerPoint Presentation</vt:lpstr>
      <vt:lpstr>CONTENTS:</vt:lpstr>
      <vt:lpstr>Introduction</vt:lpstr>
      <vt:lpstr>What is machine learning?</vt:lpstr>
      <vt:lpstr>PowerPoint Presentation</vt:lpstr>
      <vt:lpstr>    Supervised learning </vt:lpstr>
      <vt:lpstr>Linear Regression </vt:lpstr>
      <vt:lpstr>Algorithm Steps:</vt:lpstr>
      <vt:lpstr>Linear Regression</vt:lpstr>
      <vt:lpstr>Hypothesis function for linear Regression</vt:lpstr>
      <vt:lpstr>Cost function (j):</vt:lpstr>
      <vt:lpstr>Gradient Descent</vt:lpstr>
      <vt:lpstr>Linear Regression Formula</vt:lpstr>
      <vt:lpstr>PowerPoint Presentation</vt:lpstr>
      <vt:lpstr>Dataset Of a Crop Production:</vt:lpstr>
      <vt:lpstr>Data representation of boxplot graph:</vt:lpstr>
      <vt:lpstr>Cost representation of displot graph:</vt:lpstr>
      <vt:lpstr>Linear Regression Prediction Value Result:</vt:lpstr>
      <vt:lpstr>Decision Tree</vt:lpstr>
      <vt:lpstr>PowerPoint Presentation</vt:lpstr>
      <vt:lpstr>Algorithm Steps : </vt:lpstr>
      <vt:lpstr>Support Vector Machine : </vt:lpstr>
      <vt:lpstr>Hyperline support vectors : </vt:lpstr>
      <vt:lpstr>Hyperline support vectors : </vt:lpstr>
      <vt:lpstr>Large margin intution : </vt:lpstr>
      <vt:lpstr>Support Vector Machine Algorithm Steps : </vt:lpstr>
      <vt:lpstr>Cost function and Gradient descent : </vt:lpstr>
      <vt:lpstr>PowerPoint Presentation</vt:lpstr>
      <vt:lpstr>RANDOM FOREST ALGORITHM</vt:lpstr>
      <vt:lpstr>THE  FLOW CHART WILL ILLUSTRATE ITS WORKING:</vt:lpstr>
      <vt:lpstr> RANDOM FOREST ALGORITHM STEPS</vt:lpstr>
      <vt:lpstr>PROS AND CONS OF RANDOM FOREST</vt:lpstr>
      <vt:lpstr>Here we applied 15 states on decision tree and random forest algorithm to predict score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Agriculture Crop Production In India By Using Machine Learning</dc:title>
  <dc:creator>Windows User</dc:creator>
  <cp:lastModifiedBy>user</cp:lastModifiedBy>
  <cp:revision>178</cp:revision>
  <dcterms:created xsi:type="dcterms:W3CDTF">2020-02-03T06:59:59Z</dcterms:created>
  <dcterms:modified xsi:type="dcterms:W3CDTF">2022-06-01T15:41:18Z</dcterms:modified>
</cp:coreProperties>
</file>