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Book Antiqu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ookAntiqu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okAntiqua-italic.fntdata"/><Relationship Id="rId25" Type="http://schemas.openxmlformats.org/officeDocument/2006/relationships/font" Target="fonts/BookAntiqua-bold.fntdata"/><Relationship Id="rId27"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ec54dcb0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6bec54dcb0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6bec54dcb0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bec54dcb0_0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bec54dcb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6bec54dcb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bec54dcb0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ec54dcb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6bec54dcb0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ec54dcb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ec54dcb0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6bec54dcb0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 There is no explicit definition of what makes two musical entities similar</a:t>
            </a:r>
            <a:endParaRPr/>
          </a:p>
          <a:p>
            <a:pPr indent="0" lvl="0" marL="0" rtl="0" algn="l">
              <a:lnSpc>
                <a:spcPct val="100000"/>
              </a:lnSpc>
              <a:spcBef>
                <a:spcPts val="0"/>
              </a:spcBef>
              <a:spcAft>
                <a:spcPts val="0"/>
              </a:spcAft>
              <a:buSzPts val="1400"/>
              <a:buNone/>
            </a:pPr>
            <a:r>
              <a:rPr lang="en-US"/>
              <a:t>2) Human perception of music similarity depends on several factors – not all of them strongly related to musical properties. Hence, when trying to model music similarity algorithmically, the cultural context should not be neglected</a:t>
            </a:r>
            <a:endParaRPr/>
          </a:p>
        </p:txBody>
      </p:sp>
      <p:sp>
        <p:nvSpPr>
          <p:cNvPr id="61" name="Google Shape;6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has been a variety of work is done in music genre categorization and / or emotion /</a:t>
            </a:r>
            <a:endParaRPr/>
          </a:p>
          <a:p>
            <a:pPr indent="0" lvl="0" marL="0" rtl="0" algn="l">
              <a:lnSpc>
                <a:spcPct val="100000"/>
              </a:lnSpc>
              <a:spcBef>
                <a:spcPts val="0"/>
              </a:spcBef>
              <a:spcAft>
                <a:spcPts val="0"/>
              </a:spcAft>
              <a:buSzPts val="1400"/>
              <a:buNone/>
            </a:pPr>
            <a:r>
              <a:rPr lang="en-US"/>
              <a:t>mood extraction on the basis of audio. Annotation, based on lyrics in particular, is not as</a:t>
            </a:r>
            <a:endParaRPr/>
          </a:p>
          <a:p>
            <a:pPr indent="0" lvl="0" marL="0" rtl="0" algn="l">
              <a:lnSpc>
                <a:spcPct val="100000"/>
              </a:lnSpc>
              <a:spcBef>
                <a:spcPts val="0"/>
              </a:spcBef>
              <a:spcAft>
                <a:spcPts val="0"/>
              </a:spcAft>
              <a:buSzPts val="1400"/>
              <a:buNone/>
            </a:pPr>
            <a:r>
              <a:rPr lang="en-US"/>
              <a:t>common. The subjectiveness of the task makes it challenging. In this project, we are trying</a:t>
            </a:r>
            <a:endParaRPr/>
          </a:p>
          <a:p>
            <a:pPr indent="0" lvl="0" marL="0" rtl="0" algn="l">
              <a:lnSpc>
                <a:spcPct val="100000"/>
              </a:lnSpc>
              <a:spcBef>
                <a:spcPts val="0"/>
              </a:spcBef>
              <a:spcAft>
                <a:spcPts val="0"/>
              </a:spcAft>
              <a:buSzPts val="1400"/>
              <a:buNone/>
            </a:pPr>
            <a:r>
              <a:rPr lang="en-US"/>
              <a:t>to look at the lyrics objectively and extract information.</a:t>
            </a:r>
            <a:endParaRPr/>
          </a:p>
          <a:p>
            <a:pPr indent="0" lvl="0" marL="0" rtl="0" algn="l">
              <a:lnSpc>
                <a:spcPct val="100000"/>
              </a:lnSpc>
              <a:spcBef>
                <a:spcPts val="0"/>
              </a:spcBef>
              <a:spcAft>
                <a:spcPts val="0"/>
              </a:spcAft>
              <a:buSzPts val="1400"/>
              <a:buNone/>
            </a:pPr>
            <a:r>
              <a:t/>
            </a:r>
            <a:endParaRPr/>
          </a:p>
        </p:txBody>
      </p:sp>
      <p:sp>
        <p:nvSpPr>
          <p:cNvPr id="68" name="Google Shape;6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Bootstrapping provides an alternative to painstaking manual annotation. The techniques reviewed herein are all trained on unannotated lyrics.</a:t>
            </a:r>
            <a:endParaRPr/>
          </a:p>
          <a:p>
            <a:pPr indent="0" lvl="0" marL="0" rtl="0" algn="l">
              <a:lnSpc>
                <a:spcPct val="100000"/>
              </a:lnSpc>
              <a:spcBef>
                <a:spcPts val="0"/>
              </a:spcBef>
              <a:spcAft>
                <a:spcPts val="0"/>
              </a:spcAft>
              <a:buSzPts val="1400"/>
              <a:buNone/>
            </a:pPr>
            <a:r>
              <a:rPr lang="en-US"/>
              <a:t>The topic model algorithm used in this project is LDA. Problem with LDA is to find out optimal number of topics that causes proper division of songs.</a:t>
            </a:r>
            <a:endParaRPr/>
          </a:p>
        </p:txBody>
      </p:sp>
      <p:sp>
        <p:nvSpPr>
          <p:cNvPr id="75" name="Google Shape;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tion 1" showMasterSp="0" type="title">
  <p:cSld name="TITLE">
    <p:spTree>
      <p:nvGrpSpPr>
        <p:cNvPr id="17" name="Shape 17"/>
        <p:cNvGrpSpPr/>
        <p:nvPr/>
      </p:nvGrpSpPr>
      <p:grpSpPr>
        <a:xfrm>
          <a:off x="0" y="0"/>
          <a:ext cx="0" cy="0"/>
          <a:chOff x="0" y="0"/>
          <a:chExt cx="0" cy="0"/>
        </a:xfrm>
      </p:grpSpPr>
      <p:pic>
        <p:nvPicPr>
          <p:cNvPr descr="PPT-General7.jpg" id="18" name="Google Shape;18;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9" name="Google Shape;19;p2"/>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0" name="Google Shape;20;p2"/>
          <p:cNvSpPr txBox="1"/>
          <p:nvPr>
            <p:ph idx="1" type="subTitle"/>
          </p:nvPr>
        </p:nvSpPr>
        <p:spPr>
          <a:xfrm>
            <a:off x="3105628" y="3137687"/>
            <a:ext cx="5444279"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lnSpc>
                <a:spcPct val="100000"/>
              </a:lnSpc>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lnSpc>
                <a:spcPct val="100000"/>
              </a:lnSpc>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lnSpc>
                <a:spcPct val="100000"/>
              </a:lnSpc>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 Option 2">
  <p:cSld name="Closing Slide - Option 2">
    <p:spTree>
      <p:nvGrpSpPr>
        <p:cNvPr id="50" name="Shape 50"/>
        <p:cNvGrpSpPr/>
        <p:nvPr/>
      </p:nvGrpSpPr>
      <p:grpSpPr>
        <a:xfrm>
          <a:off x="0" y="0"/>
          <a:ext cx="0" cy="0"/>
          <a:chOff x="0" y="0"/>
          <a:chExt cx="0" cy="0"/>
        </a:xfrm>
      </p:grpSpPr>
      <p:pic>
        <p:nvPicPr>
          <p:cNvPr descr="PPT-General.jpg" id="51" name="Google Shape;51;p11"/>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idx="1" type="body"/>
          </p:nvPr>
        </p:nvSpPr>
        <p:spPr>
          <a:xfrm>
            <a:off x="699247" y="1861441"/>
            <a:ext cx="7745505" cy="3170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lnSpc>
                <a:spcPct val="100000"/>
              </a:lnSpc>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3" name="Google Shape;23;p3"/>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nvSpPr>
        <p:spPr>
          <a:xfrm>
            <a:off x="4147073" y="2887579"/>
            <a:ext cx="85776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t/>
            </a:r>
            <a:endParaRPr b="0" i="0" sz="5400" u="none" cap="none" strike="noStrike">
              <a:solidFill>
                <a:srgbClr val="DBA253"/>
              </a:solidFill>
              <a:latin typeface="Noto Sans Symbols"/>
              <a:ea typeface="Noto Sans Symbols"/>
              <a:cs typeface="Noto Sans Symbols"/>
              <a:sym typeface="Noto Sans Symbols"/>
            </a:endParaRPr>
          </a:p>
        </p:txBody>
      </p:sp>
      <p:sp>
        <p:nvSpPr>
          <p:cNvPr id="26" name="Google Shape;26;p4"/>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7" name="Google Shape;27;p4"/>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Areas"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0" name="Google Shape;30;p5"/>
          <p:cNvSpPr txBox="1"/>
          <p:nvPr>
            <p:ph idx="1" type="body"/>
          </p:nvPr>
        </p:nvSpPr>
        <p:spPr>
          <a:xfrm>
            <a:off x="685800"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31" name="Google Shape;31;p5"/>
          <p:cNvSpPr txBox="1"/>
          <p:nvPr>
            <p:ph idx="2" type="body"/>
          </p:nvPr>
        </p:nvSpPr>
        <p:spPr>
          <a:xfrm>
            <a:off x="4645151"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with Subtitles"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4" name="Google Shape;34;p6"/>
          <p:cNvSpPr txBox="1"/>
          <p:nvPr>
            <p:ph idx="1" type="body"/>
          </p:nvPr>
        </p:nvSpPr>
        <p:spPr>
          <a:xfrm>
            <a:off x="688490" y="1783601"/>
            <a:ext cx="3621929" cy="65836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5" name="Google Shape;35;p6"/>
          <p:cNvSpPr txBox="1"/>
          <p:nvPr>
            <p:ph idx="2" type="body"/>
          </p:nvPr>
        </p:nvSpPr>
        <p:spPr>
          <a:xfrm>
            <a:off x="688488" y="2622290"/>
            <a:ext cx="3621931" cy="259510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6" name="Google Shape;36;p6"/>
          <p:cNvSpPr txBox="1"/>
          <p:nvPr>
            <p:ph idx="3" type="body"/>
          </p:nvPr>
        </p:nvSpPr>
        <p:spPr>
          <a:xfrm>
            <a:off x="4785878" y="1783601"/>
            <a:ext cx="3663716" cy="65836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7" name="Google Shape;37;p6"/>
          <p:cNvSpPr txBox="1"/>
          <p:nvPr>
            <p:ph idx="4" type="body"/>
          </p:nvPr>
        </p:nvSpPr>
        <p:spPr>
          <a:xfrm>
            <a:off x="4785878" y="2619063"/>
            <a:ext cx="3658875" cy="259510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8" name="Shape 38"/>
        <p:cNvGrpSpPr/>
        <p:nvPr/>
      </p:nvGrpSpPr>
      <p:grpSpPr>
        <a:xfrm>
          <a:off x="0" y="0"/>
          <a:ext cx="0" cy="0"/>
          <a:chOff x="0" y="0"/>
          <a:chExt cx="0" cy="0"/>
        </a:xfrm>
      </p:grpSpPr>
      <p:sp>
        <p:nvSpPr>
          <p:cNvPr id="39" name="Google Shape;39;p7"/>
          <p:cNvSpPr txBox="1"/>
          <p:nvPr>
            <p:ph idx="1" type="body"/>
          </p:nvPr>
        </p:nvSpPr>
        <p:spPr>
          <a:xfrm>
            <a:off x="692002" y="559399"/>
            <a:ext cx="3580882" cy="44140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40" name="Google Shape;40;p7"/>
          <p:cNvSpPr txBox="1"/>
          <p:nvPr>
            <p:ph idx="2" type="body"/>
          </p:nvPr>
        </p:nvSpPr>
        <p:spPr>
          <a:xfrm>
            <a:off x="4889812" y="562026"/>
            <a:ext cx="3580882" cy="44140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with Caption">
  <p:cSld name="Photo with Caption">
    <p:spTree>
      <p:nvGrpSpPr>
        <p:cNvPr id="41" name="Shape 41"/>
        <p:cNvGrpSpPr/>
        <p:nvPr/>
      </p:nvGrpSpPr>
      <p:grpSpPr>
        <a:xfrm>
          <a:off x="0" y="0"/>
          <a:ext cx="0" cy="0"/>
          <a:chOff x="0" y="0"/>
          <a:chExt cx="0" cy="0"/>
        </a:xfrm>
      </p:grpSpPr>
      <p:sp>
        <p:nvSpPr>
          <p:cNvPr id="42" name="Google Shape;42;p8"/>
          <p:cNvSpPr/>
          <p:nvPr>
            <p:ph idx="2" type="pic"/>
          </p:nvPr>
        </p:nvSpPr>
        <p:spPr>
          <a:xfrm rot="344365">
            <a:off x="773476" y="536672"/>
            <a:ext cx="7578326" cy="3491307"/>
          </a:xfrm>
          <a:prstGeom prst="rect">
            <a:avLst/>
          </a:prstGeom>
          <a:solidFill>
            <a:srgbClr val="ECECEC"/>
          </a:solidFill>
          <a:ln cap="sq" cmpd="sng" w="190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1pPr>
            <a:lvl2pPr lvl="1" marR="0" rtl="0" algn="l">
              <a:lnSpc>
                <a:spcPct val="100000"/>
              </a:lnSpc>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lnSpc>
                <a:spcPct val="100000"/>
              </a:lnSpc>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43" name="Google Shape;43;p8"/>
          <p:cNvSpPr txBox="1"/>
          <p:nvPr>
            <p:ph idx="1" type="body"/>
          </p:nvPr>
        </p:nvSpPr>
        <p:spPr>
          <a:xfrm>
            <a:off x="688489" y="4486019"/>
            <a:ext cx="7756264" cy="80486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lnSpc>
                <a:spcPct val="100000"/>
              </a:lnSpc>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 Option 1">
  <p:cSld name="Closing Slide - Option 1">
    <p:spTree>
      <p:nvGrpSpPr>
        <p:cNvPr id="44" name="Shape 44"/>
        <p:cNvGrpSpPr/>
        <p:nvPr/>
      </p:nvGrpSpPr>
      <p:grpSpPr>
        <a:xfrm>
          <a:off x="0" y="0"/>
          <a:ext cx="0" cy="0"/>
          <a:chOff x="0" y="0"/>
          <a:chExt cx="0" cy="0"/>
        </a:xfrm>
      </p:grpSpPr>
      <p:pic>
        <p:nvPicPr>
          <p:cNvPr descr="PPT-General9.jpg" id="45" name="Google Shape;45;p9"/>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tion 2">
  <p:cSld name="Title Slide - Option 2">
    <p:spTree>
      <p:nvGrpSpPr>
        <p:cNvPr id="46" name="Shape 46"/>
        <p:cNvGrpSpPr/>
        <p:nvPr/>
      </p:nvGrpSpPr>
      <p:grpSpPr>
        <a:xfrm>
          <a:off x="0" y="0"/>
          <a:ext cx="0" cy="0"/>
          <a:chOff x="0" y="0"/>
          <a:chExt cx="0" cy="0"/>
        </a:xfrm>
      </p:grpSpPr>
      <p:pic>
        <p:nvPicPr>
          <p:cNvPr descr="plainluecover.jpg" id="47" name="Google Shape;47;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8" name="Google Shape;48;p10"/>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9" name="Google Shape;49;p10"/>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6.jp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PPT-General11.jpg"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9pPr>
          </a:lstStyle>
          <a:p/>
        </p:txBody>
      </p:sp>
      <p:sp>
        <p:nvSpPr>
          <p:cNvPr id="12" name="Google Shape;12;p1"/>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9pPr>
          </a:lstStyle>
          <a:p/>
        </p:txBody>
      </p:sp>
      <p:sp>
        <p:nvSpPr>
          <p:cNvPr id="13" name="Google Shape;13;p1"/>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4" name="Google Shape;14;p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4.jpg" id="15" name="Google Shape;15;p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6.jpg" id="16" name="Google Shape;16;p1"/>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mousehead/songlyrics#songdata.cs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ctrTitle"/>
          </p:nvPr>
        </p:nvSpPr>
        <p:spPr>
          <a:xfrm>
            <a:off x="941696" y="2224583"/>
            <a:ext cx="6816641" cy="155584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Times New Roman"/>
              <a:buNone/>
            </a:pPr>
            <a:r>
              <a:rPr lang="en-US">
                <a:latin typeface="Times New Roman"/>
                <a:ea typeface="Times New Roman"/>
                <a:cs typeface="Times New Roman"/>
                <a:sym typeface="Times New Roman"/>
              </a:rPr>
              <a:t>Music Similarity and Event Annotation using Lyrics</a:t>
            </a:r>
            <a:endParaRPr/>
          </a:p>
        </p:txBody>
      </p:sp>
      <p:sp>
        <p:nvSpPr>
          <p:cNvPr id="57" name="Google Shape;57;p12"/>
          <p:cNvSpPr txBox="1"/>
          <p:nvPr/>
        </p:nvSpPr>
        <p:spPr>
          <a:xfrm>
            <a:off x="1774213" y="3780427"/>
            <a:ext cx="4872251"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Team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Times New Roman"/>
                <a:ea typeface="Times New Roman"/>
                <a:cs typeface="Times New Roman"/>
                <a:sym typeface="Times New Roman"/>
              </a:rPr>
              <a:t>Devyani Raghuwanshi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Times New Roman"/>
                <a:ea typeface="Times New Roman"/>
                <a:cs typeface="Times New Roman"/>
                <a:sym typeface="Times New Roman"/>
              </a:rPr>
              <a:t>Huzefa Raja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699247" y="1349828"/>
            <a:ext cx="7745400" cy="37110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Topic Modelling is used to divide songs into clusters based on the lyrics.</a:t>
            </a:r>
            <a:endParaRPr/>
          </a:p>
          <a:p>
            <a:pPr indent="-228600" lvl="0" marL="457200" rtl="0" algn="l">
              <a:lnSpc>
                <a:spcPct val="100000"/>
              </a:lnSpc>
              <a:spcBef>
                <a:spcPts val="480"/>
              </a:spcBef>
              <a:spcAft>
                <a:spcPts val="0"/>
              </a:spcAft>
              <a:buClr>
                <a:srgbClr val="000000"/>
              </a:buClr>
              <a:buSzPts val="2400"/>
              <a:buFont typeface="Noto Sans Symbols"/>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48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The songs are then “assigned” the top topics prevalent in them. This is done using a custom metric.</a:t>
            </a:r>
            <a:endParaRPr/>
          </a:p>
          <a:p>
            <a:pPr indent="-228600" lvl="0" marL="457200" rtl="0" algn="l">
              <a:lnSpc>
                <a:spcPct val="100000"/>
              </a:lnSpc>
              <a:spcBef>
                <a:spcPts val="480"/>
              </a:spcBef>
              <a:spcAft>
                <a:spcPts val="0"/>
              </a:spcAft>
              <a:buClr>
                <a:srgbClr val="000000"/>
              </a:buClr>
              <a:buSzPts val="2400"/>
              <a:buFont typeface="Noto Sans Symbols"/>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48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The top terms in these assigned topics are then used to annotate “emotions” and “sentiments” to the songs using the EmoLex Dataset</a:t>
            </a:r>
            <a:endParaRPr>
              <a:solidFill>
                <a:srgbClr val="000000"/>
              </a:solidFill>
              <a:latin typeface="Times New Roman"/>
              <a:ea typeface="Times New Roman"/>
              <a:cs typeface="Times New Roman"/>
              <a:sym typeface="Times New Roman"/>
            </a:endParaRPr>
          </a:p>
        </p:txBody>
      </p:sp>
      <p:sp>
        <p:nvSpPr>
          <p:cNvPr id="118" name="Google Shape;118;p21"/>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000"/>
              <a:buNone/>
            </a:pPr>
            <a:r>
              <a:rPr lang="en-US">
                <a:solidFill>
                  <a:schemeClr val="dk1"/>
                </a:solidFill>
                <a:latin typeface="Times New Roman"/>
                <a:ea typeface="Times New Roman"/>
                <a:cs typeface="Times New Roman"/>
                <a:sym typeface="Times New Roman"/>
              </a:rPr>
              <a:t>Approach - Topic Modelling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699250" y="1364343"/>
            <a:ext cx="7745400" cy="3909308"/>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The idea of bootstrapping is used to create “event” or “tag” extraction patterns for the lyrics.</a:t>
            </a:r>
            <a:endParaRPr/>
          </a:p>
          <a:p>
            <a:pPr indent="-228600" lvl="0" marL="457200" rtl="0" algn="l">
              <a:lnSpc>
                <a:spcPct val="100000"/>
              </a:lnSpc>
              <a:spcBef>
                <a:spcPts val="480"/>
              </a:spcBef>
              <a:spcAft>
                <a:spcPts val="0"/>
              </a:spcAft>
              <a:buClr>
                <a:srgbClr val="000000"/>
              </a:buClr>
              <a:buSzPts val="2400"/>
              <a:buFont typeface="Noto Sans Symbols"/>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The lyrics are </a:t>
            </a:r>
            <a:r>
              <a:rPr i="1" lang="en-US">
                <a:solidFill>
                  <a:srgbClr val="000000"/>
                </a:solidFill>
                <a:latin typeface="Times New Roman"/>
                <a:ea typeface="Times New Roman"/>
                <a:cs typeface="Times New Roman"/>
                <a:sym typeface="Times New Roman"/>
              </a:rPr>
              <a:t>optionally</a:t>
            </a:r>
            <a:r>
              <a:rPr lang="en-US">
                <a:solidFill>
                  <a:srgbClr val="000000"/>
                </a:solidFill>
                <a:latin typeface="Times New Roman"/>
                <a:ea typeface="Times New Roman"/>
                <a:cs typeface="Times New Roman"/>
                <a:sym typeface="Times New Roman"/>
              </a:rPr>
              <a:t> augmented with more contextual information using existing annotations / descriptions of song lyrics by various users on genius.com</a:t>
            </a:r>
            <a:endParaRPr/>
          </a:p>
          <a:p>
            <a:pPr indent="-228600" lvl="0" marL="457200" rtl="0" algn="l">
              <a:lnSpc>
                <a:spcPct val="100000"/>
              </a:lnSpc>
              <a:spcBef>
                <a:spcPts val="0"/>
              </a:spcBef>
              <a:spcAft>
                <a:spcPts val="0"/>
              </a:spcAft>
              <a:buClr>
                <a:srgbClr val="000000"/>
              </a:buClr>
              <a:buSzPts val="2400"/>
              <a:buFont typeface="Noto Sans Symbols"/>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The top keywords from topics assigned to songs are then used as </a:t>
            </a:r>
            <a:r>
              <a:rPr b="1" lang="en-US">
                <a:solidFill>
                  <a:srgbClr val="000000"/>
                </a:solidFill>
                <a:latin typeface="Times New Roman"/>
                <a:ea typeface="Times New Roman"/>
                <a:cs typeface="Times New Roman"/>
                <a:sym typeface="Times New Roman"/>
              </a:rPr>
              <a:t>seed values</a:t>
            </a:r>
            <a:r>
              <a:rPr lang="en-US">
                <a:solidFill>
                  <a:srgbClr val="000000"/>
                </a:solidFill>
                <a:latin typeface="Times New Roman"/>
                <a:ea typeface="Times New Roman"/>
                <a:cs typeface="Times New Roman"/>
                <a:sym typeface="Times New Roman"/>
              </a:rPr>
              <a:t> for bootstrapping.</a:t>
            </a:r>
            <a:endParaRPr>
              <a:solidFill>
                <a:srgbClr val="000000"/>
              </a:solidFill>
              <a:latin typeface="Times New Roman"/>
              <a:ea typeface="Times New Roman"/>
              <a:cs typeface="Times New Roman"/>
              <a:sym typeface="Times New Roman"/>
            </a:endParaRPr>
          </a:p>
        </p:txBody>
      </p:sp>
      <p:sp>
        <p:nvSpPr>
          <p:cNvPr id="125" name="Google Shape;125;p22"/>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000"/>
              <a:buNone/>
            </a:pPr>
            <a:r>
              <a:rPr lang="en-US">
                <a:solidFill>
                  <a:schemeClr val="dk1"/>
                </a:solidFill>
                <a:latin typeface="Times New Roman"/>
                <a:ea typeface="Times New Roman"/>
                <a:cs typeface="Times New Roman"/>
                <a:sym typeface="Times New Roman"/>
              </a:rPr>
              <a:t>Approach - Bootstrapping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699250" y="1712686"/>
            <a:ext cx="7745400" cy="3560864"/>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A Neural Network (implemented using Keras) is used to learn the annotated emotion vectors and then predict them for new songs.</a:t>
            </a:r>
            <a:endParaRPr/>
          </a:p>
          <a:p>
            <a:pPr indent="-228600" lvl="0" marL="457200" rtl="0" algn="l">
              <a:lnSpc>
                <a:spcPct val="100000"/>
              </a:lnSpc>
              <a:spcBef>
                <a:spcPts val="480"/>
              </a:spcBef>
              <a:spcAft>
                <a:spcPts val="0"/>
              </a:spcAft>
              <a:buClr>
                <a:schemeClr val="dk1"/>
              </a:buClr>
              <a:buSzPts val="2400"/>
              <a:buFont typeface="Noto Sans Symbols"/>
              <a:buNone/>
            </a:pPr>
            <a:r>
              <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Depending on whether the “tags” are fixed and limited, the model can be extended to annotate the tag vectors as well.</a:t>
            </a:r>
            <a:endParaRPr>
              <a:solidFill>
                <a:schemeClr val="dk1"/>
              </a:solidFill>
              <a:latin typeface="Times New Roman"/>
              <a:ea typeface="Times New Roman"/>
              <a:cs typeface="Times New Roman"/>
              <a:sym typeface="Times New Roman"/>
            </a:endParaRPr>
          </a:p>
        </p:txBody>
      </p:sp>
      <p:sp>
        <p:nvSpPr>
          <p:cNvPr id="132" name="Google Shape;132;p23"/>
          <p:cNvSpPr txBox="1"/>
          <p:nvPr>
            <p:ph type="title"/>
          </p:nvPr>
        </p:nvSpPr>
        <p:spPr>
          <a:xfrm>
            <a:off x="688500" y="319314"/>
            <a:ext cx="7756200" cy="139337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000"/>
              <a:buNone/>
            </a:pPr>
            <a:r>
              <a:rPr lang="en-US">
                <a:solidFill>
                  <a:schemeClr val="dk1"/>
                </a:solidFill>
                <a:latin typeface="Times New Roman"/>
                <a:ea typeface="Times New Roman"/>
                <a:cs typeface="Times New Roman"/>
                <a:sym typeface="Times New Roman"/>
              </a:rPr>
              <a:t>Approach - Multilabel Classification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699250" y="1520400"/>
            <a:ext cx="7745400" cy="91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a:solidFill>
                  <a:srgbClr val="000000"/>
                </a:solidFill>
              </a:rPr>
              <a:t>The results for the multi-label classification of emotions gives us results like:</a:t>
            </a:r>
            <a:endParaRPr>
              <a:solidFill>
                <a:srgbClr val="000000"/>
              </a:solidFill>
            </a:endParaRPr>
          </a:p>
        </p:txBody>
      </p:sp>
      <p:sp>
        <p:nvSpPr>
          <p:cNvPr id="138" name="Google Shape;138;p24"/>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Results - Multilabel Classification</a:t>
            </a:r>
            <a:endParaRPr/>
          </a:p>
        </p:txBody>
      </p:sp>
      <p:pic>
        <p:nvPicPr>
          <p:cNvPr id="139" name="Google Shape;139;p24"/>
          <p:cNvPicPr preferRelativeResize="0"/>
          <p:nvPr/>
        </p:nvPicPr>
        <p:blipFill>
          <a:blip r:embed="rId3">
            <a:alphaModFix/>
          </a:blip>
          <a:stretch>
            <a:fillRect/>
          </a:stretch>
        </p:blipFill>
        <p:spPr>
          <a:xfrm>
            <a:off x="152400" y="2584800"/>
            <a:ext cx="8839200" cy="24594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699250" y="1250827"/>
            <a:ext cx="7745400" cy="37809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solidFill>
                  <a:srgbClr val="000000"/>
                </a:solidFill>
              </a:rPr>
              <a:t>Raw Text: I wrote a song for you</a:t>
            </a:r>
            <a:endParaRPr>
              <a:solidFill>
                <a:srgbClr val="000000"/>
              </a:solidFill>
            </a:endParaRPr>
          </a:p>
          <a:p>
            <a:pPr indent="0" lvl="0" marL="0" rtl="0" algn="l">
              <a:spcBef>
                <a:spcPts val="480"/>
              </a:spcBef>
              <a:spcAft>
                <a:spcPts val="0"/>
              </a:spcAft>
              <a:buNone/>
            </a:pPr>
            <a:r>
              <a:rPr lang="en-US">
                <a:solidFill>
                  <a:srgbClr val="000000"/>
                </a:solidFill>
              </a:rPr>
              <a:t>Pattern: ['PRON', 'VERB', 'DET', 'NOUN', 'ADP', 'PRON']</a:t>
            </a:r>
            <a:endParaRPr>
              <a:solidFill>
                <a:srgbClr val="000000"/>
              </a:solidFill>
            </a:endParaRPr>
          </a:p>
          <a:p>
            <a:pPr indent="0" lvl="0" marL="0" rtl="0" algn="l">
              <a:spcBef>
                <a:spcPts val="480"/>
              </a:spcBef>
              <a:spcAft>
                <a:spcPts val="0"/>
              </a:spcAft>
              <a:buNone/>
            </a:pPr>
            <a:r>
              <a:rPr lang="en-US">
                <a:solidFill>
                  <a:srgbClr val="000000"/>
                </a:solidFill>
              </a:rPr>
              <a:t>Seed: ‘song’</a:t>
            </a:r>
            <a:endParaRPr>
              <a:solidFill>
                <a:srgbClr val="000000"/>
              </a:solidFill>
            </a:endParaRPr>
          </a:p>
          <a:p>
            <a:pPr indent="0" lvl="0" marL="0" rtl="0" algn="l">
              <a:spcBef>
                <a:spcPts val="480"/>
              </a:spcBef>
              <a:spcAft>
                <a:spcPts val="0"/>
              </a:spcAft>
              <a:buNone/>
            </a:pPr>
            <a:r>
              <a:t/>
            </a:r>
            <a:endParaRPr>
              <a:solidFill>
                <a:srgbClr val="000000"/>
              </a:solidFill>
            </a:endParaRPr>
          </a:p>
          <a:p>
            <a:pPr indent="0" lvl="0" marL="0" rtl="0" algn="l">
              <a:spcBef>
                <a:spcPts val="480"/>
              </a:spcBef>
              <a:spcAft>
                <a:spcPts val="0"/>
              </a:spcAft>
              <a:buNone/>
            </a:pPr>
            <a:r>
              <a:rPr lang="en-US">
                <a:solidFill>
                  <a:srgbClr val="000000"/>
                </a:solidFill>
              </a:rPr>
              <a:t>Output: I drew a line for you</a:t>
            </a:r>
            <a:endParaRPr>
              <a:solidFill>
                <a:srgbClr val="000000"/>
              </a:solidFill>
            </a:endParaRPr>
          </a:p>
        </p:txBody>
      </p:sp>
      <p:sp>
        <p:nvSpPr>
          <p:cNvPr id="146" name="Google Shape;146;p25"/>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Results - Bootstrapping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699250" y="1861448"/>
            <a:ext cx="7745400" cy="29169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Clr>
                <a:srgbClr val="000000"/>
              </a:buClr>
              <a:buSzPts val="2400"/>
              <a:buChar char="⮚"/>
            </a:pPr>
            <a:r>
              <a:rPr lang="en-US">
                <a:solidFill>
                  <a:srgbClr val="000000"/>
                </a:solidFill>
              </a:rPr>
              <a:t>For the multilabel classifier, we use F1 score as a metric and get an accuracy of: 83% on the test dataset.</a:t>
            </a:r>
            <a:endParaRPr>
              <a:solidFill>
                <a:srgbClr val="000000"/>
              </a:solidFill>
              <a:latin typeface="Times New Roman"/>
              <a:ea typeface="Times New Roman"/>
              <a:cs typeface="Times New Roman"/>
              <a:sym typeface="Times New Roman"/>
            </a:endParaRPr>
          </a:p>
          <a:p>
            <a:pPr indent="-381000" lvl="0" marL="457200" rtl="0" algn="l">
              <a:spcBef>
                <a:spcPts val="480"/>
              </a:spcBef>
              <a:spcAft>
                <a:spcPts val="0"/>
              </a:spcAft>
              <a:buClr>
                <a:srgbClr val="000000"/>
              </a:buClr>
              <a:buSzPts val="2400"/>
              <a:buFont typeface="Times New Roman"/>
              <a:buChar char="⮚"/>
            </a:pPr>
            <a:r>
              <a:rPr lang="en-US">
                <a:solidFill>
                  <a:srgbClr val="000000"/>
                </a:solidFill>
              </a:rPr>
              <a:t>For the bootstrapping approach, the idea was to use manual tagging to correlate with the tags that came out of the system. More information about this is in the future work slide.</a:t>
            </a:r>
            <a:endParaRPr>
              <a:solidFill>
                <a:srgbClr val="000000"/>
              </a:solidFill>
              <a:latin typeface="Times New Roman"/>
              <a:ea typeface="Times New Roman"/>
              <a:cs typeface="Times New Roman"/>
              <a:sym typeface="Times New Roman"/>
            </a:endParaRPr>
          </a:p>
        </p:txBody>
      </p:sp>
      <p:sp>
        <p:nvSpPr>
          <p:cNvPr id="152" name="Google Shape;152;p26"/>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System Evaluation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699250" y="1624351"/>
            <a:ext cx="7745400" cy="3407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solidFill>
                  <a:srgbClr val="000000"/>
                </a:solidFill>
              </a:rPr>
              <a:t>Limiting the number of tags became a problem as the tags increased with the number of songs and the seed values. </a:t>
            </a:r>
            <a:endParaRPr>
              <a:solidFill>
                <a:srgbClr val="000000"/>
              </a:solidFill>
            </a:endParaRPr>
          </a:p>
          <a:p>
            <a:pPr indent="0" lvl="0" marL="0" rtl="0" algn="l">
              <a:spcBef>
                <a:spcPts val="480"/>
              </a:spcBef>
              <a:spcAft>
                <a:spcPts val="0"/>
              </a:spcAft>
              <a:buNone/>
            </a:pPr>
            <a:r>
              <a:t/>
            </a:r>
            <a:endParaRPr>
              <a:solidFill>
                <a:srgbClr val="000000"/>
              </a:solidFill>
            </a:endParaRPr>
          </a:p>
          <a:p>
            <a:pPr indent="0" lvl="0" marL="0" rtl="0" algn="l">
              <a:spcBef>
                <a:spcPts val="480"/>
              </a:spcBef>
              <a:spcAft>
                <a:spcPts val="0"/>
              </a:spcAft>
              <a:buNone/>
            </a:pPr>
            <a:r>
              <a:rPr lang="en-US">
                <a:solidFill>
                  <a:srgbClr val="000000"/>
                </a:solidFill>
              </a:rPr>
              <a:t>The pattern extraction does seem to work but the output is difficult to evaluate.</a:t>
            </a:r>
            <a:endParaRPr>
              <a:solidFill>
                <a:srgbClr val="000000"/>
              </a:solidFill>
            </a:endParaRPr>
          </a:p>
        </p:txBody>
      </p:sp>
      <p:sp>
        <p:nvSpPr>
          <p:cNvPr id="159" name="Google Shape;159;p27"/>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Conclusion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699250" y="1518800"/>
            <a:ext cx="7745400" cy="2932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solidFill>
                  <a:srgbClr val="000000"/>
                </a:solidFill>
              </a:rPr>
              <a:t>The top words from the topic model that are used as seeds for the bootstrapping approach could be collectively labeled. As in, a label for a topic.</a:t>
            </a:r>
            <a:endParaRPr>
              <a:solidFill>
                <a:srgbClr val="000000"/>
              </a:solidFill>
            </a:endParaRPr>
          </a:p>
          <a:p>
            <a:pPr indent="0" lvl="0" marL="0" rtl="0" algn="l">
              <a:spcBef>
                <a:spcPts val="480"/>
              </a:spcBef>
              <a:spcAft>
                <a:spcPts val="0"/>
              </a:spcAft>
              <a:buNone/>
            </a:pPr>
            <a:r>
              <a:t/>
            </a:r>
            <a:endParaRPr>
              <a:solidFill>
                <a:srgbClr val="000000"/>
              </a:solidFill>
            </a:endParaRPr>
          </a:p>
          <a:p>
            <a:pPr indent="0" lvl="0" marL="0" rtl="0" algn="l">
              <a:spcBef>
                <a:spcPts val="480"/>
              </a:spcBef>
              <a:spcAft>
                <a:spcPts val="0"/>
              </a:spcAft>
              <a:buNone/>
            </a:pPr>
            <a:r>
              <a:rPr lang="en-US">
                <a:solidFill>
                  <a:srgbClr val="000000"/>
                </a:solidFill>
              </a:rPr>
              <a:t>The words that come out of the bootstrapping extraction patterns can then be assigned such labels and the Keras model can be extended to predict them.</a:t>
            </a:r>
            <a:endParaRPr>
              <a:solidFill>
                <a:srgbClr val="000000"/>
              </a:solidFill>
            </a:endParaRPr>
          </a:p>
        </p:txBody>
      </p:sp>
      <p:sp>
        <p:nvSpPr>
          <p:cNvPr id="166" name="Google Shape;166;p28"/>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Future 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699247" y="1371600"/>
            <a:ext cx="7745505" cy="3962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Arial"/>
              <a:buAutoNum type="arabicPeriod"/>
            </a:pPr>
            <a:r>
              <a:rPr lang="en-US">
                <a:solidFill>
                  <a:schemeClr val="dk1"/>
                </a:solidFill>
                <a:latin typeface="Times New Roman"/>
                <a:ea typeface="Times New Roman"/>
                <a:cs typeface="Times New Roman"/>
                <a:sym typeface="Times New Roman"/>
              </a:rPr>
              <a:t>Riloff, E., &amp; Jones, R. (2018). A Retrospective on Mutual Bootstrapping. </a:t>
            </a:r>
            <a:r>
              <a:rPr i="1" lang="en-US">
                <a:solidFill>
                  <a:schemeClr val="dk1"/>
                </a:solidFill>
                <a:latin typeface="Times New Roman"/>
                <a:ea typeface="Times New Roman"/>
                <a:cs typeface="Times New Roman"/>
                <a:sym typeface="Times New Roman"/>
              </a:rPr>
              <a:t>AI Magazine</a:t>
            </a:r>
            <a:r>
              <a:rPr lang="en-US">
                <a:solidFill>
                  <a:schemeClr val="dk1"/>
                </a:solidFill>
                <a:latin typeface="Times New Roman"/>
                <a:ea typeface="Times New Roman"/>
                <a:cs typeface="Times New Roman"/>
                <a:sym typeface="Times New Roman"/>
              </a:rPr>
              <a:t>, </a:t>
            </a:r>
            <a:r>
              <a:rPr i="1" lang="en-US">
                <a:solidFill>
                  <a:schemeClr val="dk1"/>
                </a:solidFill>
                <a:latin typeface="Times New Roman"/>
                <a:ea typeface="Times New Roman"/>
                <a:cs typeface="Times New Roman"/>
                <a:sym typeface="Times New Roman"/>
              </a:rPr>
              <a:t>39</a:t>
            </a:r>
            <a:r>
              <a:rPr lang="en-US">
                <a:solidFill>
                  <a:schemeClr val="dk1"/>
                </a:solidFill>
                <a:latin typeface="Times New Roman"/>
                <a:ea typeface="Times New Roman"/>
                <a:cs typeface="Times New Roman"/>
                <a:sym typeface="Times New Roman"/>
              </a:rPr>
              <a:t>(1)</a:t>
            </a:r>
            <a:r>
              <a:rPr lang="en-US"/>
              <a:t>.</a:t>
            </a:r>
            <a:endParaRPr/>
          </a:p>
          <a:p>
            <a:pPr indent="-304800" lvl="0" marL="457200" rtl="0" algn="l">
              <a:lnSpc>
                <a:spcPct val="100000"/>
              </a:lnSpc>
              <a:spcBef>
                <a:spcPts val="0"/>
              </a:spcBef>
              <a:spcAft>
                <a:spcPts val="0"/>
              </a:spcAft>
              <a:buClr>
                <a:schemeClr val="dk1"/>
              </a:buClr>
              <a:buSzPts val="2400"/>
              <a:buFont typeface="Arial"/>
              <a:buNone/>
            </a:pPr>
            <a:r>
              <a:t/>
            </a:r>
            <a:endParaRPr/>
          </a:p>
          <a:p>
            <a:pPr indent="-457200" lvl="0" marL="457200" rtl="0" algn="l">
              <a:lnSpc>
                <a:spcPct val="100000"/>
              </a:lnSpc>
              <a:spcBef>
                <a:spcPts val="0"/>
              </a:spcBef>
              <a:spcAft>
                <a:spcPts val="0"/>
              </a:spcAft>
              <a:buClr>
                <a:schemeClr val="dk1"/>
              </a:buClr>
              <a:buSzPts val="2400"/>
              <a:buFont typeface="Arial"/>
              <a:buAutoNum type="arabicPeriod"/>
            </a:pPr>
            <a:r>
              <a:rPr lang="en-US">
                <a:solidFill>
                  <a:schemeClr val="dk1"/>
                </a:solidFill>
                <a:latin typeface="Times New Roman"/>
                <a:ea typeface="Times New Roman"/>
                <a:cs typeface="Times New Roman"/>
                <a:sym typeface="Times New Roman"/>
              </a:rPr>
              <a:t> Schedl, M., &amp; Knees, P. (2009, December). Context-based music similarity estimation. In Welcome to the 3rd International Workshop on Learning Semantics of Audio Signals (p. 59).</a:t>
            </a:r>
            <a:endParaRPr/>
          </a:p>
          <a:p>
            <a:pPr indent="-304800" lvl="0" marL="457200" rtl="0" algn="l">
              <a:lnSpc>
                <a:spcPct val="100000"/>
              </a:lnSpc>
              <a:spcBef>
                <a:spcPts val="0"/>
              </a:spcBef>
              <a:spcAft>
                <a:spcPts val="0"/>
              </a:spcAft>
              <a:buClr>
                <a:schemeClr val="dk1"/>
              </a:buClr>
              <a:buSzPts val="2400"/>
              <a:buFont typeface="Arial"/>
              <a:buNone/>
            </a:pPr>
            <a:r>
              <a:t/>
            </a:r>
            <a:endParaRPr>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Clr>
                <a:schemeClr val="dk1"/>
              </a:buClr>
              <a:buSzPts val="2400"/>
              <a:buFont typeface="Arial"/>
              <a:buAutoNum type="arabicPeriod"/>
            </a:pPr>
            <a:r>
              <a:rPr lang="en-US">
                <a:solidFill>
                  <a:schemeClr val="dk1"/>
                </a:solidFill>
                <a:latin typeface="Times New Roman"/>
                <a:ea typeface="Times New Roman"/>
                <a:cs typeface="Times New Roman"/>
                <a:sym typeface="Times New Roman"/>
              </a:rPr>
              <a:t>Olsson, F. (2009). A literature survey of active machine learning in the context of natural language processing.</a:t>
            </a:r>
            <a:endParaRPr>
              <a:solidFill>
                <a:schemeClr val="dk1"/>
              </a:solidFill>
              <a:latin typeface="Times New Roman"/>
              <a:ea typeface="Times New Roman"/>
              <a:cs typeface="Times New Roman"/>
              <a:sym typeface="Times New Roman"/>
            </a:endParaRPr>
          </a:p>
        </p:txBody>
      </p:sp>
      <p:sp>
        <p:nvSpPr>
          <p:cNvPr id="172" name="Google Shape;172;p29"/>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699247" y="1485902"/>
            <a:ext cx="7745505" cy="383721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No explicit definition of what make two musical entities lyrically similar.</a:t>
            </a:r>
            <a:endParaRPr/>
          </a:p>
          <a:p>
            <a:pPr indent="-190500" lvl="0" marL="342900" rtl="0" algn="l">
              <a:lnSpc>
                <a:spcPct val="100000"/>
              </a:lnSpc>
              <a:spcBef>
                <a:spcPts val="0"/>
              </a:spcBef>
              <a:spcAft>
                <a:spcPts val="0"/>
              </a:spcAft>
              <a:buClr>
                <a:schemeClr val="dk1"/>
              </a:buClr>
              <a:buSzPts val="2400"/>
              <a:buFont typeface="Noto Sans Symbols"/>
              <a:buNone/>
            </a:pPr>
            <a:r>
              <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Subjectiveness of music annotation.  </a:t>
            </a:r>
            <a:endParaRPr/>
          </a:p>
          <a:p>
            <a:pPr indent="-190500" lvl="0" marL="342900" rtl="0" algn="l">
              <a:lnSpc>
                <a:spcPct val="100000"/>
              </a:lnSpc>
              <a:spcBef>
                <a:spcPts val="0"/>
              </a:spcBef>
              <a:spcAft>
                <a:spcPts val="0"/>
              </a:spcAft>
              <a:buClr>
                <a:schemeClr val="dk1"/>
              </a:buClr>
              <a:buSzPts val="2400"/>
              <a:buFont typeface="Noto Sans Symbols"/>
              <a:buNone/>
            </a:pPr>
            <a:r>
              <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Biased human perception of music and its similarity.</a:t>
            </a:r>
            <a:endParaRPr/>
          </a:p>
          <a:p>
            <a:pPr indent="-190500" lvl="0" marL="342900" rtl="0" algn="l">
              <a:lnSpc>
                <a:spcPct val="100000"/>
              </a:lnSpc>
              <a:spcBef>
                <a:spcPts val="0"/>
              </a:spcBef>
              <a:spcAft>
                <a:spcPts val="0"/>
              </a:spcAft>
              <a:buClr>
                <a:schemeClr val="dk1"/>
              </a:buClr>
              <a:buSzPts val="2400"/>
              <a:buFont typeface="Noto Sans Symbols"/>
              <a:buNone/>
            </a:pPr>
            <a:r>
              <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How to annotate abstract categories like pop, rock, etc.</a:t>
            </a:r>
            <a:endParaRPr/>
          </a:p>
        </p:txBody>
      </p:sp>
      <p:sp>
        <p:nvSpPr>
          <p:cNvPr id="64" name="Google Shape;64;p13"/>
          <p:cNvSpPr txBox="1"/>
          <p:nvPr>
            <p:ph type="title"/>
          </p:nvPr>
        </p:nvSpPr>
        <p:spPr>
          <a:xfrm>
            <a:off x="688490" y="537498"/>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699247" y="1624406"/>
            <a:ext cx="7745505" cy="340729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a:solidFill>
                  <a:srgbClr val="000000"/>
                </a:solidFill>
                <a:latin typeface="Times New Roman"/>
                <a:ea typeface="Times New Roman"/>
                <a:cs typeface="Times New Roman"/>
                <a:sym typeface="Times New Roman"/>
              </a:rPr>
              <a:t>Context Based Similarity [MIR- Schedl, Knees] and Music Recommendation usually works on :-</a:t>
            </a:r>
            <a:endParaRPr/>
          </a:p>
          <a:p>
            <a:pPr indent="0" lvl="0" marL="0" rtl="0" algn="l">
              <a:lnSpc>
                <a:spcPct val="100000"/>
              </a:lnSpc>
              <a:spcBef>
                <a:spcPts val="0"/>
              </a:spcBef>
              <a:spcAft>
                <a:spcPts val="0"/>
              </a:spcAft>
              <a:buSzPts val="2400"/>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Courier New"/>
              <a:buChar char="o"/>
            </a:pPr>
            <a:r>
              <a:rPr lang="en-US">
                <a:solidFill>
                  <a:srgbClr val="000000"/>
                </a:solidFill>
                <a:latin typeface="Times New Roman"/>
                <a:ea typeface="Times New Roman"/>
                <a:cs typeface="Times New Roman"/>
                <a:sym typeface="Times New Roman"/>
              </a:rPr>
              <a:t>Rules created from the metadata (genre, year, artist)</a:t>
            </a:r>
            <a:endParaRPr/>
          </a:p>
          <a:p>
            <a:pPr indent="-228600" lvl="0" marL="457200" rtl="0" algn="l">
              <a:lnSpc>
                <a:spcPct val="100000"/>
              </a:lnSpc>
              <a:spcBef>
                <a:spcPts val="0"/>
              </a:spcBef>
              <a:spcAft>
                <a:spcPts val="0"/>
              </a:spcAft>
              <a:buClr>
                <a:srgbClr val="000000"/>
              </a:buClr>
              <a:buSzPts val="2400"/>
              <a:buFont typeface="Courier New"/>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Courier New"/>
              <a:buChar char="o"/>
            </a:pPr>
            <a:r>
              <a:rPr lang="en-US">
                <a:solidFill>
                  <a:srgbClr val="000000"/>
                </a:solidFill>
                <a:latin typeface="Times New Roman"/>
                <a:ea typeface="Times New Roman"/>
                <a:cs typeface="Times New Roman"/>
                <a:sym typeface="Times New Roman"/>
              </a:rPr>
              <a:t>Rules created from the audio information</a:t>
            </a:r>
            <a:endParaRPr/>
          </a:p>
          <a:p>
            <a:pPr indent="-228600" lvl="0" marL="457200" rtl="0" algn="l">
              <a:lnSpc>
                <a:spcPct val="100000"/>
              </a:lnSpc>
              <a:spcBef>
                <a:spcPts val="0"/>
              </a:spcBef>
              <a:spcAft>
                <a:spcPts val="0"/>
              </a:spcAft>
              <a:buClr>
                <a:srgbClr val="000000"/>
              </a:buClr>
              <a:buSzPts val="2400"/>
              <a:buFont typeface="Courier New"/>
              <a:buNone/>
            </a:pPr>
            <a:r>
              <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Courier New"/>
              <a:buChar char="o"/>
            </a:pPr>
            <a:r>
              <a:rPr lang="en-US">
                <a:solidFill>
                  <a:srgbClr val="000000"/>
                </a:solidFill>
                <a:latin typeface="Times New Roman"/>
                <a:ea typeface="Times New Roman"/>
                <a:cs typeface="Times New Roman"/>
                <a:sym typeface="Times New Roman"/>
              </a:rPr>
              <a:t>User Listening history</a:t>
            </a:r>
            <a:endParaRPr>
              <a:solidFill>
                <a:srgbClr val="000000"/>
              </a:solidFill>
              <a:latin typeface="Times New Roman"/>
              <a:ea typeface="Times New Roman"/>
              <a:cs typeface="Times New Roman"/>
              <a:sym typeface="Times New Roman"/>
            </a:endParaRPr>
          </a:p>
        </p:txBody>
      </p:sp>
      <p:sp>
        <p:nvSpPr>
          <p:cNvPr id="71" name="Google Shape;71;p14"/>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Existing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699247" y="1624406"/>
            <a:ext cx="7745505" cy="379667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The objectives of the system are</a:t>
            </a:r>
            <a:endParaRPr>
              <a:solidFill>
                <a:schemeClr val="dk1"/>
              </a:solidFill>
              <a:latin typeface="Times New Roman"/>
              <a:ea typeface="Times New Roman"/>
              <a:cs typeface="Times New Roman"/>
              <a:sym typeface="Times New Roman"/>
            </a:endParaRPr>
          </a:p>
          <a:p>
            <a:pPr indent="-342900" lvl="1" marL="601980" rtl="0" algn="l">
              <a:lnSpc>
                <a:spcPct val="100000"/>
              </a:lnSpc>
              <a:spcBef>
                <a:spcPts val="0"/>
              </a:spcBef>
              <a:spcAft>
                <a:spcPts val="0"/>
              </a:spcAft>
              <a:buClr>
                <a:schemeClr val="dk1"/>
              </a:buClr>
              <a:buSzPts val="2200"/>
              <a:buFont typeface="Courier New"/>
              <a:buChar char="o"/>
            </a:pPr>
            <a:r>
              <a:rPr lang="en-US">
                <a:solidFill>
                  <a:schemeClr val="dk1"/>
                </a:solidFill>
                <a:latin typeface="Times New Roman"/>
                <a:ea typeface="Times New Roman"/>
                <a:cs typeface="Times New Roman"/>
                <a:sym typeface="Times New Roman"/>
              </a:rPr>
              <a:t>Content Based similarity detection</a:t>
            </a:r>
            <a:endParaRPr/>
          </a:p>
          <a:p>
            <a:pPr indent="-342900" lvl="1" marL="601980" rtl="0" algn="l">
              <a:lnSpc>
                <a:spcPct val="100000"/>
              </a:lnSpc>
              <a:spcBef>
                <a:spcPts val="0"/>
              </a:spcBef>
              <a:spcAft>
                <a:spcPts val="0"/>
              </a:spcAft>
              <a:buClr>
                <a:schemeClr val="dk1"/>
              </a:buClr>
              <a:buSzPts val="2200"/>
              <a:buFont typeface="Courier New"/>
              <a:buChar char="o"/>
            </a:pPr>
            <a:r>
              <a:rPr lang="en-US">
                <a:solidFill>
                  <a:schemeClr val="dk1"/>
                </a:solidFill>
                <a:latin typeface="Times New Roman"/>
                <a:ea typeface="Times New Roman"/>
                <a:cs typeface="Times New Roman"/>
                <a:sym typeface="Times New Roman"/>
              </a:rPr>
              <a:t>Annotate songs using “tags” extracted from lyrics</a:t>
            </a:r>
            <a:endParaRPr/>
          </a:p>
          <a:p>
            <a:pPr indent="-342900" lvl="1" marL="601980" rtl="0" algn="l">
              <a:lnSpc>
                <a:spcPct val="100000"/>
              </a:lnSpc>
              <a:spcBef>
                <a:spcPts val="0"/>
              </a:spcBef>
              <a:spcAft>
                <a:spcPts val="0"/>
              </a:spcAft>
              <a:buClr>
                <a:schemeClr val="dk1"/>
              </a:buClr>
              <a:buSzPts val="2200"/>
              <a:buFont typeface="Courier New"/>
              <a:buChar char="o"/>
            </a:pPr>
            <a:r>
              <a:rPr lang="en-US">
                <a:solidFill>
                  <a:schemeClr val="dk1"/>
                </a:solidFill>
                <a:latin typeface="Times New Roman"/>
                <a:ea typeface="Times New Roman"/>
                <a:cs typeface="Times New Roman"/>
                <a:sym typeface="Times New Roman"/>
              </a:rPr>
              <a:t>Use the “annotation vectors” to find similarity between songs</a:t>
            </a:r>
            <a:endParaRPr/>
          </a:p>
          <a:p>
            <a:pPr indent="0" lvl="1" marL="259080" rtl="0" algn="l">
              <a:lnSpc>
                <a:spcPct val="100000"/>
              </a:lnSpc>
              <a:spcBef>
                <a:spcPts val="0"/>
              </a:spcBef>
              <a:spcAft>
                <a:spcPts val="0"/>
              </a:spcAft>
              <a:buSzPts val="2400"/>
              <a:buNone/>
            </a:pPr>
            <a:r>
              <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Techniques Used</a:t>
            </a:r>
            <a:endParaRPr/>
          </a:p>
          <a:p>
            <a:pPr indent="-342900" lvl="1" marL="754380" rtl="0" algn="l">
              <a:lnSpc>
                <a:spcPct val="100000"/>
              </a:lnSpc>
              <a:spcBef>
                <a:spcPts val="440"/>
              </a:spcBef>
              <a:spcAft>
                <a:spcPts val="0"/>
              </a:spcAft>
              <a:buClr>
                <a:schemeClr val="dk1"/>
              </a:buClr>
              <a:buSzPts val="2200"/>
              <a:buFont typeface="Courier New"/>
              <a:buChar char="o"/>
            </a:pPr>
            <a:r>
              <a:rPr lang="en-US">
                <a:solidFill>
                  <a:schemeClr val="dk1"/>
                </a:solidFill>
                <a:latin typeface="Times New Roman"/>
                <a:ea typeface="Times New Roman"/>
                <a:cs typeface="Times New Roman"/>
                <a:sym typeface="Times New Roman"/>
              </a:rPr>
              <a:t>Topic Modeling</a:t>
            </a:r>
            <a:endParaRPr/>
          </a:p>
          <a:p>
            <a:pPr indent="-342900" lvl="1" marL="754380" rtl="0" algn="l">
              <a:lnSpc>
                <a:spcPct val="100000"/>
              </a:lnSpc>
              <a:spcBef>
                <a:spcPts val="440"/>
              </a:spcBef>
              <a:spcAft>
                <a:spcPts val="0"/>
              </a:spcAft>
              <a:buClr>
                <a:schemeClr val="dk1"/>
              </a:buClr>
              <a:buSzPts val="2200"/>
              <a:buFont typeface="Courier New"/>
              <a:buChar char="o"/>
            </a:pPr>
            <a:r>
              <a:rPr lang="en-US">
                <a:solidFill>
                  <a:schemeClr val="dk1"/>
                </a:solidFill>
                <a:latin typeface="Times New Roman"/>
                <a:ea typeface="Times New Roman"/>
                <a:cs typeface="Times New Roman"/>
                <a:sym typeface="Times New Roman"/>
              </a:rPr>
              <a:t>Bootstrapping Algorithm</a:t>
            </a:r>
            <a:endParaRPr/>
          </a:p>
          <a:p>
            <a:pPr indent="-342900" lvl="1" marL="754380" rtl="0" algn="l">
              <a:lnSpc>
                <a:spcPct val="100000"/>
              </a:lnSpc>
              <a:spcBef>
                <a:spcPts val="440"/>
              </a:spcBef>
              <a:spcAft>
                <a:spcPts val="0"/>
              </a:spcAft>
              <a:buClr>
                <a:schemeClr val="dk1"/>
              </a:buClr>
              <a:buSzPts val="2200"/>
              <a:buFont typeface="Courier New"/>
              <a:buChar char="o"/>
            </a:pPr>
            <a:r>
              <a:rPr lang="en-US">
                <a:solidFill>
                  <a:schemeClr val="dk1"/>
                </a:solidFill>
                <a:latin typeface="Times New Roman"/>
                <a:ea typeface="Times New Roman"/>
                <a:cs typeface="Times New Roman"/>
                <a:sym typeface="Times New Roman"/>
              </a:rPr>
              <a:t>Multi-Label Classification</a:t>
            </a:r>
            <a:endParaRPr/>
          </a:p>
        </p:txBody>
      </p:sp>
      <p:sp>
        <p:nvSpPr>
          <p:cNvPr id="78" name="Google Shape;78;p15"/>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Proposed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688490" y="244930"/>
            <a:ext cx="7756263" cy="75111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Proposed System Architecture</a:t>
            </a:r>
            <a:endParaRPr/>
          </a:p>
        </p:txBody>
      </p:sp>
      <p:pic>
        <p:nvPicPr>
          <p:cNvPr id="84" name="Google Shape;84;p16"/>
          <p:cNvPicPr preferRelativeResize="0"/>
          <p:nvPr>
            <p:ph idx="1" type="body"/>
          </p:nvPr>
        </p:nvPicPr>
        <p:blipFill rotWithShape="1">
          <a:blip r:embed="rId3">
            <a:alphaModFix/>
          </a:blip>
          <a:srcRect b="0" l="0" r="0" t="0"/>
          <a:stretch/>
        </p:blipFill>
        <p:spPr>
          <a:xfrm>
            <a:off x="2922823" y="1010558"/>
            <a:ext cx="3363683" cy="44903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699250" y="1298575"/>
            <a:ext cx="7745400" cy="3374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The project uses following datasets:</a:t>
            </a:r>
            <a:endParaRPr/>
          </a:p>
          <a:p>
            <a:pPr indent="-342900" lvl="1" marL="754380" rtl="0" algn="l">
              <a:lnSpc>
                <a:spcPct val="100000"/>
              </a:lnSpc>
              <a:spcBef>
                <a:spcPts val="48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Lyrics  (Source: </a:t>
            </a:r>
            <a:r>
              <a:rPr lang="en-US" sz="2400" u="sng">
                <a:solidFill>
                  <a:schemeClr val="hlink"/>
                </a:solidFill>
                <a:latin typeface="Times New Roman"/>
                <a:ea typeface="Times New Roman"/>
                <a:cs typeface="Times New Roman"/>
                <a:sym typeface="Times New Roman"/>
                <a:hlinkClick r:id="rId3"/>
              </a:rPr>
              <a:t>Kaggle</a:t>
            </a:r>
            <a:r>
              <a:rPr lang="en-US" sz="2400">
                <a:solidFill>
                  <a:schemeClr val="dk1"/>
                </a:solidFill>
                <a:latin typeface="Times New Roman"/>
                <a:ea typeface="Times New Roman"/>
                <a:cs typeface="Times New Roman"/>
                <a:sym typeface="Times New Roman"/>
              </a:rPr>
              <a:t>, 57650 songs)</a:t>
            </a:r>
            <a:endParaRPr/>
          </a:p>
          <a:p>
            <a:pPr indent="-342900" lvl="1" marL="754380" rtl="0" algn="l">
              <a:lnSpc>
                <a:spcPct val="100000"/>
              </a:lnSpc>
              <a:spcBef>
                <a:spcPts val="48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EmoLex (Not publicly available, 7000 words, word level emotions association)</a:t>
            </a:r>
            <a:endParaRPr sz="2400">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These two datasets are used to tag the songs with emotions based on the words present in the songs</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The website “genius.com” is also used to gain additional context for the songs when creating extraction patterns</a:t>
            </a:r>
            <a:endParaRPr>
              <a:solidFill>
                <a:schemeClr val="dk1"/>
              </a:solidFill>
              <a:latin typeface="Times New Roman"/>
              <a:ea typeface="Times New Roman"/>
              <a:cs typeface="Times New Roman"/>
              <a:sym typeface="Times New Roman"/>
            </a:endParaRPr>
          </a:p>
          <a:p>
            <a:pPr indent="0" lvl="1" marL="411480" rtl="0" algn="l">
              <a:lnSpc>
                <a:spcPct val="100000"/>
              </a:lnSpc>
              <a:spcBef>
                <a:spcPts val="440"/>
              </a:spcBef>
              <a:spcAft>
                <a:spcPts val="0"/>
              </a:spcAft>
              <a:buSzPts val="22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480"/>
              </a:spcBef>
              <a:spcAft>
                <a:spcPts val="0"/>
              </a:spcAft>
              <a:buSzPts val="2400"/>
              <a:buNone/>
            </a:pPr>
            <a:r>
              <a:t/>
            </a:r>
            <a:endParaRPr/>
          </a:p>
        </p:txBody>
      </p:sp>
      <p:sp>
        <p:nvSpPr>
          <p:cNvPr id="90" name="Google Shape;90;p17"/>
          <p:cNvSpPr txBox="1"/>
          <p:nvPr>
            <p:ph type="title"/>
          </p:nvPr>
        </p:nvSpPr>
        <p:spPr>
          <a:xfrm>
            <a:off x="688490" y="497586"/>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0" l="0" r="0" t="0"/>
          <a:stretch/>
        </p:blipFill>
        <p:spPr>
          <a:xfrm>
            <a:off x="670362" y="1248113"/>
            <a:ext cx="7745505" cy="3766659"/>
          </a:xfrm>
          <a:prstGeom prst="rect">
            <a:avLst/>
          </a:prstGeom>
          <a:noFill/>
          <a:ln>
            <a:noFill/>
          </a:ln>
        </p:spPr>
      </p:pic>
      <p:sp>
        <p:nvSpPr>
          <p:cNvPr id="96" name="Google Shape;96;p18"/>
          <p:cNvSpPr txBox="1"/>
          <p:nvPr>
            <p:ph type="title"/>
          </p:nvPr>
        </p:nvSpPr>
        <p:spPr>
          <a:xfrm>
            <a:off x="688490" y="248425"/>
            <a:ext cx="7756263" cy="1054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lang="en-US">
                <a:solidFill>
                  <a:schemeClr val="dk1"/>
                </a:solidFill>
                <a:latin typeface="Times New Roman"/>
                <a:ea typeface="Times New Roman"/>
                <a:cs typeface="Times New Roman"/>
                <a:sym typeface="Times New Roman"/>
              </a:rPr>
              <a:t>Dataset</a:t>
            </a:r>
            <a:endParaRPr>
              <a:solidFill>
                <a:schemeClr val="dk1"/>
              </a:solidFill>
              <a:latin typeface="Times New Roman"/>
              <a:ea typeface="Times New Roman"/>
              <a:cs typeface="Times New Roman"/>
              <a:sym typeface="Times New Roman"/>
            </a:endParaRPr>
          </a:p>
        </p:txBody>
      </p:sp>
      <p:sp>
        <p:nvSpPr>
          <p:cNvPr id="97" name="Google Shape;97;p18"/>
          <p:cNvSpPr txBox="1"/>
          <p:nvPr/>
        </p:nvSpPr>
        <p:spPr>
          <a:xfrm>
            <a:off x="3454401" y="5080002"/>
            <a:ext cx="188705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Fig.1 Kaggle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756222" y="350027"/>
            <a:ext cx="7756263" cy="69984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000"/>
              <a:buNone/>
            </a:pPr>
            <a:r>
              <a:rPr lang="en-US">
                <a:solidFill>
                  <a:schemeClr val="dk1"/>
                </a:solidFill>
                <a:latin typeface="Times New Roman"/>
                <a:ea typeface="Times New Roman"/>
                <a:cs typeface="Times New Roman"/>
                <a:sym typeface="Times New Roman"/>
              </a:rPr>
              <a:t>Dataset</a:t>
            </a:r>
            <a:endParaRPr/>
          </a:p>
        </p:txBody>
      </p:sp>
      <p:pic>
        <p:nvPicPr>
          <p:cNvPr id="103" name="Google Shape;103;p19"/>
          <p:cNvPicPr preferRelativeResize="0"/>
          <p:nvPr/>
        </p:nvPicPr>
        <p:blipFill rotWithShape="1">
          <a:blip r:embed="rId3">
            <a:alphaModFix/>
          </a:blip>
          <a:srcRect b="0" l="0" r="0" t="0"/>
          <a:stretch/>
        </p:blipFill>
        <p:spPr>
          <a:xfrm>
            <a:off x="1037859" y="1134533"/>
            <a:ext cx="7532523" cy="3623734"/>
          </a:xfrm>
          <a:prstGeom prst="rect">
            <a:avLst/>
          </a:prstGeom>
          <a:noFill/>
          <a:ln>
            <a:noFill/>
          </a:ln>
        </p:spPr>
      </p:pic>
      <p:sp>
        <p:nvSpPr>
          <p:cNvPr id="104" name="Google Shape;104;p19"/>
          <p:cNvSpPr txBox="1"/>
          <p:nvPr/>
        </p:nvSpPr>
        <p:spPr>
          <a:xfrm>
            <a:off x="4013200" y="4978400"/>
            <a:ext cx="128913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Fig.2 EmoLex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699247" y="1349828"/>
            <a:ext cx="7745400" cy="3711041"/>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Clr>
                <a:srgbClr val="000000"/>
              </a:buClr>
              <a:buSzPts val="2400"/>
              <a:buFont typeface="Noto Sans Symbols"/>
              <a:buChar char="⮚"/>
            </a:pPr>
            <a:r>
              <a:rPr lang="en-US">
                <a:solidFill>
                  <a:srgbClr val="000000"/>
                </a:solidFill>
                <a:latin typeface="Times New Roman"/>
                <a:ea typeface="Times New Roman"/>
                <a:cs typeface="Times New Roman"/>
                <a:sym typeface="Times New Roman"/>
              </a:rPr>
              <a:t>Because of the noisy input, data pre-processing was an iterative process.</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48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The basic cleaning of the text involved </a:t>
            </a:r>
            <a:endParaRPr>
              <a:solidFill>
                <a:srgbClr val="000000"/>
              </a:solidFill>
              <a:latin typeface="Times New Roman"/>
              <a:ea typeface="Times New Roman"/>
              <a:cs typeface="Times New Roman"/>
              <a:sym typeface="Times New Roman"/>
            </a:endParaRPr>
          </a:p>
          <a:p>
            <a:pPr indent="-228600" lvl="1" marL="914400" rtl="0" algn="l">
              <a:lnSpc>
                <a:spcPct val="100000"/>
              </a:lnSpc>
              <a:spcBef>
                <a:spcPts val="480"/>
              </a:spcBef>
              <a:spcAft>
                <a:spcPts val="0"/>
              </a:spcAft>
              <a:buClr>
                <a:srgbClr val="000000"/>
              </a:buClr>
              <a:buSzPts val="2200"/>
              <a:buFont typeface="Times New Roman"/>
              <a:buNone/>
            </a:pPr>
            <a:r>
              <a:rPr lang="en-US">
                <a:solidFill>
                  <a:srgbClr val="000000"/>
                </a:solidFill>
                <a:latin typeface="Times New Roman"/>
                <a:ea typeface="Times New Roman"/>
                <a:cs typeface="Times New Roman"/>
                <a:sym typeface="Times New Roman"/>
              </a:rPr>
              <a:t>removing stopwords</a:t>
            </a:r>
            <a:endParaRPr>
              <a:solidFill>
                <a:srgbClr val="000000"/>
              </a:solidFill>
              <a:latin typeface="Times New Roman"/>
              <a:ea typeface="Times New Roman"/>
              <a:cs typeface="Times New Roman"/>
              <a:sym typeface="Times New Roman"/>
            </a:endParaRPr>
          </a:p>
          <a:p>
            <a:pPr indent="-228600" lvl="1" marL="914400" rtl="0" algn="l">
              <a:lnSpc>
                <a:spcPct val="100000"/>
              </a:lnSpc>
              <a:spcBef>
                <a:spcPts val="480"/>
              </a:spcBef>
              <a:spcAft>
                <a:spcPts val="0"/>
              </a:spcAft>
              <a:buClr>
                <a:srgbClr val="000000"/>
              </a:buClr>
              <a:buSzPts val="2200"/>
              <a:buFont typeface="Times New Roman"/>
              <a:buNone/>
            </a:pPr>
            <a:r>
              <a:rPr lang="en-US">
                <a:solidFill>
                  <a:srgbClr val="000000"/>
                </a:solidFill>
                <a:latin typeface="Times New Roman"/>
                <a:ea typeface="Times New Roman"/>
                <a:cs typeface="Times New Roman"/>
                <a:sym typeface="Times New Roman"/>
              </a:rPr>
              <a:t>removing proper nouns</a:t>
            </a:r>
            <a:endParaRPr>
              <a:solidFill>
                <a:srgbClr val="000000"/>
              </a:solidFill>
              <a:latin typeface="Times New Roman"/>
              <a:ea typeface="Times New Roman"/>
              <a:cs typeface="Times New Roman"/>
              <a:sym typeface="Times New Roman"/>
            </a:endParaRPr>
          </a:p>
          <a:p>
            <a:pPr indent="-228600" lvl="1" marL="914400" rtl="0" algn="l">
              <a:lnSpc>
                <a:spcPct val="100000"/>
              </a:lnSpc>
              <a:spcBef>
                <a:spcPts val="480"/>
              </a:spcBef>
              <a:spcAft>
                <a:spcPts val="0"/>
              </a:spcAft>
              <a:buClr>
                <a:srgbClr val="000000"/>
              </a:buClr>
              <a:buSzPts val="2200"/>
              <a:buFont typeface="Times New Roman"/>
              <a:buNone/>
            </a:pPr>
            <a:r>
              <a:rPr lang="en-US">
                <a:solidFill>
                  <a:srgbClr val="000000"/>
                </a:solidFill>
                <a:latin typeface="Times New Roman"/>
                <a:ea typeface="Times New Roman"/>
                <a:cs typeface="Times New Roman"/>
                <a:sym typeface="Times New Roman"/>
              </a:rPr>
              <a:t>expanding contractions to merge different spellings</a:t>
            </a:r>
            <a:endParaRPr>
              <a:solidFill>
                <a:srgbClr val="000000"/>
              </a:solidFill>
              <a:latin typeface="Times New Roman"/>
              <a:ea typeface="Times New Roman"/>
              <a:cs typeface="Times New Roman"/>
              <a:sym typeface="Times New Roman"/>
            </a:endParaRPr>
          </a:p>
          <a:p>
            <a:pPr indent="-381000" lvl="0" marL="457200" rtl="0" algn="l">
              <a:lnSpc>
                <a:spcPct val="100000"/>
              </a:lnSpc>
              <a:spcBef>
                <a:spcPts val="48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If the top words identified as keywords later in the approach were lacking context or emotions, they were added to the list of stopwords and cleaning was repeated.</a:t>
            </a:r>
            <a:endParaRPr>
              <a:solidFill>
                <a:srgbClr val="000000"/>
              </a:solidFill>
              <a:latin typeface="Times New Roman"/>
              <a:ea typeface="Times New Roman"/>
              <a:cs typeface="Times New Roman"/>
              <a:sym typeface="Times New Roman"/>
            </a:endParaRPr>
          </a:p>
        </p:txBody>
      </p:sp>
      <p:sp>
        <p:nvSpPr>
          <p:cNvPr id="111" name="Google Shape;111;p20"/>
          <p:cNvSpPr txBox="1"/>
          <p:nvPr>
            <p:ph type="title"/>
          </p:nvPr>
        </p:nvSpPr>
        <p:spPr>
          <a:xfrm>
            <a:off x="688490" y="570156"/>
            <a:ext cx="7756200" cy="1054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000"/>
              <a:buNone/>
            </a:pPr>
            <a:r>
              <a:rPr lang="en-US">
                <a:solidFill>
                  <a:schemeClr val="dk1"/>
                </a:solidFill>
                <a:latin typeface="Times New Roman"/>
                <a:ea typeface="Times New Roman"/>
                <a:cs typeface="Times New Roman"/>
                <a:sym typeface="Times New Roman"/>
              </a:rPr>
              <a:t>Data Preprocessing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