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7" r:id="rId10"/>
    <p:sldId id="2146847062" r:id="rId11"/>
    <p:sldId id="2146847063" r:id="rId12"/>
    <p:sldId id="2146847064" r:id="rId13"/>
    <p:sldId id="2146847065"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Research-Agent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Devyansh Paliwal- IIIT Ranchi &amp; IIT Patna –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ED88D-163B-BBAF-E52A-4C74D729B77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B65F23-0147-8AFE-DF56-D7C7112DB99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 name="Picture 1">
            <a:extLst>
              <a:ext uri="{FF2B5EF4-FFF2-40B4-BE49-F238E27FC236}">
                <a16:creationId xmlns:a16="http://schemas.microsoft.com/office/drawing/2014/main" id="{CCF0B85A-DD70-43C4-7D9D-51BDC01D083A}"/>
              </a:ext>
            </a:extLst>
          </p:cNvPr>
          <p:cNvPicPr>
            <a:picLocks noChangeAspect="1"/>
          </p:cNvPicPr>
          <p:nvPr/>
        </p:nvPicPr>
        <p:blipFill>
          <a:blip r:embed="rId2"/>
          <a:srcRect l="22302" t="9769" r="22310"/>
          <a:stretch>
            <a:fillRect/>
          </a:stretch>
        </p:blipFill>
        <p:spPr>
          <a:xfrm>
            <a:off x="2349908" y="1232452"/>
            <a:ext cx="8003459" cy="4963157"/>
          </a:xfrm>
          <a:prstGeom prst="rect">
            <a:avLst/>
          </a:prstGeom>
        </p:spPr>
      </p:pic>
    </p:spTree>
    <p:extLst>
      <p:ext uri="{BB962C8B-B14F-4D97-AF65-F5344CB8AC3E}">
        <p14:creationId xmlns:p14="http://schemas.microsoft.com/office/powerpoint/2010/main" val="3582708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Research Agent successfully integrates IBM </a:t>
            </a:r>
            <a:r>
              <a:rPr lang="en-US" sz="2000" dirty="0" err="1"/>
              <a:t>Watsonx.ai's</a:t>
            </a:r>
            <a:r>
              <a:rPr lang="en-US" sz="2000" dirty="0"/>
              <a:t> Granite model to generate detailed, AI-driven academic responses based on user prompts. The solution demonstrates effective use of cloud-based LLMs for summarization and content generation, enhancing research productivity.</a:t>
            </a:r>
          </a:p>
          <a:p>
            <a:pPr marL="305435" indent="-305435"/>
            <a:r>
              <a:rPr lang="en-US" sz="2000" dirty="0"/>
              <a:t>Potential Improvements:</a:t>
            </a:r>
          </a:p>
          <a:p>
            <a:pPr marL="629435" lvl="1" indent="-305435"/>
            <a:r>
              <a:rPr lang="en-US" sz="1800" dirty="0"/>
              <a:t>Add document/PDF upload support</a:t>
            </a:r>
          </a:p>
          <a:p>
            <a:pPr marL="629435" lvl="1" indent="-305435"/>
            <a:r>
              <a:rPr lang="en-US" sz="1800" dirty="0"/>
              <a:t>Enable response saving and user authentication</a:t>
            </a:r>
          </a:p>
          <a:p>
            <a:pPr marL="629435" lvl="1" indent="-305435"/>
            <a:r>
              <a:rPr lang="en-US" sz="1800" dirty="0"/>
              <a:t>Improve error handling and model response clarity</a:t>
            </a:r>
            <a:endParaRPr lang="en-IN" sz="17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The Research Agent can be significantly enhanced by integrating advanced capabilities such as PDF and document upload support for multi-format summarization, real-time citation extraction using external APIs (e.g., Semantic Scholar), and voice-based query input for accessibility. Future iterations could include personalized user profiles, recommendation of related research articles, and integration with academic databases for verified content. Additionally, deploying the application with user authentication and a dashboard for saved results will make it more interactive. Leveraging IBM </a:t>
            </a:r>
            <a:r>
              <a:rPr lang="en-US" sz="2000" dirty="0" err="1"/>
              <a:t>Watsonx's</a:t>
            </a:r>
            <a:r>
              <a:rPr lang="en-US" sz="2000" dirty="0"/>
              <a:t> continuous improvements, the agent can evolve into a comprehensive AI-powered research assistant for academia and R&amp;D professionals.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IBM Cloud</a:t>
            </a:r>
          </a:p>
          <a:p>
            <a:pPr marL="305435" indent="-305435"/>
            <a:r>
              <a:rPr lang="en-US" sz="2400" dirty="0"/>
              <a:t>IBM Watsonx.ai</a:t>
            </a:r>
          </a:p>
          <a:p>
            <a:pPr marL="305435" indent="-305435"/>
            <a:r>
              <a:rPr lang="en-US" sz="2400" dirty="0"/>
              <a:t>IBM Granite Model</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F4264D5D-5232-0ABA-874B-8F10C07D2D9C}"/>
              </a:ext>
            </a:extLst>
          </p:cNvPr>
          <p:cNvPicPr>
            <a:picLocks noGrp="1" noChangeAspect="1"/>
          </p:cNvPicPr>
          <p:nvPr>
            <p:ph idx="1"/>
          </p:nvPr>
        </p:nvPicPr>
        <p:blipFill>
          <a:blip r:embed="rId2"/>
          <a:stretch>
            <a:fillRect/>
          </a:stretch>
        </p:blipFill>
        <p:spPr>
          <a:xfrm>
            <a:off x="3059480" y="1301750"/>
            <a:ext cx="6073039"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1D452A7-82DC-014C-EF3B-66A3799DE0CA}"/>
              </a:ext>
            </a:extLst>
          </p:cNvPr>
          <p:cNvPicPr>
            <a:picLocks noGrp="1" noChangeAspect="1"/>
          </p:cNvPicPr>
          <p:nvPr>
            <p:ph idx="1"/>
          </p:nvPr>
        </p:nvPicPr>
        <p:blipFill>
          <a:blip r:embed="rId2"/>
          <a:stretch>
            <a:fillRect/>
          </a:stretch>
        </p:blipFill>
        <p:spPr>
          <a:xfrm>
            <a:off x="3078373" y="1301750"/>
            <a:ext cx="6035255"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1A67B9B-1ACD-B7DF-F8A0-BE9A611419F2}"/>
              </a:ext>
            </a:extLst>
          </p:cNvPr>
          <p:cNvPicPr>
            <a:picLocks noGrp="1" noChangeAspect="1"/>
          </p:cNvPicPr>
          <p:nvPr>
            <p:ph idx="1"/>
          </p:nvPr>
        </p:nvPicPr>
        <p:blipFill>
          <a:blip r:embed="rId2"/>
          <a:stretch>
            <a:fillRect/>
          </a:stretch>
        </p:blipFill>
        <p:spPr>
          <a:xfrm>
            <a:off x="2303488" y="1301750"/>
            <a:ext cx="7585023" cy="467360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r>
              <a:rPr lang="en-US" sz="2000" b="1" dirty="0">
                <a:latin typeface="Arial"/>
                <a:ea typeface="+mn-lt"/>
                <a:cs typeface="+mn-lt"/>
              </a:rPr>
              <a: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marL="305435" indent="-305435"/>
            <a:r>
              <a:rPr lang="en-US" dirty="0"/>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4" name="Content Placeholder 1">
            <a:extLst>
              <a:ext uri="{FF2B5EF4-FFF2-40B4-BE49-F238E27FC236}">
                <a16:creationId xmlns:a16="http://schemas.microsoft.com/office/drawing/2014/main" id="{7CCB9578-E518-AFBD-72CB-1DC5F456B606}"/>
              </a:ext>
            </a:extLst>
          </p:cNvPr>
          <p:cNvSpPr txBox="1">
            <a:spLocks/>
          </p:cNvSpPr>
          <p:nvPr/>
        </p:nvSpPr>
        <p:spPr>
          <a:xfrm>
            <a:off x="581193" y="1232452"/>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800" dirty="0">
                <a:solidFill>
                  <a:srgbClr val="0F0F0F"/>
                </a:solidFill>
              </a:rPr>
              <a:t>The proposed system aims to address the challenge of creating an AI Agent which can perform all the scientific and research tasks.</a:t>
            </a:r>
          </a:p>
          <a:p>
            <a:pPr marL="305435" indent="-305435"/>
            <a:r>
              <a:rPr lang="en-IN" sz="1800" dirty="0">
                <a:solidFill>
                  <a:srgbClr val="0F0F0F"/>
                </a:solidFill>
              </a:rPr>
              <a:t> It autonomously search for </a:t>
            </a:r>
            <a:r>
              <a:rPr lang="en-US" sz="1800" dirty="0"/>
              <a:t>literature, summarize papers, and organize references using:</a:t>
            </a:r>
          </a:p>
          <a:p>
            <a:pPr marL="629435" lvl="1" indent="-305435"/>
            <a:r>
              <a:rPr lang="en-US" sz="1500" dirty="0">
                <a:solidFill>
                  <a:srgbClr val="0F0F0F"/>
                </a:solidFill>
              </a:rPr>
              <a:t>Google Search</a:t>
            </a:r>
          </a:p>
          <a:p>
            <a:pPr marL="629435" lvl="1" indent="-305435"/>
            <a:r>
              <a:rPr lang="en-US" sz="1500" dirty="0">
                <a:solidFill>
                  <a:srgbClr val="0F0F0F"/>
                </a:solidFill>
              </a:rPr>
              <a:t>DuckDuckGo Search</a:t>
            </a:r>
          </a:p>
          <a:p>
            <a:pPr marL="629435" lvl="1" indent="-305435"/>
            <a:r>
              <a:rPr lang="en-US" sz="1500" dirty="0">
                <a:solidFill>
                  <a:srgbClr val="0F0F0F"/>
                </a:solidFill>
              </a:rPr>
              <a:t>Wikipedia Search </a:t>
            </a:r>
            <a:endParaRPr lang="en-IN" sz="1500" dirty="0">
              <a:solidFill>
                <a:srgbClr val="0F0F0F"/>
              </a:solidFill>
            </a:endParaRPr>
          </a:p>
          <a:p>
            <a:pPr marL="305435" indent="-305435"/>
            <a:r>
              <a:rPr lang="en-IN" sz="1800" dirty="0">
                <a:solidFill>
                  <a:srgbClr val="0F0F0F"/>
                </a:solidFill>
              </a:rPr>
              <a:t>It can also access different websites to gather information.</a:t>
            </a:r>
          </a:p>
          <a:p>
            <a:pPr marL="305435" indent="-305435"/>
            <a:r>
              <a:rPr lang="en-IN" sz="1800" dirty="0">
                <a:solidFill>
                  <a:srgbClr val="0F0F0F"/>
                </a:solidFill>
              </a:rPr>
              <a:t>The proposed solution is designed to always provide tailored responses which are accurate, concise and academically appropriate .</a:t>
            </a:r>
            <a:endParaRPr lang="en-US" sz="1800" dirty="0"/>
          </a:p>
          <a:p>
            <a:pPr marL="0" indent="0">
              <a:buNone/>
            </a:pPr>
            <a:endParaRPr lang="en-US"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b="1" dirty="0">
                <a:solidFill>
                  <a:srgbClr val="0F0F0F"/>
                </a:solidFill>
              </a:rPr>
              <a:t>System </a:t>
            </a:r>
            <a:r>
              <a:rPr lang="en-IN" sz="1800" b="1" dirty="0" err="1">
                <a:solidFill>
                  <a:srgbClr val="0F0F0F"/>
                </a:solidFill>
              </a:rPr>
              <a:t>Requiremen</a:t>
            </a:r>
            <a:r>
              <a:rPr lang="en-IN" sz="1800" b="1" dirty="0" err="1">
                <a:solidFill>
                  <a:srgbClr val="0F0F0F"/>
                </a:solidFill>
                <a:ea typeface="+mn-lt"/>
                <a:cs typeface="+mn-lt"/>
              </a:rPr>
              <a:t>The</a:t>
            </a:r>
            <a:r>
              <a:rPr lang="en-IN" sz="1800" b="1" dirty="0">
                <a:solidFill>
                  <a:srgbClr val="0F0F0F"/>
                </a:solidFill>
                <a:ea typeface="+mn-lt"/>
                <a:cs typeface="+mn-lt"/>
              </a:rPr>
              <a:t> "System Approach" section outlines the overall strategy and methodology for developing and implementing the rental bike prediction system. Here's a suggested structure for this section:</a:t>
            </a:r>
            <a:endParaRPr lang="en-US" sz="1800" dirty="0"/>
          </a:p>
          <a:p>
            <a:pPr marL="305435" indent="-305435"/>
            <a:r>
              <a:rPr lang="en-IN" sz="1800" b="1" dirty="0">
                <a:solidFill>
                  <a:srgbClr val="0F0F0F"/>
                </a:solidFill>
              </a:rPr>
              <a:t>System requirements: </a:t>
            </a:r>
          </a:p>
          <a:p>
            <a:pPr marL="629435" lvl="1" indent="-305435"/>
            <a:r>
              <a:rPr lang="en-IN" sz="1500" b="1" dirty="0">
                <a:solidFill>
                  <a:srgbClr val="0F0F0F"/>
                </a:solidFill>
              </a:rPr>
              <a:t>Windows/Mac</a:t>
            </a:r>
          </a:p>
          <a:p>
            <a:pPr marL="629435" lvl="1" indent="-305435"/>
            <a:r>
              <a:rPr lang="en-IN" sz="1500" b="1" dirty="0">
                <a:solidFill>
                  <a:srgbClr val="0F0F0F"/>
                </a:solidFill>
              </a:rPr>
              <a:t>Browser Chrome/Firefox/Edge</a:t>
            </a:r>
          </a:p>
          <a:p>
            <a:pPr marL="305435" indent="-305435"/>
            <a:r>
              <a:rPr lang="en-IN" sz="1800" b="1" dirty="0">
                <a:solidFill>
                  <a:srgbClr val="0F0F0F"/>
                </a:solidFill>
              </a:rPr>
              <a:t>Library required to build the model:</a:t>
            </a:r>
          </a:p>
          <a:p>
            <a:pPr marL="629435" lvl="1" indent="-305435"/>
            <a:r>
              <a:rPr lang="en-IN" sz="1500" b="1" dirty="0">
                <a:solidFill>
                  <a:srgbClr val="0F0F0F"/>
                </a:solidFill>
              </a:rPr>
              <a:t>IBM Cloud</a:t>
            </a:r>
          </a:p>
          <a:p>
            <a:pPr marL="629435" lvl="1" indent="-305435"/>
            <a:r>
              <a:rPr lang="en-IN" sz="1500" b="1" dirty="0">
                <a:solidFill>
                  <a:srgbClr val="0F0F0F"/>
                </a:solidFill>
              </a:rPr>
              <a:t>Watsonx.ai</a:t>
            </a:r>
          </a:p>
          <a:p>
            <a:pPr marL="629435" lvl="1" indent="-305435"/>
            <a:r>
              <a:rPr lang="en-IN" sz="1500" b="1" dirty="0">
                <a:solidFill>
                  <a:srgbClr val="0F0F0F"/>
                </a:solidFill>
              </a:rPr>
              <a:t>Watsonx.ai Studio</a:t>
            </a:r>
          </a:p>
          <a:p>
            <a:pPr marL="629435" lvl="1" indent="-305435"/>
            <a:r>
              <a:rPr lang="en-IN" sz="1500" b="1" dirty="0">
                <a:solidFill>
                  <a:srgbClr val="0F0F0F"/>
                </a:solidFill>
              </a:rPr>
              <a:t>Watsonx.ai Runtime</a:t>
            </a:r>
          </a:p>
          <a:p>
            <a:pPr marL="629435" lvl="1" indent="-305435"/>
            <a:r>
              <a:rPr lang="en-IN" sz="1500" b="1" dirty="0">
                <a:solidFill>
                  <a:srgbClr val="0F0F0F"/>
                </a:solidFill>
              </a:rPr>
              <a:t>IBM Cloud Storage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DCE710CF-C57A-A9E8-8A71-2B618CA56095}"/>
              </a:ext>
            </a:extLst>
          </p:cNvPr>
          <p:cNvPicPr>
            <a:picLocks noGrp="1" noChangeAspect="1"/>
          </p:cNvPicPr>
          <p:nvPr>
            <p:ph idx="1"/>
          </p:nvPr>
        </p:nvPicPr>
        <p:blipFill>
          <a:blip r:embed="rId2"/>
          <a:stretch>
            <a:fillRect/>
          </a:stretch>
        </p:blipFill>
        <p:spPr>
          <a:xfrm>
            <a:off x="581192" y="1564614"/>
            <a:ext cx="4706378" cy="2239148"/>
          </a:xfrm>
        </p:spPr>
      </p:pic>
      <p:pic>
        <p:nvPicPr>
          <p:cNvPr id="7" name="Picture 6">
            <a:extLst>
              <a:ext uri="{FF2B5EF4-FFF2-40B4-BE49-F238E27FC236}">
                <a16:creationId xmlns:a16="http://schemas.microsoft.com/office/drawing/2014/main" id="{C70DB0D5-4148-11FB-462F-97B80E481F6E}"/>
              </a:ext>
            </a:extLst>
          </p:cNvPr>
          <p:cNvPicPr>
            <a:picLocks noChangeAspect="1"/>
          </p:cNvPicPr>
          <p:nvPr/>
        </p:nvPicPr>
        <p:blipFill>
          <a:blip r:embed="rId3"/>
          <a:stretch>
            <a:fillRect/>
          </a:stretch>
        </p:blipFill>
        <p:spPr>
          <a:xfrm>
            <a:off x="6984333" y="1461364"/>
            <a:ext cx="4706378" cy="2229337"/>
          </a:xfrm>
          <a:prstGeom prst="rect">
            <a:avLst/>
          </a:prstGeom>
        </p:spPr>
      </p:pic>
      <p:pic>
        <p:nvPicPr>
          <p:cNvPr id="9" name="Picture 8">
            <a:extLst>
              <a:ext uri="{FF2B5EF4-FFF2-40B4-BE49-F238E27FC236}">
                <a16:creationId xmlns:a16="http://schemas.microsoft.com/office/drawing/2014/main" id="{D2B8E93F-070C-1BDF-9957-CBE50A40D0D1}"/>
              </a:ext>
            </a:extLst>
          </p:cNvPr>
          <p:cNvPicPr>
            <a:picLocks noChangeAspect="1"/>
          </p:cNvPicPr>
          <p:nvPr/>
        </p:nvPicPr>
        <p:blipFill>
          <a:blip r:embed="rId4"/>
          <a:stretch>
            <a:fillRect/>
          </a:stretch>
        </p:blipFill>
        <p:spPr>
          <a:xfrm>
            <a:off x="511277" y="4135925"/>
            <a:ext cx="5008050" cy="2260016"/>
          </a:xfrm>
          <a:prstGeom prst="rect">
            <a:avLst/>
          </a:prstGeom>
        </p:spPr>
      </p:pic>
      <p:pic>
        <p:nvPicPr>
          <p:cNvPr id="11" name="Picture 10">
            <a:extLst>
              <a:ext uri="{FF2B5EF4-FFF2-40B4-BE49-F238E27FC236}">
                <a16:creationId xmlns:a16="http://schemas.microsoft.com/office/drawing/2014/main" id="{C3823269-DBF3-D1A6-8067-80C1D21305D7}"/>
              </a:ext>
            </a:extLst>
          </p:cNvPr>
          <p:cNvPicPr>
            <a:picLocks noChangeAspect="1"/>
          </p:cNvPicPr>
          <p:nvPr/>
        </p:nvPicPr>
        <p:blipFill>
          <a:blip r:embed="rId5"/>
          <a:stretch>
            <a:fillRect/>
          </a:stretch>
        </p:blipFill>
        <p:spPr>
          <a:xfrm>
            <a:off x="6823588" y="4139665"/>
            <a:ext cx="5250871" cy="2256276"/>
          </a:xfrm>
          <a:prstGeom prst="rect">
            <a:avLst/>
          </a:prstGeom>
        </p:spPr>
      </p:pic>
      <p:sp>
        <p:nvSpPr>
          <p:cNvPr id="12" name="TextBox 11">
            <a:extLst>
              <a:ext uri="{FF2B5EF4-FFF2-40B4-BE49-F238E27FC236}">
                <a16:creationId xmlns:a16="http://schemas.microsoft.com/office/drawing/2014/main" id="{B7A8A35B-B6D4-4205-99AC-16886B43DE49}"/>
              </a:ext>
            </a:extLst>
          </p:cNvPr>
          <p:cNvSpPr txBox="1"/>
          <p:nvPr/>
        </p:nvSpPr>
        <p:spPr>
          <a:xfrm>
            <a:off x="2498106" y="1162242"/>
            <a:ext cx="872547" cy="369332"/>
          </a:xfrm>
          <a:prstGeom prst="rect">
            <a:avLst/>
          </a:prstGeom>
          <a:noFill/>
        </p:spPr>
        <p:txBody>
          <a:bodyPr wrap="none" rtlCol="0">
            <a:spAutoFit/>
          </a:bodyPr>
          <a:lstStyle/>
          <a:p>
            <a:r>
              <a:rPr lang="en-US" dirty="0"/>
              <a:t>STEP 1</a:t>
            </a:r>
          </a:p>
        </p:txBody>
      </p:sp>
      <p:sp>
        <p:nvSpPr>
          <p:cNvPr id="13" name="TextBox 12">
            <a:extLst>
              <a:ext uri="{FF2B5EF4-FFF2-40B4-BE49-F238E27FC236}">
                <a16:creationId xmlns:a16="http://schemas.microsoft.com/office/drawing/2014/main" id="{70C2016B-49EC-B767-3255-317E700E41DD}"/>
              </a:ext>
            </a:extLst>
          </p:cNvPr>
          <p:cNvSpPr txBox="1"/>
          <p:nvPr/>
        </p:nvSpPr>
        <p:spPr>
          <a:xfrm>
            <a:off x="9012749" y="3766592"/>
            <a:ext cx="872547" cy="369332"/>
          </a:xfrm>
          <a:prstGeom prst="rect">
            <a:avLst/>
          </a:prstGeom>
          <a:noFill/>
        </p:spPr>
        <p:txBody>
          <a:bodyPr wrap="none" rtlCol="0">
            <a:spAutoFit/>
          </a:bodyPr>
          <a:lstStyle/>
          <a:p>
            <a:r>
              <a:rPr lang="en-US" dirty="0"/>
              <a:t>STEP 4</a:t>
            </a:r>
          </a:p>
        </p:txBody>
      </p:sp>
      <p:sp>
        <p:nvSpPr>
          <p:cNvPr id="14" name="TextBox 13">
            <a:extLst>
              <a:ext uri="{FF2B5EF4-FFF2-40B4-BE49-F238E27FC236}">
                <a16:creationId xmlns:a16="http://schemas.microsoft.com/office/drawing/2014/main" id="{676C28DF-4555-223D-AE96-DFA3D3B64ADE}"/>
              </a:ext>
            </a:extLst>
          </p:cNvPr>
          <p:cNvSpPr txBox="1"/>
          <p:nvPr/>
        </p:nvSpPr>
        <p:spPr>
          <a:xfrm>
            <a:off x="9147430" y="1101989"/>
            <a:ext cx="872547" cy="369332"/>
          </a:xfrm>
          <a:prstGeom prst="rect">
            <a:avLst/>
          </a:prstGeom>
          <a:noFill/>
        </p:spPr>
        <p:txBody>
          <a:bodyPr wrap="none" rtlCol="0">
            <a:spAutoFit/>
          </a:bodyPr>
          <a:lstStyle/>
          <a:p>
            <a:r>
              <a:rPr lang="en-US" dirty="0"/>
              <a:t>STEP 2</a:t>
            </a:r>
          </a:p>
        </p:txBody>
      </p:sp>
      <p:sp>
        <p:nvSpPr>
          <p:cNvPr id="15" name="TextBox 14">
            <a:extLst>
              <a:ext uri="{FF2B5EF4-FFF2-40B4-BE49-F238E27FC236}">
                <a16:creationId xmlns:a16="http://schemas.microsoft.com/office/drawing/2014/main" id="{90AF3EFA-B3D4-E5A2-214C-B525AC002A2C}"/>
              </a:ext>
            </a:extLst>
          </p:cNvPr>
          <p:cNvSpPr txBox="1"/>
          <p:nvPr/>
        </p:nvSpPr>
        <p:spPr>
          <a:xfrm>
            <a:off x="2498106" y="3853010"/>
            <a:ext cx="872547" cy="369332"/>
          </a:xfrm>
          <a:prstGeom prst="rect">
            <a:avLst/>
          </a:prstGeom>
          <a:noFill/>
        </p:spPr>
        <p:txBody>
          <a:bodyPr wrap="none" rtlCol="0">
            <a:spAutoFit/>
          </a:bodyPr>
          <a:lstStyle/>
          <a:p>
            <a:r>
              <a:rPr lang="en-US" dirty="0"/>
              <a:t>STEP 3</a:t>
            </a:r>
          </a:p>
        </p:txBody>
      </p:sp>
      <p:sp>
        <p:nvSpPr>
          <p:cNvPr id="16" name="Rectangle 15">
            <a:extLst>
              <a:ext uri="{FF2B5EF4-FFF2-40B4-BE49-F238E27FC236}">
                <a16:creationId xmlns:a16="http://schemas.microsoft.com/office/drawing/2014/main" id="{02A492D7-2010-D744-7C7D-82C04D03AFDC}"/>
              </a:ext>
            </a:extLst>
          </p:cNvPr>
          <p:cNvSpPr/>
          <p:nvPr/>
        </p:nvSpPr>
        <p:spPr>
          <a:xfrm>
            <a:off x="581192" y="3530600"/>
            <a:ext cx="770088" cy="160101"/>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0EFD598-61E9-96AD-90BF-CFEDE09684A4}"/>
              </a:ext>
            </a:extLst>
          </p:cNvPr>
          <p:cNvSpPr/>
          <p:nvPr/>
        </p:nvSpPr>
        <p:spPr>
          <a:xfrm>
            <a:off x="7040879" y="2006601"/>
            <a:ext cx="713541" cy="12192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F4CB1E-DB3B-193F-F734-3AAFD41B933F}"/>
              </a:ext>
            </a:extLst>
          </p:cNvPr>
          <p:cNvSpPr/>
          <p:nvPr/>
        </p:nvSpPr>
        <p:spPr>
          <a:xfrm>
            <a:off x="4233771" y="5241188"/>
            <a:ext cx="1193636" cy="697495"/>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62981-E675-BBDB-207B-C2920AD117E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D6447E4-DB10-2C42-03A4-C3CDFD6FF81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12" name="TextBox 11">
            <a:extLst>
              <a:ext uri="{FF2B5EF4-FFF2-40B4-BE49-F238E27FC236}">
                <a16:creationId xmlns:a16="http://schemas.microsoft.com/office/drawing/2014/main" id="{545761FA-6D8D-07A0-0D06-03677B7B76FF}"/>
              </a:ext>
            </a:extLst>
          </p:cNvPr>
          <p:cNvSpPr txBox="1"/>
          <p:nvPr/>
        </p:nvSpPr>
        <p:spPr>
          <a:xfrm>
            <a:off x="2498106" y="1162242"/>
            <a:ext cx="872547" cy="369332"/>
          </a:xfrm>
          <a:prstGeom prst="rect">
            <a:avLst/>
          </a:prstGeom>
          <a:noFill/>
        </p:spPr>
        <p:txBody>
          <a:bodyPr wrap="none" rtlCol="0">
            <a:spAutoFit/>
          </a:bodyPr>
          <a:lstStyle/>
          <a:p>
            <a:r>
              <a:rPr lang="en-US" dirty="0"/>
              <a:t>STEP 5</a:t>
            </a:r>
          </a:p>
        </p:txBody>
      </p:sp>
      <p:sp>
        <p:nvSpPr>
          <p:cNvPr id="14" name="TextBox 13">
            <a:extLst>
              <a:ext uri="{FF2B5EF4-FFF2-40B4-BE49-F238E27FC236}">
                <a16:creationId xmlns:a16="http://schemas.microsoft.com/office/drawing/2014/main" id="{4F1A3166-B73F-C394-38E1-0FC7FA2DD378}"/>
              </a:ext>
            </a:extLst>
          </p:cNvPr>
          <p:cNvSpPr txBox="1"/>
          <p:nvPr/>
        </p:nvSpPr>
        <p:spPr>
          <a:xfrm>
            <a:off x="9147430" y="1101989"/>
            <a:ext cx="872547" cy="369332"/>
          </a:xfrm>
          <a:prstGeom prst="rect">
            <a:avLst/>
          </a:prstGeom>
          <a:noFill/>
        </p:spPr>
        <p:txBody>
          <a:bodyPr wrap="none" rtlCol="0">
            <a:spAutoFit/>
          </a:bodyPr>
          <a:lstStyle/>
          <a:p>
            <a:r>
              <a:rPr lang="en-US" dirty="0"/>
              <a:t>STEP 6</a:t>
            </a:r>
          </a:p>
        </p:txBody>
      </p:sp>
      <p:sp>
        <p:nvSpPr>
          <p:cNvPr id="15" name="TextBox 14">
            <a:extLst>
              <a:ext uri="{FF2B5EF4-FFF2-40B4-BE49-F238E27FC236}">
                <a16:creationId xmlns:a16="http://schemas.microsoft.com/office/drawing/2014/main" id="{6F125F2C-91D1-20FB-2EC3-6FF2EC834D4D}"/>
              </a:ext>
            </a:extLst>
          </p:cNvPr>
          <p:cNvSpPr txBox="1"/>
          <p:nvPr/>
        </p:nvSpPr>
        <p:spPr>
          <a:xfrm>
            <a:off x="2498106" y="3853010"/>
            <a:ext cx="872547" cy="369332"/>
          </a:xfrm>
          <a:prstGeom prst="rect">
            <a:avLst/>
          </a:prstGeom>
          <a:noFill/>
        </p:spPr>
        <p:txBody>
          <a:bodyPr wrap="none" rtlCol="0">
            <a:spAutoFit/>
          </a:bodyPr>
          <a:lstStyle/>
          <a:p>
            <a:r>
              <a:rPr lang="en-US" dirty="0"/>
              <a:t>STEP 7</a:t>
            </a:r>
          </a:p>
        </p:txBody>
      </p:sp>
      <p:pic>
        <p:nvPicPr>
          <p:cNvPr id="8" name="Content Placeholder 7">
            <a:extLst>
              <a:ext uri="{FF2B5EF4-FFF2-40B4-BE49-F238E27FC236}">
                <a16:creationId xmlns:a16="http://schemas.microsoft.com/office/drawing/2014/main" id="{A2DA3C46-80CE-D702-8805-DC2FACA494F5}"/>
              </a:ext>
            </a:extLst>
          </p:cNvPr>
          <p:cNvPicPr>
            <a:picLocks noGrp="1" noChangeAspect="1"/>
          </p:cNvPicPr>
          <p:nvPr>
            <p:ph idx="1"/>
          </p:nvPr>
        </p:nvPicPr>
        <p:blipFill>
          <a:blip r:embed="rId2"/>
          <a:stretch>
            <a:fillRect/>
          </a:stretch>
        </p:blipFill>
        <p:spPr>
          <a:xfrm>
            <a:off x="124269" y="1451902"/>
            <a:ext cx="6313847" cy="2181658"/>
          </a:xfrm>
        </p:spPr>
      </p:pic>
      <p:pic>
        <p:nvPicPr>
          <p:cNvPr id="16" name="Picture 15">
            <a:extLst>
              <a:ext uri="{FF2B5EF4-FFF2-40B4-BE49-F238E27FC236}">
                <a16:creationId xmlns:a16="http://schemas.microsoft.com/office/drawing/2014/main" id="{E194613F-D447-2B0C-FB22-9BBE6FD4A1FB}"/>
              </a:ext>
            </a:extLst>
          </p:cNvPr>
          <p:cNvPicPr>
            <a:picLocks noChangeAspect="1"/>
          </p:cNvPicPr>
          <p:nvPr/>
        </p:nvPicPr>
        <p:blipFill>
          <a:blip r:embed="rId3"/>
          <a:stretch>
            <a:fillRect/>
          </a:stretch>
        </p:blipFill>
        <p:spPr>
          <a:xfrm>
            <a:off x="6830313" y="1471321"/>
            <a:ext cx="5237418" cy="2336233"/>
          </a:xfrm>
          <a:prstGeom prst="rect">
            <a:avLst/>
          </a:prstGeom>
        </p:spPr>
      </p:pic>
      <p:pic>
        <p:nvPicPr>
          <p:cNvPr id="17" name="Picture 16">
            <a:extLst>
              <a:ext uri="{FF2B5EF4-FFF2-40B4-BE49-F238E27FC236}">
                <a16:creationId xmlns:a16="http://schemas.microsoft.com/office/drawing/2014/main" id="{E5C34B13-A349-DC1D-2F8B-D5B2B56D5C91}"/>
              </a:ext>
            </a:extLst>
          </p:cNvPr>
          <p:cNvPicPr>
            <a:picLocks noChangeAspect="1"/>
          </p:cNvPicPr>
          <p:nvPr/>
        </p:nvPicPr>
        <p:blipFill>
          <a:blip r:embed="rId4"/>
          <a:stretch>
            <a:fillRect/>
          </a:stretch>
        </p:blipFill>
        <p:spPr>
          <a:xfrm>
            <a:off x="6831607" y="4200813"/>
            <a:ext cx="5250871" cy="2256276"/>
          </a:xfrm>
          <a:prstGeom prst="rect">
            <a:avLst/>
          </a:prstGeom>
          <a:ln>
            <a:noFill/>
          </a:ln>
        </p:spPr>
      </p:pic>
      <p:sp>
        <p:nvSpPr>
          <p:cNvPr id="18" name="Rectangle 17">
            <a:extLst>
              <a:ext uri="{FF2B5EF4-FFF2-40B4-BE49-F238E27FC236}">
                <a16:creationId xmlns:a16="http://schemas.microsoft.com/office/drawing/2014/main" id="{9327874B-BBCA-3753-E4E9-7648F83B1E0B}"/>
              </a:ext>
            </a:extLst>
          </p:cNvPr>
          <p:cNvSpPr/>
          <p:nvPr/>
        </p:nvSpPr>
        <p:spPr>
          <a:xfrm>
            <a:off x="10091773" y="4717620"/>
            <a:ext cx="963561" cy="735775"/>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C869266-A914-530E-FE8F-1FD17F25E8BD}"/>
              </a:ext>
            </a:extLst>
          </p:cNvPr>
          <p:cNvSpPr/>
          <p:nvPr/>
        </p:nvSpPr>
        <p:spPr>
          <a:xfrm>
            <a:off x="4601496" y="1765044"/>
            <a:ext cx="108151" cy="112380"/>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8ABD95-674C-C5C5-5A4E-2D95044F749C}"/>
              </a:ext>
            </a:extLst>
          </p:cNvPr>
          <p:cNvSpPr/>
          <p:nvPr/>
        </p:nvSpPr>
        <p:spPr>
          <a:xfrm>
            <a:off x="11287432" y="3529781"/>
            <a:ext cx="780299" cy="277773"/>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B28B60DB-E7C7-EF9D-7C7C-EB8A06B8AA0F}"/>
              </a:ext>
            </a:extLst>
          </p:cNvPr>
          <p:cNvPicPr>
            <a:picLocks noChangeAspect="1"/>
          </p:cNvPicPr>
          <p:nvPr/>
        </p:nvPicPr>
        <p:blipFill>
          <a:blip r:embed="rId5"/>
          <a:stretch>
            <a:fillRect/>
          </a:stretch>
        </p:blipFill>
        <p:spPr>
          <a:xfrm>
            <a:off x="629747" y="4200813"/>
            <a:ext cx="4798142" cy="2277805"/>
          </a:xfrm>
          <a:prstGeom prst="rect">
            <a:avLst/>
          </a:prstGeom>
        </p:spPr>
      </p:pic>
      <p:sp>
        <p:nvSpPr>
          <p:cNvPr id="23" name="TextBox 22">
            <a:extLst>
              <a:ext uri="{FF2B5EF4-FFF2-40B4-BE49-F238E27FC236}">
                <a16:creationId xmlns:a16="http://schemas.microsoft.com/office/drawing/2014/main" id="{AFE82F7D-8D8D-F683-44E5-C8C60BB6176E}"/>
              </a:ext>
            </a:extLst>
          </p:cNvPr>
          <p:cNvSpPr txBox="1"/>
          <p:nvPr/>
        </p:nvSpPr>
        <p:spPr>
          <a:xfrm>
            <a:off x="9457043" y="3865296"/>
            <a:ext cx="872547" cy="369332"/>
          </a:xfrm>
          <a:prstGeom prst="rect">
            <a:avLst/>
          </a:prstGeom>
          <a:noFill/>
        </p:spPr>
        <p:txBody>
          <a:bodyPr wrap="none" rtlCol="0">
            <a:spAutoFit/>
          </a:bodyPr>
          <a:lstStyle/>
          <a:p>
            <a:r>
              <a:rPr lang="en-US" dirty="0"/>
              <a:t>STEP 8</a:t>
            </a:r>
          </a:p>
        </p:txBody>
      </p:sp>
      <p:sp>
        <p:nvSpPr>
          <p:cNvPr id="24" name="Rectangle 23">
            <a:extLst>
              <a:ext uri="{FF2B5EF4-FFF2-40B4-BE49-F238E27FC236}">
                <a16:creationId xmlns:a16="http://schemas.microsoft.com/office/drawing/2014/main" id="{6675612A-4ADB-2A25-A3FA-1117D1FADD68}"/>
              </a:ext>
            </a:extLst>
          </p:cNvPr>
          <p:cNvSpPr/>
          <p:nvPr/>
        </p:nvSpPr>
        <p:spPr>
          <a:xfrm>
            <a:off x="770537" y="4201261"/>
            <a:ext cx="436880" cy="139252"/>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455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412EB-33CA-94D6-B8A2-C906C1D0605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C7E0ADC-1215-4A3F-DF08-72D96E962F7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13" name="TextBox 12">
            <a:extLst>
              <a:ext uri="{FF2B5EF4-FFF2-40B4-BE49-F238E27FC236}">
                <a16:creationId xmlns:a16="http://schemas.microsoft.com/office/drawing/2014/main" id="{E96F3F3E-AC77-962B-D8A5-395965783D3A}"/>
              </a:ext>
            </a:extLst>
          </p:cNvPr>
          <p:cNvSpPr txBox="1"/>
          <p:nvPr/>
        </p:nvSpPr>
        <p:spPr>
          <a:xfrm>
            <a:off x="9012749" y="3766592"/>
            <a:ext cx="872547" cy="369332"/>
          </a:xfrm>
          <a:prstGeom prst="rect">
            <a:avLst/>
          </a:prstGeom>
          <a:noFill/>
        </p:spPr>
        <p:txBody>
          <a:bodyPr wrap="none" rtlCol="0">
            <a:spAutoFit/>
          </a:bodyPr>
          <a:lstStyle/>
          <a:p>
            <a:r>
              <a:rPr lang="en-US" dirty="0"/>
              <a:t>STEP 4</a:t>
            </a:r>
          </a:p>
        </p:txBody>
      </p:sp>
      <p:pic>
        <p:nvPicPr>
          <p:cNvPr id="11" name="Picture 10">
            <a:extLst>
              <a:ext uri="{FF2B5EF4-FFF2-40B4-BE49-F238E27FC236}">
                <a16:creationId xmlns:a16="http://schemas.microsoft.com/office/drawing/2014/main" id="{44E53E21-770D-0D06-1DB8-7FBD4EF081EB}"/>
              </a:ext>
            </a:extLst>
          </p:cNvPr>
          <p:cNvPicPr>
            <a:picLocks noChangeAspect="1"/>
          </p:cNvPicPr>
          <p:nvPr/>
        </p:nvPicPr>
        <p:blipFill>
          <a:blip r:embed="rId2"/>
          <a:stretch>
            <a:fillRect/>
          </a:stretch>
        </p:blipFill>
        <p:spPr>
          <a:xfrm>
            <a:off x="679515" y="1272998"/>
            <a:ext cx="10633795" cy="4987188"/>
          </a:xfrm>
          <a:prstGeom prst="rect">
            <a:avLst/>
          </a:prstGeom>
        </p:spPr>
      </p:pic>
    </p:spTree>
    <p:extLst>
      <p:ext uri="{BB962C8B-B14F-4D97-AF65-F5344CB8AC3E}">
        <p14:creationId xmlns:p14="http://schemas.microsoft.com/office/powerpoint/2010/main" val="64842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13C45-4D21-9389-2722-4E163F7BC5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053B09-0AE5-4619-5BB2-4F9E3660D49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DE171009-6C3C-EEAE-71C6-6EDF62C8BF31}"/>
              </a:ext>
            </a:extLst>
          </p:cNvPr>
          <p:cNvPicPr>
            <a:picLocks noGrp="1" noChangeAspect="1"/>
          </p:cNvPicPr>
          <p:nvPr>
            <p:ph idx="1"/>
          </p:nvPr>
        </p:nvPicPr>
        <p:blipFill>
          <a:blip r:embed="rId2"/>
          <a:srcRect l="8222" r="19396"/>
          <a:stretch>
            <a:fillRect/>
          </a:stretch>
        </p:blipFill>
        <p:spPr>
          <a:xfrm>
            <a:off x="1976284" y="1232452"/>
            <a:ext cx="8534400" cy="4952479"/>
          </a:xfrm>
        </p:spPr>
      </p:pic>
    </p:spTree>
    <p:extLst>
      <p:ext uri="{BB962C8B-B14F-4D97-AF65-F5344CB8AC3E}">
        <p14:creationId xmlns:p14="http://schemas.microsoft.com/office/powerpoint/2010/main" val="7915943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1295</TotalTime>
  <Words>502</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Research-Agent</vt:lpstr>
      <vt:lpstr>OUTLINE</vt:lpstr>
      <vt:lpstr>Problem Statement</vt:lpstr>
      <vt:lpstr>Proposed Solution</vt:lpstr>
      <vt:lpstr>System  Approach</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yadav</cp:lastModifiedBy>
  <cp:revision>26</cp:revision>
  <dcterms:created xsi:type="dcterms:W3CDTF">2021-05-26T16:50:10Z</dcterms:created>
  <dcterms:modified xsi:type="dcterms:W3CDTF">2025-08-02T22:12:21Z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