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58" r:id="rId6"/>
    <p:sldId id="263" r:id="rId7"/>
    <p:sldId id="264" r:id="rId8"/>
    <p:sldId id="265" r:id="rId9"/>
    <p:sldId id="272" r:id="rId10"/>
    <p:sldId id="261" r:id="rId11"/>
    <p:sldId id="266" r:id="rId12"/>
    <p:sldId id="262" r:id="rId13"/>
    <p:sldId id="273" r:id="rId14"/>
    <p:sldId id="275" r:id="rId15"/>
    <p:sldId id="276" r:id="rId16"/>
    <p:sldId id="277" r:id="rId17"/>
    <p:sldId id="278" r:id="rId18"/>
    <p:sldId id="270" r:id="rId19"/>
    <p:sldId id="271" r:id="rId20"/>
    <p:sldId id="26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07D39618-264D-40B7-BFFC-7899F4CDF68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39826D-3D35-43DB-AC13-7FE6D50F14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39618-264D-40B7-BFFC-7899F4CDF68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39826D-3D35-43DB-AC13-7FE6D50F14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72360" y="2187575"/>
            <a:ext cx="7495540" cy="829945"/>
          </a:xfrm>
          <a:prstGeom prst="rect">
            <a:avLst/>
          </a:prstGeom>
          <a:noFill/>
        </p:spPr>
        <p:txBody>
          <a:bodyPr wrap="square" rtlCol="0">
            <a:spAutoFit/>
          </a:bodyPr>
          <a:lstStyle/>
          <a:p>
            <a:pPr algn="dist"/>
            <a:r>
              <a:rPr lang="zh-CN" altLang="en-US" sz="4800" b="1" dirty="0" smtClean="0">
                <a:latin typeface="微软雅黑" panose="020B0503020204020204" pitchFamily="34" charset="-122"/>
                <a:ea typeface="微软雅黑" panose="020B0503020204020204" pitchFamily="34" charset="-122"/>
              </a:rPr>
              <a:t>Ensure Loan Fairness</a:t>
            </a:r>
            <a:endParaRPr lang="zh-CN" altLang="en-US" sz="4800" b="1" dirty="0" smtClean="0">
              <a:latin typeface="微软雅黑" panose="020B0503020204020204" pitchFamily="34" charset="-122"/>
              <a:ea typeface="微软雅黑" panose="020B0503020204020204" pitchFamily="34" charset="-122"/>
            </a:endParaRPr>
          </a:p>
        </p:txBody>
      </p:sp>
      <p:sp>
        <p:nvSpPr>
          <p:cNvPr id="8" name="矩形 7"/>
          <p:cNvSpPr/>
          <p:nvPr/>
        </p:nvSpPr>
        <p:spPr>
          <a:xfrm>
            <a:off x="4286250" y="3373927"/>
            <a:ext cx="3654720" cy="460375"/>
          </a:xfrm>
          <a:prstGeom prst="rect">
            <a:avLst/>
          </a:prstGeom>
        </p:spPr>
        <p:txBody>
          <a:bodyPr wrap="square">
            <a:spAutoFit/>
          </a:bodyPr>
          <a:lstStyle/>
          <a:p>
            <a:pPr algn="dist"/>
            <a:r>
              <a:rPr lang="en-US" altLang="zh-CN" sz="2400" dirty="0"/>
              <a:t> Project Report</a:t>
            </a:r>
            <a:endParaRPr lang="en-US" altLang="zh-CN" sz="2400" dirty="0">
              <a:latin typeface="Arial" panose="020B0604020202090204" pitchFamily="34" charset="0"/>
            </a:endParaRPr>
          </a:p>
        </p:txBody>
      </p:sp>
      <p:grpSp>
        <p:nvGrpSpPr>
          <p:cNvPr id="2" name="组合 1"/>
          <p:cNvGrpSpPr/>
          <p:nvPr/>
        </p:nvGrpSpPr>
        <p:grpSpPr>
          <a:xfrm>
            <a:off x="3611637" y="3411307"/>
            <a:ext cx="5016012" cy="384757"/>
            <a:chOff x="3611637" y="3411307"/>
            <a:chExt cx="5016012" cy="384757"/>
          </a:xfrm>
        </p:grpSpPr>
        <p:cxnSp>
          <p:nvCxnSpPr>
            <p:cNvPr id="9" name="直接连接符 8"/>
            <p:cNvCxnSpPr/>
            <p:nvPr/>
          </p:nvCxnSpPr>
          <p:spPr>
            <a:xfrm>
              <a:off x="3611637" y="3411307"/>
              <a:ext cx="49947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611637" y="3796064"/>
              <a:ext cx="50160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3453130" y="3965575"/>
            <a:ext cx="5320030" cy="706755"/>
          </a:xfrm>
          <a:prstGeom prst="rect">
            <a:avLst/>
          </a:prstGeom>
          <a:noFill/>
        </p:spPr>
        <p:txBody>
          <a:bodyPr wrap="square" rtlCol="0">
            <a:spAutoFit/>
          </a:bodyPr>
          <a:lstStyle/>
          <a:p>
            <a:pPr algn="ctr"/>
            <a:r>
              <a:rPr lang="en-US" altLang="zh-CN" sz="2000" dirty="0" smtClean="0">
                <a:latin typeface="微软雅黑" panose="020B0503020204020204" pitchFamily="34" charset="-122"/>
                <a:ea typeface="微软雅黑" panose="020B0503020204020204" pitchFamily="34" charset="-122"/>
              </a:rPr>
              <a:t>Group Leader: Dew</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smtClean="0">
                <a:latin typeface="微软雅黑" panose="020B0503020204020204" pitchFamily="34" charset="-122"/>
                <a:ea typeface="微软雅黑" panose="020B0503020204020204" pitchFamily="34" charset="-122"/>
              </a:rPr>
              <a:t>Group member:Bella Sissy  Kitten </a:t>
            </a:r>
            <a:r>
              <a:rPr lang="en-US" altLang="zh-CN" sz="2000" dirty="0" smtClean="0">
                <a:latin typeface="微软雅黑" panose="020B0503020204020204" pitchFamily="34" charset="-122"/>
                <a:ea typeface="微软雅黑" panose="020B0503020204020204" pitchFamily="34" charset="-122"/>
                <a:sym typeface="+mn-ea"/>
              </a:rPr>
              <a:t>Indigo</a:t>
            </a:r>
            <a:endParaRPr lang="en-US" altLang="zh-CN" sz="2000"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10800000">
            <a:off x="-1809" y="67418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4218940" cy="460375"/>
          </a:xfrm>
          <a:prstGeom prst="rect">
            <a:avLst/>
          </a:prstGeom>
          <a:noFill/>
        </p:spPr>
        <p:txBody>
          <a:bodyPr wrap="square" rtlCol="0">
            <a:spAutoFit/>
          </a:bodyPr>
          <a:lstStyle/>
          <a:p>
            <a:pPr algn="l">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sym typeface="+mn-ea"/>
              </a:rPr>
              <a:t>Specific steps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Text 1258"/>
          <p:cNvSpPr txBox="1"/>
          <p:nvPr/>
        </p:nvSpPr>
        <p:spPr>
          <a:xfrm>
            <a:off x="418465" y="1687830"/>
            <a:ext cx="1888490" cy="749935"/>
          </a:xfrm>
          <a:prstGeom prst="rect">
            <a:avLst/>
          </a:prstGeom>
          <a:noFill/>
        </p:spPr>
        <p:txBody>
          <a:bodyPr wrap="square" lIns="0" tIns="0" rIns="0" bIns="0" rtlCol="0" anchor="t"/>
          <a:p>
            <a:pPr>
              <a:lnSpc>
                <a:spcPct val="150000"/>
              </a:lnSpc>
            </a:pPr>
            <a:r>
              <a:rPr lang="en-US" altLang="zh-CN"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1.I</a:t>
            </a:r>
            <a:r>
              <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mport the aif360 toolkit and install it</a:t>
            </a:r>
            <a:endPar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endParaRPr>
          </a:p>
        </p:txBody>
      </p:sp>
      <p:sp>
        <p:nvSpPr>
          <p:cNvPr id="23" name="Text 1259"/>
          <p:cNvSpPr txBox="1"/>
          <p:nvPr/>
        </p:nvSpPr>
        <p:spPr>
          <a:xfrm>
            <a:off x="2785110" y="1687830"/>
            <a:ext cx="1329055" cy="751205"/>
          </a:xfrm>
          <a:prstGeom prst="rect">
            <a:avLst/>
          </a:prstGeom>
          <a:noFill/>
        </p:spPr>
        <p:txBody>
          <a:bodyPr wrap="square" lIns="0" tIns="0" rIns="0" bIns="0" rtlCol="0" anchor="t"/>
          <a:p>
            <a:pPr>
              <a:lnSpc>
                <a:spcPct val="150000"/>
              </a:lnSpc>
            </a:pPr>
            <a:r>
              <a:rPr lang="en-US" altLang="zh-CN"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2.</a:t>
            </a:r>
            <a:r>
              <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Write import statements</a:t>
            </a:r>
            <a:endPar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endParaRPr>
          </a:p>
        </p:txBody>
      </p:sp>
      <p:sp>
        <p:nvSpPr>
          <p:cNvPr id="24" name="Text 1260"/>
          <p:cNvSpPr txBox="1"/>
          <p:nvPr/>
        </p:nvSpPr>
        <p:spPr>
          <a:xfrm>
            <a:off x="4429125" y="1687830"/>
            <a:ext cx="1515745" cy="1356995"/>
          </a:xfrm>
          <a:prstGeom prst="rect">
            <a:avLst/>
          </a:prstGeom>
          <a:noFill/>
        </p:spPr>
        <p:txBody>
          <a:bodyPr wrap="square" lIns="0" tIns="0" rIns="0" bIns="0" rtlCol="0" anchor="t"/>
          <a:p>
            <a:pPr>
              <a:lnSpc>
                <a:spcPct val="150000"/>
              </a:lnSpc>
            </a:pPr>
            <a:r>
              <a:rPr lang="en-US" altLang="zh-CN"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3.</a:t>
            </a:r>
            <a:r>
              <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Set bias detection options, load dataset, and split between train and test</a:t>
            </a:r>
            <a:endPar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endParaRPr>
          </a:p>
        </p:txBody>
      </p:sp>
      <p:sp>
        <p:nvSpPr>
          <p:cNvPr id="25" name="Text 1261"/>
          <p:cNvSpPr txBox="1"/>
          <p:nvPr/>
        </p:nvSpPr>
        <p:spPr>
          <a:xfrm>
            <a:off x="6236970" y="1687830"/>
            <a:ext cx="1515110" cy="1356995"/>
          </a:xfrm>
          <a:prstGeom prst="rect">
            <a:avLst/>
          </a:prstGeom>
          <a:noFill/>
        </p:spPr>
        <p:txBody>
          <a:bodyPr wrap="square" lIns="0" tIns="0" rIns="0" bIns="0" rtlCol="0" anchor="t"/>
          <a:p>
            <a:pPr>
              <a:lnSpc>
                <a:spcPct val="150000"/>
              </a:lnSpc>
            </a:pPr>
            <a:r>
              <a:rPr lang="en-US" altLang="zh-CN"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4.</a:t>
            </a:r>
            <a:r>
              <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Compute fairness metric on original training dataset</a:t>
            </a:r>
            <a:endPar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endParaRPr>
          </a:p>
        </p:txBody>
      </p:sp>
      <p:sp>
        <p:nvSpPr>
          <p:cNvPr id="26" name="Text 1262"/>
          <p:cNvSpPr txBox="1"/>
          <p:nvPr/>
        </p:nvSpPr>
        <p:spPr>
          <a:xfrm>
            <a:off x="8183245" y="1687830"/>
            <a:ext cx="1513840" cy="1356995"/>
          </a:xfrm>
          <a:prstGeom prst="rect">
            <a:avLst/>
          </a:prstGeom>
          <a:noFill/>
        </p:spPr>
        <p:txBody>
          <a:bodyPr wrap="square" lIns="0" tIns="0" rIns="0" bIns="0" rtlCol="0" anchor="t"/>
          <a:p>
            <a:pPr>
              <a:lnSpc>
                <a:spcPct val="150000"/>
              </a:lnSpc>
            </a:pPr>
            <a:r>
              <a:rPr lang="en-US" altLang="zh-CN"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5.</a:t>
            </a:r>
            <a:r>
              <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Mitigate bias by transforming the original dataset</a:t>
            </a:r>
            <a:endPar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endParaRPr>
          </a:p>
        </p:txBody>
      </p:sp>
      <p:sp>
        <p:nvSpPr>
          <p:cNvPr id="27" name="Text 1263"/>
          <p:cNvSpPr txBox="1"/>
          <p:nvPr/>
        </p:nvSpPr>
        <p:spPr>
          <a:xfrm>
            <a:off x="10013620" y="1688126"/>
            <a:ext cx="1352531" cy="1356572"/>
          </a:xfrm>
          <a:prstGeom prst="rect">
            <a:avLst/>
          </a:prstGeom>
          <a:noFill/>
        </p:spPr>
        <p:txBody>
          <a:bodyPr wrap="square" lIns="0" tIns="0" rIns="0" bIns="0" rtlCol="0" anchor="t"/>
          <a:p>
            <a:pPr>
              <a:lnSpc>
                <a:spcPct val="150000"/>
              </a:lnSpc>
            </a:pPr>
            <a:r>
              <a:rPr lang="en-US" altLang="zh-CN"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6.</a:t>
            </a:r>
            <a:r>
              <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rPr>
              <a:t>Compute fairness metric on transformed training dataset</a:t>
            </a:r>
            <a:endParaRPr lang="zh-CN" altLang="en-US" sz="1400" dirty="0">
              <a:solidFill>
                <a:schemeClr val="tx1"/>
              </a:solidFill>
              <a:latin typeface="Times New Roman Regular" panose="02020503050405090304" charset="0"/>
              <a:ea typeface="微软雅黑" panose="020B0503020204020204" pitchFamily="34" charset="-122"/>
              <a:cs typeface="Times New Roman Regular" panose="02020503050405090304" charset="0"/>
            </a:endParaRPr>
          </a:p>
        </p:txBody>
      </p:sp>
      <p:grpSp>
        <p:nvGrpSpPr>
          <p:cNvPr id="28" name="组合 27"/>
          <p:cNvGrpSpPr/>
          <p:nvPr/>
        </p:nvGrpSpPr>
        <p:grpSpPr>
          <a:xfrm>
            <a:off x="498374" y="1688125"/>
            <a:ext cx="1949444" cy="3081574"/>
            <a:chOff x="1008072" y="12227417"/>
            <a:chExt cx="1131860" cy="1715426"/>
          </a:xfrm>
          <a:solidFill>
            <a:srgbClr val="1A7B80"/>
          </a:solidFill>
        </p:grpSpPr>
        <p:sp>
          <p:nvSpPr>
            <p:cNvPr id="33" name="任意多边形: 形状 32"/>
            <p:cNvSpPr/>
            <p:nvPr/>
          </p:nvSpPr>
          <p:spPr>
            <a:xfrm>
              <a:off x="1008072" y="13760443"/>
              <a:ext cx="182400" cy="182400"/>
            </a:xfrm>
            <a:custGeom>
              <a:avLst/>
              <a:gdLst/>
              <a:ahLst/>
              <a:cxnLst/>
              <a:rect l="0" t="0" r="0" b="0"/>
              <a:pathLst>
                <a:path w="182400" h="182400">
                  <a:moveTo>
                    <a:pt x="0" y="91200"/>
                  </a:moveTo>
                  <a:cubicBezTo>
                    <a:pt x="0" y="40832"/>
                    <a:pt x="40832" y="0"/>
                    <a:pt x="91200" y="0"/>
                  </a:cubicBezTo>
                  <a:cubicBezTo>
                    <a:pt x="141568" y="0"/>
                    <a:pt x="182400" y="40832"/>
                    <a:pt x="182400" y="91200"/>
                  </a:cubicBezTo>
                  <a:cubicBezTo>
                    <a:pt x="182400" y="141568"/>
                    <a:pt x="141568" y="182400"/>
                    <a:pt x="91200" y="182400"/>
                  </a:cubicBezTo>
                  <a:cubicBezTo>
                    <a:pt x="40832" y="182400"/>
                    <a:pt x="0" y="141568"/>
                    <a:pt x="0" y="91200"/>
                  </a:cubicBezTo>
                  <a:close/>
                </a:path>
              </a:pathLst>
            </a:custGeom>
            <a:grpFill/>
            <a:ln w="7600" cap="flat">
              <a:solidFill>
                <a:srgbClr val="1A7B80">
                  <a:alpha val="95000"/>
                </a:srgbClr>
              </a:solidFill>
              <a:bevel/>
            </a:ln>
          </p:spPr>
        </p:sp>
        <p:sp>
          <p:nvSpPr>
            <p:cNvPr id="34" name="任意多边形: 形状 33"/>
            <p:cNvSpPr/>
            <p:nvPr/>
          </p:nvSpPr>
          <p:spPr>
            <a:xfrm>
              <a:off x="1126698" y="12227417"/>
              <a:ext cx="1013232" cy="1593994"/>
            </a:xfrm>
            <a:custGeom>
              <a:avLst/>
              <a:gdLst/>
              <a:ahLst/>
              <a:cxnLst/>
              <a:rect l="0" t="0" r="0" b="0"/>
              <a:pathLst>
                <a:path w="1013232" h="1593994" fill="none">
                  <a:moveTo>
                    <a:pt x="0" y="1593994"/>
                  </a:moveTo>
                  <a:lnTo>
                    <a:pt x="469217" y="933128"/>
                  </a:lnTo>
                  <a:cubicBezTo>
                    <a:pt x="469217" y="933128"/>
                    <a:pt x="510274" y="864226"/>
                    <a:pt x="591974" y="857713"/>
                  </a:cubicBezTo>
                  <a:cubicBezTo>
                    <a:pt x="591974" y="857713"/>
                    <a:pt x="915519" y="857713"/>
                    <a:pt x="915519" y="857713"/>
                  </a:cubicBezTo>
                  <a:cubicBezTo>
                    <a:pt x="915519" y="857713"/>
                    <a:pt x="1013232" y="868574"/>
                    <a:pt x="1013232" y="770860"/>
                  </a:cubicBezTo>
                  <a:cubicBezTo>
                    <a:pt x="1013232" y="770860"/>
                    <a:pt x="1013232" y="0"/>
                    <a:pt x="1013232" y="0"/>
                  </a:cubicBezTo>
                </a:path>
              </a:pathLst>
            </a:custGeom>
            <a:grpFill/>
            <a:ln w="7600" cap="flat">
              <a:solidFill>
                <a:srgbClr val="1A7B80">
                  <a:alpha val="95000"/>
                </a:srgbClr>
              </a:solidFill>
              <a:bevel/>
            </a:ln>
          </p:spPr>
        </p:sp>
      </p:grpSp>
      <p:grpSp>
        <p:nvGrpSpPr>
          <p:cNvPr id="29" name="组合 28"/>
          <p:cNvGrpSpPr/>
          <p:nvPr/>
        </p:nvGrpSpPr>
        <p:grpSpPr>
          <a:xfrm>
            <a:off x="2306703" y="1688125"/>
            <a:ext cx="1936132" cy="3081574"/>
            <a:chOff x="2058000" y="12227417"/>
            <a:chExt cx="1124131" cy="1715426"/>
          </a:xfrm>
          <a:solidFill>
            <a:srgbClr val="1A7B80"/>
          </a:solidFill>
        </p:grpSpPr>
        <p:sp>
          <p:nvSpPr>
            <p:cNvPr id="31" name="任意多边形: 形状 30"/>
            <p:cNvSpPr/>
            <p:nvPr/>
          </p:nvSpPr>
          <p:spPr>
            <a:xfrm>
              <a:off x="2058000" y="13760443"/>
              <a:ext cx="182400" cy="182400"/>
            </a:xfrm>
            <a:custGeom>
              <a:avLst/>
              <a:gdLst/>
              <a:ahLst/>
              <a:cxnLst/>
              <a:rect l="0" t="0" r="0" b="0"/>
              <a:pathLst>
                <a:path w="182400" h="182400">
                  <a:moveTo>
                    <a:pt x="0" y="91200"/>
                  </a:moveTo>
                  <a:cubicBezTo>
                    <a:pt x="0" y="40832"/>
                    <a:pt x="40832" y="0"/>
                    <a:pt x="91200" y="0"/>
                  </a:cubicBezTo>
                  <a:cubicBezTo>
                    <a:pt x="141568" y="0"/>
                    <a:pt x="182400" y="40832"/>
                    <a:pt x="182400" y="91200"/>
                  </a:cubicBezTo>
                  <a:cubicBezTo>
                    <a:pt x="182400" y="141568"/>
                    <a:pt x="141568" y="182400"/>
                    <a:pt x="91200" y="182400"/>
                  </a:cubicBezTo>
                  <a:cubicBezTo>
                    <a:pt x="40832" y="182400"/>
                    <a:pt x="0" y="141568"/>
                    <a:pt x="0" y="91200"/>
                  </a:cubicBezTo>
                  <a:close/>
                </a:path>
              </a:pathLst>
            </a:custGeom>
            <a:grpFill/>
            <a:ln w="7600" cap="flat">
              <a:solidFill>
                <a:srgbClr val="1A7B80">
                  <a:alpha val="95000"/>
                </a:srgbClr>
              </a:solidFill>
              <a:bevel/>
            </a:ln>
          </p:spPr>
        </p:sp>
        <p:sp>
          <p:nvSpPr>
            <p:cNvPr id="32" name="任意多边形: 形状 31"/>
            <p:cNvSpPr/>
            <p:nvPr/>
          </p:nvSpPr>
          <p:spPr>
            <a:xfrm>
              <a:off x="2168901" y="12227417"/>
              <a:ext cx="1013232" cy="1593994"/>
            </a:xfrm>
            <a:custGeom>
              <a:avLst/>
              <a:gdLst/>
              <a:ahLst/>
              <a:cxnLst/>
              <a:rect l="0" t="0" r="0" b="0"/>
              <a:pathLst>
                <a:path w="1013232" h="1593994" fill="none">
                  <a:moveTo>
                    <a:pt x="0" y="1593994"/>
                  </a:moveTo>
                  <a:lnTo>
                    <a:pt x="469217" y="933128"/>
                  </a:lnTo>
                  <a:cubicBezTo>
                    <a:pt x="469217" y="933128"/>
                    <a:pt x="510274" y="864226"/>
                    <a:pt x="591974" y="857713"/>
                  </a:cubicBezTo>
                  <a:cubicBezTo>
                    <a:pt x="591974" y="857713"/>
                    <a:pt x="915519" y="857713"/>
                    <a:pt x="915519" y="857713"/>
                  </a:cubicBezTo>
                  <a:cubicBezTo>
                    <a:pt x="915519" y="857713"/>
                    <a:pt x="1013232" y="868574"/>
                    <a:pt x="1013232" y="770860"/>
                  </a:cubicBezTo>
                  <a:cubicBezTo>
                    <a:pt x="1013232" y="770860"/>
                    <a:pt x="1013232" y="0"/>
                    <a:pt x="1013232" y="0"/>
                  </a:cubicBezTo>
                </a:path>
              </a:pathLst>
            </a:custGeom>
            <a:grpFill/>
            <a:ln w="7600" cap="flat">
              <a:solidFill>
                <a:srgbClr val="1A7B80">
                  <a:alpha val="95000"/>
                </a:srgbClr>
              </a:solidFill>
              <a:bevel/>
            </a:ln>
          </p:spPr>
        </p:sp>
      </p:grpSp>
      <p:grpSp>
        <p:nvGrpSpPr>
          <p:cNvPr id="30" name="组合 29"/>
          <p:cNvGrpSpPr/>
          <p:nvPr/>
        </p:nvGrpSpPr>
        <p:grpSpPr>
          <a:xfrm>
            <a:off x="4115020" y="1688125"/>
            <a:ext cx="1930543" cy="3081574"/>
            <a:chOff x="3107921" y="12227417"/>
            <a:chExt cx="1120886" cy="1715426"/>
          </a:xfrm>
          <a:solidFill>
            <a:srgbClr val="1A7B80"/>
          </a:solidFill>
        </p:grpSpPr>
        <p:sp>
          <p:nvSpPr>
            <p:cNvPr id="35" name="任意多边形: 形状 28"/>
            <p:cNvSpPr/>
            <p:nvPr/>
          </p:nvSpPr>
          <p:spPr>
            <a:xfrm>
              <a:off x="3107921" y="13760443"/>
              <a:ext cx="182400" cy="182400"/>
            </a:xfrm>
            <a:custGeom>
              <a:avLst/>
              <a:gdLst/>
              <a:ahLst/>
              <a:cxnLst/>
              <a:rect l="0" t="0" r="0" b="0"/>
              <a:pathLst>
                <a:path w="182400" h="182400">
                  <a:moveTo>
                    <a:pt x="0" y="91200"/>
                  </a:moveTo>
                  <a:cubicBezTo>
                    <a:pt x="0" y="40832"/>
                    <a:pt x="40832" y="0"/>
                    <a:pt x="91200" y="0"/>
                  </a:cubicBezTo>
                  <a:cubicBezTo>
                    <a:pt x="141568" y="0"/>
                    <a:pt x="182400" y="40832"/>
                    <a:pt x="182400" y="91200"/>
                  </a:cubicBezTo>
                  <a:cubicBezTo>
                    <a:pt x="182400" y="141568"/>
                    <a:pt x="141568" y="182400"/>
                    <a:pt x="91200" y="182400"/>
                  </a:cubicBezTo>
                  <a:cubicBezTo>
                    <a:pt x="40832" y="182400"/>
                    <a:pt x="0" y="141568"/>
                    <a:pt x="0" y="91200"/>
                  </a:cubicBezTo>
                  <a:close/>
                </a:path>
              </a:pathLst>
            </a:custGeom>
            <a:grpFill/>
            <a:ln w="7600" cap="flat">
              <a:solidFill>
                <a:srgbClr val="1A7B80">
                  <a:alpha val="95000"/>
                </a:srgbClr>
              </a:solidFill>
              <a:bevel/>
            </a:ln>
          </p:spPr>
        </p:sp>
        <p:sp>
          <p:nvSpPr>
            <p:cNvPr id="36" name="任意多边形: 形状 29"/>
            <p:cNvSpPr/>
            <p:nvPr/>
          </p:nvSpPr>
          <p:spPr>
            <a:xfrm>
              <a:off x="3215578" y="12227417"/>
              <a:ext cx="1013232" cy="1593994"/>
            </a:xfrm>
            <a:custGeom>
              <a:avLst/>
              <a:gdLst/>
              <a:ahLst/>
              <a:cxnLst/>
              <a:rect l="0" t="0" r="0" b="0"/>
              <a:pathLst>
                <a:path w="1013232" h="1593994" fill="none">
                  <a:moveTo>
                    <a:pt x="0" y="1593994"/>
                  </a:moveTo>
                  <a:lnTo>
                    <a:pt x="469217" y="933128"/>
                  </a:lnTo>
                  <a:cubicBezTo>
                    <a:pt x="469217" y="933128"/>
                    <a:pt x="510274" y="864226"/>
                    <a:pt x="591974" y="857713"/>
                  </a:cubicBezTo>
                  <a:cubicBezTo>
                    <a:pt x="591974" y="857713"/>
                    <a:pt x="915519" y="857713"/>
                    <a:pt x="915519" y="857713"/>
                  </a:cubicBezTo>
                  <a:cubicBezTo>
                    <a:pt x="915519" y="857713"/>
                    <a:pt x="1013232" y="868574"/>
                    <a:pt x="1013232" y="770860"/>
                  </a:cubicBezTo>
                  <a:cubicBezTo>
                    <a:pt x="1013232" y="770860"/>
                    <a:pt x="1013232" y="0"/>
                    <a:pt x="1013232" y="0"/>
                  </a:cubicBezTo>
                </a:path>
              </a:pathLst>
            </a:custGeom>
            <a:grpFill/>
            <a:ln w="7600" cap="flat">
              <a:solidFill>
                <a:srgbClr val="1A7B80">
                  <a:alpha val="95000"/>
                </a:srgbClr>
              </a:solidFill>
              <a:bevel/>
            </a:ln>
          </p:spPr>
        </p:sp>
      </p:grpSp>
      <p:grpSp>
        <p:nvGrpSpPr>
          <p:cNvPr id="37" name="组合 36"/>
          <p:cNvGrpSpPr/>
          <p:nvPr/>
        </p:nvGrpSpPr>
        <p:grpSpPr>
          <a:xfrm>
            <a:off x="5923358" y="1688125"/>
            <a:ext cx="1921092" cy="3081574"/>
            <a:chOff x="4157854" y="12227417"/>
            <a:chExt cx="1115399" cy="1715426"/>
          </a:xfrm>
          <a:solidFill>
            <a:srgbClr val="1A7B80"/>
          </a:solidFill>
        </p:grpSpPr>
        <p:sp>
          <p:nvSpPr>
            <p:cNvPr id="38" name="任意多边形: 形状 26"/>
            <p:cNvSpPr/>
            <p:nvPr/>
          </p:nvSpPr>
          <p:spPr>
            <a:xfrm>
              <a:off x="4157854" y="13760443"/>
              <a:ext cx="182400" cy="182400"/>
            </a:xfrm>
            <a:custGeom>
              <a:avLst/>
              <a:gdLst/>
              <a:ahLst/>
              <a:cxnLst/>
              <a:rect l="0" t="0" r="0" b="0"/>
              <a:pathLst>
                <a:path w="182400" h="182400">
                  <a:moveTo>
                    <a:pt x="0" y="91200"/>
                  </a:moveTo>
                  <a:cubicBezTo>
                    <a:pt x="0" y="40832"/>
                    <a:pt x="40832" y="0"/>
                    <a:pt x="91200" y="0"/>
                  </a:cubicBezTo>
                  <a:cubicBezTo>
                    <a:pt x="141568" y="0"/>
                    <a:pt x="182400" y="40832"/>
                    <a:pt x="182400" y="91200"/>
                  </a:cubicBezTo>
                  <a:cubicBezTo>
                    <a:pt x="182400" y="141568"/>
                    <a:pt x="141568" y="182400"/>
                    <a:pt x="91200" y="182400"/>
                  </a:cubicBezTo>
                  <a:cubicBezTo>
                    <a:pt x="40832" y="182400"/>
                    <a:pt x="0" y="141568"/>
                    <a:pt x="0" y="91200"/>
                  </a:cubicBezTo>
                  <a:close/>
                </a:path>
              </a:pathLst>
            </a:custGeom>
            <a:grpFill/>
            <a:ln w="7600" cap="flat">
              <a:solidFill>
                <a:srgbClr val="1A7B80">
                  <a:alpha val="95000"/>
                </a:srgbClr>
              </a:solidFill>
              <a:bevel/>
            </a:ln>
          </p:spPr>
        </p:sp>
        <p:sp>
          <p:nvSpPr>
            <p:cNvPr id="39" name="任意多边形: 形状 27"/>
            <p:cNvSpPr/>
            <p:nvPr/>
          </p:nvSpPr>
          <p:spPr>
            <a:xfrm>
              <a:off x="4260024" y="12227417"/>
              <a:ext cx="1013232" cy="1593994"/>
            </a:xfrm>
            <a:custGeom>
              <a:avLst/>
              <a:gdLst/>
              <a:ahLst/>
              <a:cxnLst/>
              <a:rect l="0" t="0" r="0" b="0"/>
              <a:pathLst>
                <a:path w="1013232" h="1593994" fill="none">
                  <a:moveTo>
                    <a:pt x="0" y="1593994"/>
                  </a:moveTo>
                  <a:lnTo>
                    <a:pt x="469217" y="933128"/>
                  </a:lnTo>
                  <a:cubicBezTo>
                    <a:pt x="469217" y="933128"/>
                    <a:pt x="510274" y="864226"/>
                    <a:pt x="591974" y="857713"/>
                  </a:cubicBezTo>
                  <a:cubicBezTo>
                    <a:pt x="591974" y="857713"/>
                    <a:pt x="915519" y="857713"/>
                    <a:pt x="915519" y="857713"/>
                  </a:cubicBezTo>
                  <a:cubicBezTo>
                    <a:pt x="915519" y="857713"/>
                    <a:pt x="1013232" y="868574"/>
                    <a:pt x="1013232" y="770860"/>
                  </a:cubicBezTo>
                  <a:cubicBezTo>
                    <a:pt x="1013232" y="770860"/>
                    <a:pt x="1013232" y="0"/>
                    <a:pt x="1013232" y="0"/>
                  </a:cubicBezTo>
                </a:path>
              </a:pathLst>
            </a:custGeom>
            <a:grpFill/>
            <a:ln w="7600" cap="flat">
              <a:solidFill>
                <a:srgbClr val="1A7B80">
                  <a:alpha val="95000"/>
                </a:srgbClr>
              </a:solidFill>
              <a:bevel/>
            </a:ln>
          </p:spPr>
        </p:sp>
      </p:grpSp>
      <p:grpSp>
        <p:nvGrpSpPr>
          <p:cNvPr id="40" name="组合 39"/>
          <p:cNvGrpSpPr/>
          <p:nvPr/>
        </p:nvGrpSpPr>
        <p:grpSpPr>
          <a:xfrm>
            <a:off x="7731675" y="1688125"/>
            <a:ext cx="1911654" cy="3081574"/>
            <a:chOff x="5207775" y="12227417"/>
            <a:chExt cx="1109919" cy="1715426"/>
          </a:xfrm>
          <a:solidFill>
            <a:srgbClr val="1A7B80"/>
          </a:solidFill>
        </p:grpSpPr>
        <p:sp>
          <p:nvSpPr>
            <p:cNvPr id="41" name="任意多边形: 形状 24"/>
            <p:cNvSpPr/>
            <p:nvPr/>
          </p:nvSpPr>
          <p:spPr>
            <a:xfrm>
              <a:off x="5207775" y="13760443"/>
              <a:ext cx="182400" cy="182400"/>
            </a:xfrm>
            <a:custGeom>
              <a:avLst/>
              <a:gdLst/>
              <a:ahLst/>
              <a:cxnLst/>
              <a:rect l="0" t="0" r="0" b="0"/>
              <a:pathLst>
                <a:path w="182400" h="182400">
                  <a:moveTo>
                    <a:pt x="0" y="91200"/>
                  </a:moveTo>
                  <a:cubicBezTo>
                    <a:pt x="0" y="40832"/>
                    <a:pt x="40832" y="0"/>
                    <a:pt x="91200" y="0"/>
                  </a:cubicBezTo>
                  <a:cubicBezTo>
                    <a:pt x="141568" y="0"/>
                    <a:pt x="182400" y="40832"/>
                    <a:pt x="182400" y="91200"/>
                  </a:cubicBezTo>
                  <a:cubicBezTo>
                    <a:pt x="182400" y="141568"/>
                    <a:pt x="141568" y="182400"/>
                    <a:pt x="91200" y="182400"/>
                  </a:cubicBezTo>
                  <a:cubicBezTo>
                    <a:pt x="40832" y="182400"/>
                    <a:pt x="0" y="141568"/>
                    <a:pt x="0" y="91200"/>
                  </a:cubicBezTo>
                  <a:close/>
                </a:path>
              </a:pathLst>
            </a:custGeom>
            <a:grpFill/>
            <a:ln w="7600" cap="flat">
              <a:solidFill>
                <a:srgbClr val="1A7B80">
                  <a:alpha val="95000"/>
                </a:srgbClr>
              </a:solidFill>
              <a:bevel/>
            </a:ln>
          </p:spPr>
        </p:sp>
        <p:sp>
          <p:nvSpPr>
            <p:cNvPr id="42" name="任意多边形: 形状 25"/>
            <p:cNvSpPr/>
            <p:nvPr/>
          </p:nvSpPr>
          <p:spPr>
            <a:xfrm>
              <a:off x="5304460" y="12227417"/>
              <a:ext cx="1013232" cy="1593994"/>
            </a:xfrm>
            <a:custGeom>
              <a:avLst/>
              <a:gdLst/>
              <a:ahLst/>
              <a:cxnLst/>
              <a:rect l="0" t="0" r="0" b="0"/>
              <a:pathLst>
                <a:path w="1013232" h="1593994" fill="none">
                  <a:moveTo>
                    <a:pt x="0" y="1593994"/>
                  </a:moveTo>
                  <a:lnTo>
                    <a:pt x="469217" y="933128"/>
                  </a:lnTo>
                  <a:cubicBezTo>
                    <a:pt x="469217" y="933128"/>
                    <a:pt x="510274" y="864226"/>
                    <a:pt x="591974" y="857713"/>
                  </a:cubicBezTo>
                  <a:cubicBezTo>
                    <a:pt x="591974" y="857713"/>
                    <a:pt x="915519" y="857713"/>
                    <a:pt x="915519" y="857713"/>
                  </a:cubicBezTo>
                  <a:cubicBezTo>
                    <a:pt x="915519" y="857713"/>
                    <a:pt x="1013232" y="868574"/>
                    <a:pt x="1013232" y="770860"/>
                  </a:cubicBezTo>
                  <a:cubicBezTo>
                    <a:pt x="1013232" y="770860"/>
                    <a:pt x="1013232" y="0"/>
                    <a:pt x="1013232" y="0"/>
                  </a:cubicBezTo>
                </a:path>
              </a:pathLst>
            </a:custGeom>
            <a:grpFill/>
            <a:ln w="7600" cap="flat">
              <a:solidFill>
                <a:srgbClr val="1A7B80">
                  <a:alpha val="95000"/>
                </a:srgbClr>
              </a:solidFill>
              <a:bevel/>
            </a:ln>
          </p:spPr>
        </p:sp>
      </p:grpSp>
      <p:grpSp>
        <p:nvGrpSpPr>
          <p:cNvPr id="43" name="组合 42"/>
          <p:cNvGrpSpPr/>
          <p:nvPr/>
        </p:nvGrpSpPr>
        <p:grpSpPr>
          <a:xfrm>
            <a:off x="9539999" y="1688125"/>
            <a:ext cx="1902203" cy="3081574"/>
            <a:chOff x="6257700" y="12227417"/>
            <a:chExt cx="1104432" cy="1715426"/>
          </a:xfrm>
          <a:solidFill>
            <a:srgbClr val="1A7B80"/>
          </a:solidFill>
        </p:grpSpPr>
        <p:sp>
          <p:nvSpPr>
            <p:cNvPr id="44" name="任意多边形: 形状 22"/>
            <p:cNvSpPr/>
            <p:nvPr/>
          </p:nvSpPr>
          <p:spPr>
            <a:xfrm>
              <a:off x="6257700" y="13760443"/>
              <a:ext cx="182400" cy="182400"/>
            </a:xfrm>
            <a:custGeom>
              <a:avLst/>
              <a:gdLst/>
              <a:ahLst/>
              <a:cxnLst/>
              <a:rect l="0" t="0" r="0" b="0"/>
              <a:pathLst>
                <a:path w="182400" h="182400">
                  <a:moveTo>
                    <a:pt x="0" y="91200"/>
                  </a:moveTo>
                  <a:cubicBezTo>
                    <a:pt x="0" y="40832"/>
                    <a:pt x="40832" y="0"/>
                    <a:pt x="91200" y="0"/>
                  </a:cubicBezTo>
                  <a:cubicBezTo>
                    <a:pt x="141568" y="0"/>
                    <a:pt x="182400" y="40832"/>
                    <a:pt x="182400" y="91200"/>
                  </a:cubicBezTo>
                  <a:cubicBezTo>
                    <a:pt x="182400" y="141568"/>
                    <a:pt x="141568" y="182400"/>
                    <a:pt x="91200" y="182400"/>
                  </a:cubicBezTo>
                  <a:cubicBezTo>
                    <a:pt x="40832" y="182400"/>
                    <a:pt x="0" y="141568"/>
                    <a:pt x="0" y="91200"/>
                  </a:cubicBezTo>
                  <a:close/>
                </a:path>
              </a:pathLst>
            </a:custGeom>
            <a:grpFill/>
            <a:ln w="7600" cap="flat">
              <a:solidFill>
                <a:srgbClr val="1A7B80">
                  <a:alpha val="95000"/>
                </a:srgbClr>
              </a:solidFill>
              <a:bevel/>
            </a:ln>
          </p:spPr>
        </p:sp>
        <p:sp>
          <p:nvSpPr>
            <p:cNvPr id="45" name="任意多边形: 形状 23"/>
            <p:cNvSpPr/>
            <p:nvPr/>
          </p:nvSpPr>
          <p:spPr>
            <a:xfrm>
              <a:off x="6348900" y="12227417"/>
              <a:ext cx="1013232" cy="1593994"/>
            </a:xfrm>
            <a:custGeom>
              <a:avLst/>
              <a:gdLst/>
              <a:ahLst/>
              <a:cxnLst/>
              <a:rect l="0" t="0" r="0" b="0"/>
              <a:pathLst>
                <a:path w="1013232" h="1593994" fill="none">
                  <a:moveTo>
                    <a:pt x="0" y="1593994"/>
                  </a:moveTo>
                  <a:lnTo>
                    <a:pt x="469217" y="933128"/>
                  </a:lnTo>
                  <a:cubicBezTo>
                    <a:pt x="469217" y="933128"/>
                    <a:pt x="510274" y="864226"/>
                    <a:pt x="591974" y="857713"/>
                  </a:cubicBezTo>
                  <a:cubicBezTo>
                    <a:pt x="591974" y="857713"/>
                    <a:pt x="915519" y="857713"/>
                    <a:pt x="915519" y="857713"/>
                  </a:cubicBezTo>
                  <a:cubicBezTo>
                    <a:pt x="915519" y="857713"/>
                    <a:pt x="1013232" y="868574"/>
                    <a:pt x="1013232" y="770860"/>
                  </a:cubicBezTo>
                  <a:cubicBezTo>
                    <a:pt x="1013232" y="770860"/>
                    <a:pt x="1013232" y="0"/>
                    <a:pt x="1013232" y="0"/>
                  </a:cubicBezTo>
                </a:path>
              </a:pathLst>
            </a:custGeom>
            <a:grpFill/>
            <a:ln w="7600" cap="flat">
              <a:solidFill>
                <a:srgbClr val="1A7B80">
                  <a:alpha val="95000"/>
                </a:srgbClr>
              </a:solidFill>
              <a:bevel/>
            </a:ln>
          </p:spPr>
        </p:sp>
      </p:grpSp>
      <p:sp>
        <p:nvSpPr>
          <p:cNvPr id="46" name="任意多边形: 形状 3"/>
          <p:cNvSpPr/>
          <p:nvPr/>
        </p:nvSpPr>
        <p:spPr>
          <a:xfrm flipV="1">
            <a:off x="0" y="4583671"/>
            <a:ext cx="12192000" cy="44732"/>
          </a:xfrm>
          <a:custGeom>
            <a:avLst/>
            <a:gdLst/>
            <a:ahLst/>
            <a:cxnLst/>
            <a:rect l="0" t="0" r="0" b="0"/>
            <a:pathLst>
              <a:path w="6267842" h="7600" fill="none">
                <a:moveTo>
                  <a:pt x="0" y="0"/>
                </a:moveTo>
                <a:lnTo>
                  <a:pt x="6267842" y="0"/>
                </a:lnTo>
              </a:path>
            </a:pathLst>
          </a:custGeom>
          <a:solidFill>
            <a:srgbClr val="FFFFFF"/>
          </a:solidFill>
          <a:ln w="7600" cap="flat">
            <a:solidFill>
              <a:srgbClr val="8D9CB1"/>
            </a:solidFill>
            <a:bevel/>
          </a:ln>
        </p:spPr>
      </p:sp>
      <p:sp>
        <p:nvSpPr>
          <p:cNvPr id="47" name="Text 1252"/>
          <p:cNvSpPr txBox="1"/>
          <p:nvPr/>
        </p:nvSpPr>
        <p:spPr>
          <a:xfrm>
            <a:off x="158557" y="4982691"/>
            <a:ext cx="1004832" cy="409577"/>
          </a:xfrm>
          <a:prstGeom prst="rect">
            <a:avLst/>
          </a:prstGeom>
          <a:noFill/>
        </p:spPr>
        <p:txBody>
          <a:bodyPr wrap="square" lIns="0" tIns="0" rIns="0" bIns="0" rtlCol="0" anchor="ctr"/>
          <a:p>
            <a:pPr algn="ctr">
              <a:lnSpc>
                <a:spcPct val="100000"/>
              </a:lnSpc>
            </a:pPr>
            <a:r>
              <a:rPr lang="en-US">
                <a:solidFill>
                  <a:srgbClr val="303030"/>
                </a:solidFill>
                <a:latin typeface="Arial" panose="020B0604020202090204"/>
              </a:rPr>
              <a:t>1</a:t>
            </a:r>
            <a:endParaRPr lang="en-US">
              <a:solidFill>
                <a:srgbClr val="303030"/>
              </a:solidFill>
              <a:latin typeface="Arial" panose="020B0604020202090204"/>
            </a:endParaRPr>
          </a:p>
        </p:txBody>
      </p:sp>
      <p:sp>
        <p:nvSpPr>
          <p:cNvPr id="48" name="Text 1253"/>
          <p:cNvSpPr txBox="1"/>
          <p:nvPr/>
        </p:nvSpPr>
        <p:spPr>
          <a:xfrm>
            <a:off x="1920669" y="4982691"/>
            <a:ext cx="1004832" cy="409577"/>
          </a:xfrm>
          <a:prstGeom prst="rect">
            <a:avLst/>
          </a:prstGeom>
          <a:noFill/>
        </p:spPr>
        <p:txBody>
          <a:bodyPr wrap="square" lIns="0" tIns="0" rIns="0" bIns="0" rtlCol="0" anchor="ctr"/>
          <a:p>
            <a:pPr algn="ctr">
              <a:lnSpc>
                <a:spcPct val="100000"/>
              </a:lnSpc>
            </a:pPr>
            <a:r>
              <a:rPr lang="en-US">
                <a:solidFill>
                  <a:srgbClr val="303030"/>
                </a:solidFill>
                <a:latin typeface="Arial" panose="020B0604020202090204"/>
              </a:rPr>
              <a:t>2</a:t>
            </a:r>
            <a:endParaRPr lang="en-US">
              <a:solidFill>
                <a:srgbClr val="303030"/>
              </a:solidFill>
              <a:latin typeface="Arial" panose="020B0604020202090204"/>
            </a:endParaRPr>
          </a:p>
        </p:txBody>
      </p:sp>
      <p:sp>
        <p:nvSpPr>
          <p:cNvPr id="49" name="Text 1254"/>
          <p:cNvSpPr txBox="1"/>
          <p:nvPr/>
        </p:nvSpPr>
        <p:spPr>
          <a:xfrm>
            <a:off x="3825960" y="4982691"/>
            <a:ext cx="1004832" cy="409577"/>
          </a:xfrm>
          <a:prstGeom prst="rect">
            <a:avLst/>
          </a:prstGeom>
          <a:noFill/>
        </p:spPr>
        <p:txBody>
          <a:bodyPr wrap="square" lIns="0" tIns="0" rIns="0" bIns="0" rtlCol="0" anchor="ctr"/>
          <a:p>
            <a:pPr algn="ctr">
              <a:lnSpc>
                <a:spcPct val="100000"/>
              </a:lnSpc>
            </a:pPr>
            <a:r>
              <a:rPr lang="en-US">
                <a:solidFill>
                  <a:srgbClr val="303030"/>
                </a:solidFill>
                <a:latin typeface="Arial" panose="020B0604020202090204"/>
              </a:rPr>
              <a:t>3</a:t>
            </a:r>
            <a:endParaRPr lang="en-US">
              <a:solidFill>
                <a:srgbClr val="303030"/>
              </a:solidFill>
              <a:latin typeface="Arial" panose="020B0604020202090204"/>
            </a:endParaRPr>
          </a:p>
        </p:txBody>
      </p:sp>
      <p:sp>
        <p:nvSpPr>
          <p:cNvPr id="50" name="Text 1255"/>
          <p:cNvSpPr txBox="1"/>
          <p:nvPr/>
        </p:nvSpPr>
        <p:spPr>
          <a:xfrm>
            <a:off x="5634284" y="4982691"/>
            <a:ext cx="1004832" cy="409577"/>
          </a:xfrm>
          <a:prstGeom prst="rect">
            <a:avLst/>
          </a:prstGeom>
          <a:noFill/>
        </p:spPr>
        <p:txBody>
          <a:bodyPr wrap="square" lIns="0" tIns="0" rIns="0" bIns="0" rtlCol="0" anchor="ctr"/>
          <a:p>
            <a:pPr algn="ctr">
              <a:lnSpc>
                <a:spcPct val="100000"/>
              </a:lnSpc>
            </a:pPr>
            <a:r>
              <a:rPr lang="en-US">
                <a:solidFill>
                  <a:srgbClr val="303030"/>
                </a:solidFill>
                <a:latin typeface="Arial" panose="020B0604020202090204"/>
              </a:rPr>
              <a:t>4</a:t>
            </a:r>
            <a:endParaRPr lang="en-US">
              <a:solidFill>
                <a:srgbClr val="303030"/>
              </a:solidFill>
              <a:latin typeface="Arial" panose="020B0604020202090204"/>
            </a:endParaRPr>
          </a:p>
        </p:txBody>
      </p:sp>
      <p:sp>
        <p:nvSpPr>
          <p:cNvPr id="51" name="Text 1256"/>
          <p:cNvSpPr txBox="1"/>
          <p:nvPr/>
        </p:nvSpPr>
        <p:spPr>
          <a:xfrm>
            <a:off x="7442608" y="4982691"/>
            <a:ext cx="1004832" cy="409577"/>
          </a:xfrm>
          <a:prstGeom prst="rect">
            <a:avLst/>
          </a:prstGeom>
          <a:noFill/>
        </p:spPr>
        <p:txBody>
          <a:bodyPr wrap="square" lIns="0" tIns="0" rIns="0" bIns="0" rtlCol="0" anchor="ctr"/>
          <a:p>
            <a:pPr algn="ctr">
              <a:lnSpc>
                <a:spcPct val="100000"/>
              </a:lnSpc>
            </a:pPr>
            <a:r>
              <a:rPr lang="en-US">
                <a:solidFill>
                  <a:srgbClr val="303030"/>
                </a:solidFill>
                <a:latin typeface="Arial" panose="020B0604020202090204"/>
              </a:rPr>
              <a:t>5</a:t>
            </a:r>
            <a:endParaRPr lang="en-US">
              <a:solidFill>
                <a:srgbClr val="303030"/>
              </a:solidFill>
              <a:latin typeface="Arial" panose="020B0604020202090204"/>
            </a:endParaRPr>
          </a:p>
        </p:txBody>
      </p:sp>
      <p:sp>
        <p:nvSpPr>
          <p:cNvPr id="52" name="Text 1257"/>
          <p:cNvSpPr txBox="1"/>
          <p:nvPr/>
        </p:nvSpPr>
        <p:spPr>
          <a:xfrm>
            <a:off x="9250932" y="4982691"/>
            <a:ext cx="1004832" cy="409577"/>
          </a:xfrm>
          <a:prstGeom prst="rect">
            <a:avLst/>
          </a:prstGeom>
          <a:noFill/>
        </p:spPr>
        <p:txBody>
          <a:bodyPr wrap="square" lIns="0" tIns="0" rIns="0" bIns="0" rtlCol="0" anchor="ctr"/>
          <a:p>
            <a:pPr algn="ctr">
              <a:lnSpc>
                <a:spcPct val="100000"/>
              </a:lnSpc>
            </a:pPr>
            <a:r>
              <a:rPr lang="en-US">
                <a:solidFill>
                  <a:srgbClr val="303030"/>
                </a:solidFill>
                <a:latin typeface="Arial" panose="020B0604020202090204"/>
              </a:rPr>
              <a:t>6</a:t>
            </a:r>
            <a:endParaRPr lang="en-US">
              <a:solidFill>
                <a:srgbClr val="303030"/>
              </a:solidFill>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50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par>
                          <p:cTn id="8" fill="hold">
                            <p:stCondLst>
                              <p:cond delay="1000"/>
                            </p:stCondLst>
                            <p:childTnLst>
                              <p:par>
                                <p:cTn id="9" presetID="47"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par>
                                <p:cTn id="14" presetID="22" presetClass="entr" presetSubtype="4" fill="hold" nodeType="withEffect">
                                  <p:stCondLst>
                                    <p:cond delay="500"/>
                                  </p:st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500"/>
                                        <p:tgtEl>
                                          <p:spTgt spid="29"/>
                                        </p:tgtEl>
                                      </p:cBhvr>
                                    </p:animEffect>
                                  </p:childTnLst>
                                </p:cTn>
                              </p:par>
                            </p:childTnLst>
                          </p:cTn>
                        </p:par>
                        <p:par>
                          <p:cTn id="17" fill="hold">
                            <p:stCondLst>
                              <p:cond delay="2000"/>
                            </p:stCondLst>
                            <p:childTnLst>
                              <p:par>
                                <p:cTn id="18" presetID="47"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par>
                                <p:cTn id="23" presetID="22" presetClass="entr" presetSubtype="4" fill="hold" nodeType="withEffect">
                                  <p:stCondLst>
                                    <p:cond delay="50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22" presetClass="entr" presetSubtype="4" fill="hold" nodeType="withEffect">
                                  <p:stCondLst>
                                    <p:cond delay="50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childTnLst>
                          </p:cTn>
                        </p:par>
                        <p:par>
                          <p:cTn id="35" fill="hold">
                            <p:stCondLst>
                              <p:cond delay="4000"/>
                            </p:stCondLst>
                            <p:childTnLst>
                              <p:par>
                                <p:cTn id="36" presetID="47"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22" presetClass="entr" presetSubtype="4" fill="hold" nodeType="withEffect">
                                  <p:stCondLst>
                                    <p:cond delay="500"/>
                                  </p:stCondLst>
                                  <p:childTnLst>
                                    <p:set>
                                      <p:cBhvr>
                                        <p:cTn id="42" dur="1" fill="hold">
                                          <p:stCondLst>
                                            <p:cond delay="0"/>
                                          </p:stCondLst>
                                        </p:cTn>
                                        <p:tgtEl>
                                          <p:spTgt spid="40"/>
                                        </p:tgtEl>
                                        <p:attrNameLst>
                                          <p:attrName>style.visibility</p:attrName>
                                        </p:attrNameLst>
                                      </p:cBhvr>
                                      <p:to>
                                        <p:strVal val="visible"/>
                                      </p:to>
                                    </p:set>
                                    <p:animEffect transition="in" filter="wipe(down)">
                                      <p:cBhvr>
                                        <p:cTn id="43" dur="500"/>
                                        <p:tgtEl>
                                          <p:spTgt spid="40"/>
                                        </p:tgtEl>
                                      </p:cBhvr>
                                    </p:animEffect>
                                  </p:childTnLst>
                                </p:cTn>
                              </p:par>
                            </p:childTnLst>
                          </p:cTn>
                        </p:par>
                        <p:par>
                          <p:cTn id="44" fill="hold">
                            <p:stCondLst>
                              <p:cond delay="5000"/>
                            </p:stCondLst>
                            <p:childTnLst>
                              <p:par>
                                <p:cTn id="45" presetID="47" presetClass="entr" presetSubtype="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par>
                                <p:cTn id="50" presetID="22" presetClass="entr" presetSubtype="4" fill="hold" nodeType="withEffect">
                                  <p:stCondLst>
                                    <p:cond delay="500"/>
                                  </p:stCondLst>
                                  <p:childTnLst>
                                    <p:set>
                                      <p:cBhvr>
                                        <p:cTn id="51" dur="1" fill="hold">
                                          <p:stCondLst>
                                            <p:cond delay="0"/>
                                          </p:stCondLst>
                                        </p:cTn>
                                        <p:tgtEl>
                                          <p:spTgt spid="43"/>
                                        </p:tgtEl>
                                        <p:attrNameLst>
                                          <p:attrName>style.visibility</p:attrName>
                                        </p:attrNameLst>
                                      </p:cBhvr>
                                      <p:to>
                                        <p:strVal val="visible"/>
                                      </p:to>
                                    </p:set>
                                    <p:animEffect transition="in" filter="wipe(down)">
                                      <p:cBhvr>
                                        <p:cTn id="52" dur="500"/>
                                        <p:tgtEl>
                                          <p:spTgt spid="43"/>
                                        </p:tgtEl>
                                      </p:cBhvr>
                                    </p:animEffect>
                                  </p:childTnLst>
                                </p:cTn>
                              </p:par>
                            </p:childTnLst>
                          </p:cTn>
                        </p:par>
                        <p:par>
                          <p:cTn id="53" fill="hold">
                            <p:stCondLst>
                              <p:cond delay="6000"/>
                            </p:stCondLst>
                            <p:childTnLst>
                              <p:par>
                                <p:cTn id="54" presetID="47" presetClass="entr" presetSubtype="0"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par>
                          <p:cTn id="59" fill="hold">
                            <p:stCondLst>
                              <p:cond delay="7000"/>
                            </p:stCondLst>
                            <p:childTnLst>
                              <p:par>
                                <p:cTn id="60" presetID="2" presetClass="entr" presetSubtype="8" fill="hold" nodeType="afterEffect">
                                  <p:stCondLst>
                                    <p:cond delay="0"/>
                                  </p:stCondLst>
                                  <p:childTnLst>
                                    <p:set>
                                      <p:cBhvr>
                                        <p:cTn id="61" dur="1" fill="hold">
                                          <p:stCondLst>
                                            <p:cond delay="0"/>
                                          </p:stCondLst>
                                        </p:cTn>
                                        <p:tgtEl>
                                          <p:spTgt spid="46"/>
                                        </p:tgtEl>
                                        <p:attrNameLst>
                                          <p:attrName>style.visibility</p:attrName>
                                        </p:attrNameLst>
                                      </p:cBhvr>
                                      <p:to>
                                        <p:strVal val="visible"/>
                                      </p:to>
                                    </p:set>
                                    <p:anim calcmode="lin" valueType="num">
                                      <p:cBhvr additive="base">
                                        <p:cTn id="62" dur="500" fill="hold"/>
                                        <p:tgtEl>
                                          <p:spTgt spid="46"/>
                                        </p:tgtEl>
                                        <p:attrNameLst>
                                          <p:attrName>ppt_x</p:attrName>
                                        </p:attrNameLst>
                                      </p:cBhvr>
                                      <p:tavLst>
                                        <p:tav tm="0">
                                          <p:val>
                                            <p:strVal val="0-#ppt_w/2"/>
                                          </p:val>
                                        </p:tav>
                                        <p:tav tm="100000">
                                          <p:val>
                                            <p:strVal val="#ppt_x"/>
                                          </p:val>
                                        </p:tav>
                                      </p:tavLst>
                                    </p:anim>
                                    <p:anim calcmode="lin" valueType="num">
                                      <p:cBhvr additive="base">
                                        <p:cTn id="63" dur="500" fill="hold"/>
                                        <p:tgtEl>
                                          <p:spTgt spid="46"/>
                                        </p:tgtEl>
                                        <p:attrNameLst>
                                          <p:attrName>ppt_y</p:attrName>
                                        </p:attrNameLst>
                                      </p:cBhvr>
                                      <p:tavLst>
                                        <p:tav tm="0">
                                          <p:val>
                                            <p:strVal val="#ppt_y"/>
                                          </p:val>
                                        </p:tav>
                                        <p:tav tm="100000">
                                          <p:val>
                                            <p:strVal val="#ppt_y"/>
                                          </p:val>
                                        </p:tav>
                                      </p:tavLst>
                                    </p:anim>
                                  </p:childTnLst>
                                </p:cTn>
                              </p:par>
                            </p:childTnLst>
                          </p:cTn>
                        </p:par>
                        <p:par>
                          <p:cTn id="64" fill="hold">
                            <p:stCondLst>
                              <p:cond delay="7500"/>
                            </p:stCondLst>
                            <p:childTnLst>
                              <p:par>
                                <p:cTn id="65" presetID="53" presetClass="entr" presetSubtype="16"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p:cTn id="67" dur="500" fill="hold"/>
                                        <p:tgtEl>
                                          <p:spTgt spid="47"/>
                                        </p:tgtEl>
                                        <p:attrNameLst>
                                          <p:attrName>ppt_w</p:attrName>
                                        </p:attrNameLst>
                                      </p:cBhvr>
                                      <p:tavLst>
                                        <p:tav tm="0">
                                          <p:val>
                                            <p:fltVal val="0"/>
                                          </p:val>
                                        </p:tav>
                                        <p:tav tm="100000">
                                          <p:val>
                                            <p:strVal val="#ppt_w"/>
                                          </p:val>
                                        </p:tav>
                                      </p:tavLst>
                                    </p:anim>
                                    <p:anim calcmode="lin" valueType="num">
                                      <p:cBhvr>
                                        <p:cTn id="68" dur="500" fill="hold"/>
                                        <p:tgtEl>
                                          <p:spTgt spid="47"/>
                                        </p:tgtEl>
                                        <p:attrNameLst>
                                          <p:attrName>ppt_h</p:attrName>
                                        </p:attrNameLst>
                                      </p:cBhvr>
                                      <p:tavLst>
                                        <p:tav tm="0">
                                          <p:val>
                                            <p:fltVal val="0"/>
                                          </p:val>
                                        </p:tav>
                                        <p:tav tm="100000">
                                          <p:val>
                                            <p:strVal val="#ppt_h"/>
                                          </p:val>
                                        </p:tav>
                                      </p:tavLst>
                                    </p:anim>
                                    <p:animEffect transition="in" filter="fade">
                                      <p:cBhvr>
                                        <p:cTn id="69" dur="500"/>
                                        <p:tgtEl>
                                          <p:spTgt spid="47"/>
                                        </p:tgtEl>
                                      </p:cBhvr>
                                    </p:animEffect>
                                  </p:childTnLst>
                                </p:cTn>
                              </p:par>
                            </p:childTnLst>
                          </p:cTn>
                        </p:par>
                        <p:par>
                          <p:cTn id="70" fill="hold">
                            <p:stCondLst>
                              <p:cond delay="8000"/>
                            </p:stCondLst>
                            <p:childTnLst>
                              <p:par>
                                <p:cTn id="71" presetID="53" presetClass="entr" presetSubtype="16" fill="hold" grpId="0" nodeType="after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p:cTn id="73" dur="500" fill="hold"/>
                                        <p:tgtEl>
                                          <p:spTgt spid="48"/>
                                        </p:tgtEl>
                                        <p:attrNameLst>
                                          <p:attrName>ppt_w</p:attrName>
                                        </p:attrNameLst>
                                      </p:cBhvr>
                                      <p:tavLst>
                                        <p:tav tm="0">
                                          <p:val>
                                            <p:fltVal val="0"/>
                                          </p:val>
                                        </p:tav>
                                        <p:tav tm="100000">
                                          <p:val>
                                            <p:strVal val="#ppt_w"/>
                                          </p:val>
                                        </p:tav>
                                      </p:tavLst>
                                    </p:anim>
                                    <p:anim calcmode="lin" valueType="num">
                                      <p:cBhvr>
                                        <p:cTn id="74" dur="500" fill="hold"/>
                                        <p:tgtEl>
                                          <p:spTgt spid="48"/>
                                        </p:tgtEl>
                                        <p:attrNameLst>
                                          <p:attrName>ppt_h</p:attrName>
                                        </p:attrNameLst>
                                      </p:cBhvr>
                                      <p:tavLst>
                                        <p:tav tm="0">
                                          <p:val>
                                            <p:fltVal val="0"/>
                                          </p:val>
                                        </p:tav>
                                        <p:tav tm="100000">
                                          <p:val>
                                            <p:strVal val="#ppt_h"/>
                                          </p:val>
                                        </p:tav>
                                      </p:tavLst>
                                    </p:anim>
                                    <p:animEffect transition="in" filter="fade">
                                      <p:cBhvr>
                                        <p:cTn id="75" dur="500"/>
                                        <p:tgtEl>
                                          <p:spTgt spid="48"/>
                                        </p:tgtEl>
                                      </p:cBhvr>
                                    </p:animEffect>
                                  </p:childTnLst>
                                </p:cTn>
                              </p:par>
                            </p:childTnLst>
                          </p:cTn>
                        </p:par>
                        <p:par>
                          <p:cTn id="76" fill="hold">
                            <p:stCondLst>
                              <p:cond delay="8500"/>
                            </p:stCondLst>
                            <p:childTnLst>
                              <p:par>
                                <p:cTn id="77" presetID="53" presetClass="entr" presetSubtype="16"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p:cTn id="79" dur="500" fill="hold"/>
                                        <p:tgtEl>
                                          <p:spTgt spid="49"/>
                                        </p:tgtEl>
                                        <p:attrNameLst>
                                          <p:attrName>ppt_w</p:attrName>
                                        </p:attrNameLst>
                                      </p:cBhvr>
                                      <p:tavLst>
                                        <p:tav tm="0">
                                          <p:val>
                                            <p:fltVal val="0"/>
                                          </p:val>
                                        </p:tav>
                                        <p:tav tm="100000">
                                          <p:val>
                                            <p:strVal val="#ppt_w"/>
                                          </p:val>
                                        </p:tav>
                                      </p:tavLst>
                                    </p:anim>
                                    <p:anim calcmode="lin" valueType="num">
                                      <p:cBhvr>
                                        <p:cTn id="80" dur="500" fill="hold"/>
                                        <p:tgtEl>
                                          <p:spTgt spid="49"/>
                                        </p:tgtEl>
                                        <p:attrNameLst>
                                          <p:attrName>ppt_h</p:attrName>
                                        </p:attrNameLst>
                                      </p:cBhvr>
                                      <p:tavLst>
                                        <p:tav tm="0">
                                          <p:val>
                                            <p:fltVal val="0"/>
                                          </p:val>
                                        </p:tav>
                                        <p:tav tm="100000">
                                          <p:val>
                                            <p:strVal val="#ppt_h"/>
                                          </p:val>
                                        </p:tav>
                                      </p:tavLst>
                                    </p:anim>
                                    <p:animEffect transition="in" filter="fade">
                                      <p:cBhvr>
                                        <p:cTn id="81" dur="500"/>
                                        <p:tgtEl>
                                          <p:spTgt spid="49"/>
                                        </p:tgtEl>
                                      </p:cBhvr>
                                    </p:animEffect>
                                  </p:childTnLst>
                                </p:cTn>
                              </p:par>
                            </p:childTnLst>
                          </p:cTn>
                        </p:par>
                        <p:par>
                          <p:cTn id="82" fill="hold">
                            <p:stCondLst>
                              <p:cond delay="9000"/>
                            </p:stCondLst>
                            <p:childTnLst>
                              <p:par>
                                <p:cTn id="83" presetID="53" presetClass="entr" presetSubtype="16" fill="hold" grpId="0" nodeType="afterEffect">
                                  <p:stCondLst>
                                    <p:cond delay="0"/>
                                  </p:stCondLst>
                                  <p:childTnLst>
                                    <p:set>
                                      <p:cBhvr>
                                        <p:cTn id="84" dur="1" fill="hold">
                                          <p:stCondLst>
                                            <p:cond delay="0"/>
                                          </p:stCondLst>
                                        </p:cTn>
                                        <p:tgtEl>
                                          <p:spTgt spid="50"/>
                                        </p:tgtEl>
                                        <p:attrNameLst>
                                          <p:attrName>style.visibility</p:attrName>
                                        </p:attrNameLst>
                                      </p:cBhvr>
                                      <p:to>
                                        <p:strVal val="visible"/>
                                      </p:to>
                                    </p:set>
                                    <p:anim calcmode="lin" valueType="num">
                                      <p:cBhvr>
                                        <p:cTn id="85" dur="500" fill="hold"/>
                                        <p:tgtEl>
                                          <p:spTgt spid="50"/>
                                        </p:tgtEl>
                                        <p:attrNameLst>
                                          <p:attrName>ppt_w</p:attrName>
                                        </p:attrNameLst>
                                      </p:cBhvr>
                                      <p:tavLst>
                                        <p:tav tm="0">
                                          <p:val>
                                            <p:fltVal val="0"/>
                                          </p:val>
                                        </p:tav>
                                        <p:tav tm="100000">
                                          <p:val>
                                            <p:strVal val="#ppt_w"/>
                                          </p:val>
                                        </p:tav>
                                      </p:tavLst>
                                    </p:anim>
                                    <p:anim calcmode="lin" valueType="num">
                                      <p:cBhvr>
                                        <p:cTn id="86" dur="500" fill="hold"/>
                                        <p:tgtEl>
                                          <p:spTgt spid="50"/>
                                        </p:tgtEl>
                                        <p:attrNameLst>
                                          <p:attrName>ppt_h</p:attrName>
                                        </p:attrNameLst>
                                      </p:cBhvr>
                                      <p:tavLst>
                                        <p:tav tm="0">
                                          <p:val>
                                            <p:fltVal val="0"/>
                                          </p:val>
                                        </p:tav>
                                        <p:tav tm="100000">
                                          <p:val>
                                            <p:strVal val="#ppt_h"/>
                                          </p:val>
                                        </p:tav>
                                      </p:tavLst>
                                    </p:anim>
                                    <p:animEffect transition="in" filter="fade">
                                      <p:cBhvr>
                                        <p:cTn id="87" dur="500"/>
                                        <p:tgtEl>
                                          <p:spTgt spid="50"/>
                                        </p:tgtEl>
                                      </p:cBhvr>
                                    </p:animEffect>
                                  </p:childTnLst>
                                </p:cTn>
                              </p:par>
                            </p:childTnLst>
                          </p:cTn>
                        </p:par>
                        <p:par>
                          <p:cTn id="88" fill="hold">
                            <p:stCondLst>
                              <p:cond delay="9500"/>
                            </p:stCondLst>
                            <p:childTnLst>
                              <p:par>
                                <p:cTn id="89" presetID="53" presetClass="entr" presetSubtype="16" fill="hold" grpId="0" nodeType="afterEffect">
                                  <p:stCondLst>
                                    <p:cond delay="0"/>
                                  </p:stCondLst>
                                  <p:childTnLst>
                                    <p:set>
                                      <p:cBhvr>
                                        <p:cTn id="90" dur="1" fill="hold">
                                          <p:stCondLst>
                                            <p:cond delay="0"/>
                                          </p:stCondLst>
                                        </p:cTn>
                                        <p:tgtEl>
                                          <p:spTgt spid="51"/>
                                        </p:tgtEl>
                                        <p:attrNameLst>
                                          <p:attrName>style.visibility</p:attrName>
                                        </p:attrNameLst>
                                      </p:cBhvr>
                                      <p:to>
                                        <p:strVal val="visible"/>
                                      </p:to>
                                    </p:set>
                                    <p:anim calcmode="lin" valueType="num">
                                      <p:cBhvr>
                                        <p:cTn id="91" dur="500" fill="hold"/>
                                        <p:tgtEl>
                                          <p:spTgt spid="51"/>
                                        </p:tgtEl>
                                        <p:attrNameLst>
                                          <p:attrName>ppt_w</p:attrName>
                                        </p:attrNameLst>
                                      </p:cBhvr>
                                      <p:tavLst>
                                        <p:tav tm="0">
                                          <p:val>
                                            <p:fltVal val="0"/>
                                          </p:val>
                                        </p:tav>
                                        <p:tav tm="100000">
                                          <p:val>
                                            <p:strVal val="#ppt_w"/>
                                          </p:val>
                                        </p:tav>
                                      </p:tavLst>
                                    </p:anim>
                                    <p:anim calcmode="lin" valueType="num">
                                      <p:cBhvr>
                                        <p:cTn id="92" dur="500" fill="hold"/>
                                        <p:tgtEl>
                                          <p:spTgt spid="51"/>
                                        </p:tgtEl>
                                        <p:attrNameLst>
                                          <p:attrName>ppt_h</p:attrName>
                                        </p:attrNameLst>
                                      </p:cBhvr>
                                      <p:tavLst>
                                        <p:tav tm="0">
                                          <p:val>
                                            <p:fltVal val="0"/>
                                          </p:val>
                                        </p:tav>
                                        <p:tav tm="100000">
                                          <p:val>
                                            <p:strVal val="#ppt_h"/>
                                          </p:val>
                                        </p:tav>
                                      </p:tavLst>
                                    </p:anim>
                                    <p:animEffect transition="in" filter="fade">
                                      <p:cBhvr>
                                        <p:cTn id="93" dur="500"/>
                                        <p:tgtEl>
                                          <p:spTgt spid="51"/>
                                        </p:tgtEl>
                                      </p:cBhvr>
                                    </p:animEffect>
                                  </p:childTnLst>
                                </p:cTn>
                              </p:par>
                            </p:childTnLst>
                          </p:cTn>
                        </p:par>
                        <p:par>
                          <p:cTn id="94" fill="hold">
                            <p:stCondLst>
                              <p:cond delay="10000"/>
                            </p:stCondLst>
                            <p:childTnLst>
                              <p:par>
                                <p:cTn id="95" presetID="53" presetClass="entr" presetSubtype="16" fill="hold" grpId="0" nodeType="afterEffect">
                                  <p:stCondLst>
                                    <p:cond delay="0"/>
                                  </p:stCondLst>
                                  <p:childTnLst>
                                    <p:set>
                                      <p:cBhvr>
                                        <p:cTn id="96" dur="1" fill="hold">
                                          <p:stCondLst>
                                            <p:cond delay="0"/>
                                          </p:stCondLst>
                                        </p:cTn>
                                        <p:tgtEl>
                                          <p:spTgt spid="52"/>
                                        </p:tgtEl>
                                        <p:attrNameLst>
                                          <p:attrName>style.visibility</p:attrName>
                                        </p:attrNameLst>
                                      </p:cBhvr>
                                      <p:to>
                                        <p:strVal val="visible"/>
                                      </p:to>
                                    </p:set>
                                    <p:anim calcmode="lin" valueType="num">
                                      <p:cBhvr>
                                        <p:cTn id="97" dur="500" fill="hold"/>
                                        <p:tgtEl>
                                          <p:spTgt spid="52"/>
                                        </p:tgtEl>
                                        <p:attrNameLst>
                                          <p:attrName>ppt_w</p:attrName>
                                        </p:attrNameLst>
                                      </p:cBhvr>
                                      <p:tavLst>
                                        <p:tav tm="0">
                                          <p:val>
                                            <p:fltVal val="0"/>
                                          </p:val>
                                        </p:tav>
                                        <p:tav tm="100000">
                                          <p:val>
                                            <p:strVal val="#ppt_w"/>
                                          </p:val>
                                        </p:tav>
                                      </p:tavLst>
                                    </p:anim>
                                    <p:anim calcmode="lin" valueType="num">
                                      <p:cBhvr>
                                        <p:cTn id="98" dur="500" fill="hold"/>
                                        <p:tgtEl>
                                          <p:spTgt spid="52"/>
                                        </p:tgtEl>
                                        <p:attrNameLst>
                                          <p:attrName>ppt_h</p:attrName>
                                        </p:attrNameLst>
                                      </p:cBhvr>
                                      <p:tavLst>
                                        <p:tav tm="0">
                                          <p:val>
                                            <p:fltVal val="0"/>
                                          </p:val>
                                        </p:tav>
                                        <p:tav tm="100000">
                                          <p:val>
                                            <p:strVal val="#ppt_h"/>
                                          </p:val>
                                        </p:tav>
                                      </p:tavLst>
                                    </p:anim>
                                    <p:animEffect transition="in" filter="fade">
                                      <p:cBhvr>
                                        <p:cTn id="9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p:bldP spid="25" grpId="0"/>
      <p:bldP spid="26" grpId="0"/>
      <p:bldP spid="27" grpId="0"/>
      <p:bldP spid="47" grpId="0"/>
      <p:bldP spid="48" grpId="0"/>
      <p:bldP spid="49" grpId="0"/>
      <p:bldP spid="50" grpId="0"/>
      <p:bldP spid="51" grpId="0"/>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60375"/>
          </a:xfrm>
          <a:prstGeom prst="rect">
            <a:avLst/>
          </a:prstGeom>
          <a:noFill/>
        </p:spPr>
        <p:txBody>
          <a:bodyPr wrap="square" rtlCol="0">
            <a:spAutoFit/>
          </a:bodyPr>
          <a:lstStyle/>
          <a:p>
            <a:pP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sym typeface="+mn-ea"/>
              </a:rPr>
              <a:t>Specific steps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52425" y="942975"/>
            <a:ext cx="1827530" cy="846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prstClr val="white"/>
              </a:solidFill>
            </a:endParaRPr>
          </a:p>
        </p:txBody>
      </p:sp>
      <p:sp>
        <p:nvSpPr>
          <p:cNvPr id="24" name="文本框 23"/>
          <p:cNvSpPr txBox="1"/>
          <p:nvPr/>
        </p:nvSpPr>
        <p:spPr>
          <a:xfrm>
            <a:off x="609600" y="1043305"/>
            <a:ext cx="1762760" cy="645160"/>
          </a:xfrm>
          <a:prstGeom prst="rect">
            <a:avLst/>
          </a:prstGeom>
          <a:noFill/>
        </p:spPr>
        <p:txBody>
          <a:bodyPr wrap="square" rtlCol="0">
            <a:spAutoFit/>
          </a:bodyPr>
          <a:p>
            <a:r>
              <a:rPr lang="en-US" altLang="zh-CN" sz="3600"/>
              <a:t>step1</a:t>
            </a:r>
            <a:endParaRPr lang="en-US" altLang="zh-CN" sz="3600"/>
          </a:p>
        </p:txBody>
      </p:sp>
      <p:sp>
        <p:nvSpPr>
          <p:cNvPr id="100" name="文本框 99"/>
          <p:cNvSpPr txBox="1"/>
          <p:nvPr/>
        </p:nvSpPr>
        <p:spPr>
          <a:xfrm>
            <a:off x="3041650" y="942975"/>
            <a:ext cx="4895850" cy="706755"/>
          </a:xfrm>
          <a:prstGeom prst="rect">
            <a:avLst/>
          </a:prstGeom>
          <a:noFill/>
          <a:ln w="9525">
            <a:noFill/>
          </a:ln>
        </p:spPr>
        <p:txBody>
          <a:bodyPr wrap="square">
            <a:spAutoFit/>
          </a:bodyPr>
          <a:p>
            <a:pPr marL="0" indent="0" algn="l"/>
            <a:r>
              <a:rPr lang="en-US" altLang="zh-CN" sz="2000">
                <a:latin typeface="Times New Roman" panose="02020503050405090304" charset="0"/>
                <a:cs typeface="Times New Roman" panose="02020503050405090304" charset="0"/>
              </a:rPr>
              <a:t>We'll install the aif360 toolkit first.</a:t>
            </a:r>
            <a:endParaRPr lang="en-US" altLang="zh-CN" sz="2000" b="0">
              <a:latin typeface="Times New Roman Bold" panose="02020503050405090304" charset="0"/>
              <a:cs typeface="Times New Roman Bold" panose="02020503050405090304" charset="0"/>
            </a:endParaRPr>
          </a:p>
          <a:p>
            <a:pPr marL="0" indent="0" algn="l"/>
            <a:r>
              <a:rPr lang="en-US" altLang="zh-CN" sz="2000" b="0">
                <a:latin typeface="Times New Roman Bold" panose="02020503050405090304" charset="0"/>
                <a:cs typeface="Times New Roman Bold" panose="02020503050405090304" charset="0"/>
              </a:rPr>
              <a:t>!pip install aif360</a:t>
            </a:r>
            <a:endParaRPr lang="en-US" altLang="zh-CN" sz="2000" b="0">
              <a:latin typeface="Times New Roman Bold" panose="02020503050405090304" charset="0"/>
              <a:cs typeface="Times New Roman Bold" panose="02020503050405090304" charset="0"/>
            </a:endParaRPr>
          </a:p>
        </p:txBody>
      </p:sp>
      <p:pic>
        <p:nvPicPr>
          <p:cNvPr id="25" name="图片 1" descr="step1"/>
          <p:cNvPicPr>
            <a:picLocks noChangeAspect="1"/>
          </p:cNvPicPr>
          <p:nvPr/>
        </p:nvPicPr>
        <p:blipFill>
          <a:blip r:embed="rId1"/>
          <a:stretch>
            <a:fillRect/>
          </a:stretch>
        </p:blipFill>
        <p:spPr>
          <a:xfrm>
            <a:off x="609600" y="2167255"/>
            <a:ext cx="10252075" cy="40481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60375"/>
          </a:xfrm>
          <a:prstGeom prst="rect">
            <a:avLst/>
          </a:prstGeom>
          <a:noFill/>
        </p:spPr>
        <p:txBody>
          <a:bodyPr wrap="square" rtlCol="0">
            <a:spAutoFit/>
          </a:bodyPr>
          <a:lstStyle/>
          <a:p>
            <a:pP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sym typeface="+mn-ea"/>
              </a:rPr>
              <a:t>Specific steps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52425" y="942975"/>
            <a:ext cx="1827530" cy="846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prstClr val="white"/>
              </a:solidFill>
            </a:endParaRPr>
          </a:p>
        </p:txBody>
      </p:sp>
      <p:sp>
        <p:nvSpPr>
          <p:cNvPr id="24" name="文本框 23"/>
          <p:cNvSpPr txBox="1"/>
          <p:nvPr/>
        </p:nvSpPr>
        <p:spPr>
          <a:xfrm>
            <a:off x="609600" y="1043305"/>
            <a:ext cx="1762760" cy="645160"/>
          </a:xfrm>
          <a:prstGeom prst="rect">
            <a:avLst/>
          </a:prstGeom>
          <a:noFill/>
        </p:spPr>
        <p:txBody>
          <a:bodyPr wrap="square" rtlCol="0">
            <a:spAutoFit/>
          </a:bodyPr>
          <a:p>
            <a:r>
              <a:rPr lang="en-US" altLang="zh-CN" sz="3600"/>
              <a:t>step2</a:t>
            </a:r>
            <a:endParaRPr lang="en-US" altLang="zh-CN" sz="3600"/>
          </a:p>
        </p:txBody>
      </p:sp>
      <p:sp>
        <p:nvSpPr>
          <p:cNvPr id="2" name="文本框 1"/>
          <p:cNvSpPr txBox="1"/>
          <p:nvPr/>
        </p:nvSpPr>
        <p:spPr>
          <a:xfrm>
            <a:off x="352425" y="2205355"/>
            <a:ext cx="3777615" cy="3784600"/>
          </a:xfrm>
          <a:prstGeom prst="rect">
            <a:avLst/>
          </a:prstGeom>
          <a:noFill/>
          <a:ln w="9525">
            <a:noFill/>
          </a:ln>
        </p:spPr>
        <p:txBody>
          <a:bodyPr wrap="square">
            <a:spAutoFit/>
          </a:bodyPr>
          <a:p>
            <a:pPr indent="0"/>
            <a:r>
              <a:rPr lang="en-US" altLang="zh-CN" sz="2400">
                <a:latin typeface="Times New Roman" panose="02020503050405090304" charset="0"/>
                <a:cs typeface="Times New Roman" panose="02020503050405090304" charset="0"/>
              </a:rPr>
              <a:t>As with any python program, the first step will be to import the necessary packages. Below we import several components from the aif360 package. We import the GermanDataset, metrics to check for bias, and classes related to the algorithm we will use to mitigate bias.</a:t>
            </a:r>
            <a:endParaRPr lang="en-US" altLang="zh-CN" sz="2400">
              <a:latin typeface="Times New Roman" panose="02020503050405090304" charset="0"/>
              <a:cs typeface="Times New Roman" panose="02020503050405090304" charset="0"/>
            </a:endParaRPr>
          </a:p>
        </p:txBody>
      </p:sp>
      <p:sp>
        <p:nvSpPr>
          <p:cNvPr id="3" name="文本框 2"/>
          <p:cNvSpPr txBox="1"/>
          <p:nvPr/>
        </p:nvSpPr>
        <p:spPr>
          <a:xfrm>
            <a:off x="6201410" y="237490"/>
            <a:ext cx="3077845" cy="398780"/>
          </a:xfrm>
          <a:prstGeom prst="rect">
            <a:avLst/>
          </a:prstGeom>
          <a:noFill/>
          <a:ln w="9525">
            <a:noFill/>
          </a:ln>
        </p:spPr>
        <p:txBody>
          <a:bodyPr wrap="square">
            <a:spAutoFit/>
          </a:bodyPr>
          <a:p>
            <a:pPr indent="0"/>
            <a:r>
              <a:rPr lang="en-US" altLang="zh-CN" sz="2000" b="0">
                <a:latin typeface="Times New Roman Bold" panose="02020503050405090304" charset="0"/>
                <a:cs typeface="Times New Roman Bold" panose="02020503050405090304" charset="0"/>
              </a:rPr>
              <a:t>!pip install cvxpy==0.4.11</a:t>
            </a:r>
            <a:endParaRPr lang="en-US" altLang="zh-CN" sz="2000" b="0">
              <a:latin typeface="Times New Roman Bold" panose="02020503050405090304" charset="0"/>
              <a:cs typeface="Times New Roman Bold" panose="02020503050405090304" charset="0"/>
            </a:endParaRPr>
          </a:p>
        </p:txBody>
      </p:sp>
      <p:pic>
        <p:nvPicPr>
          <p:cNvPr id="4" name="图片 2" descr="step2.1"/>
          <p:cNvPicPr>
            <a:picLocks noChangeAspect="1"/>
          </p:cNvPicPr>
          <p:nvPr/>
        </p:nvPicPr>
        <p:blipFill>
          <a:blip r:embed="rId1"/>
          <a:stretch>
            <a:fillRect/>
          </a:stretch>
        </p:blipFill>
        <p:spPr>
          <a:xfrm>
            <a:off x="4378325" y="767715"/>
            <a:ext cx="7328535" cy="1998345"/>
          </a:xfrm>
          <a:prstGeom prst="rect">
            <a:avLst/>
          </a:prstGeom>
        </p:spPr>
      </p:pic>
      <p:sp>
        <p:nvSpPr>
          <p:cNvPr id="5" name="文本框 4"/>
          <p:cNvSpPr txBox="1"/>
          <p:nvPr/>
        </p:nvSpPr>
        <p:spPr>
          <a:xfrm>
            <a:off x="4565650" y="2919730"/>
            <a:ext cx="6751320" cy="3169285"/>
          </a:xfrm>
          <a:prstGeom prst="rect">
            <a:avLst/>
          </a:prstGeom>
          <a:noFill/>
          <a:ln w="9525">
            <a:noFill/>
          </a:ln>
        </p:spPr>
        <p:txBody>
          <a:bodyPr wrap="square">
            <a:spAutoFit/>
          </a:bodyPr>
          <a:p>
            <a:pPr marL="0" indent="0" algn="l"/>
            <a:r>
              <a:rPr lang="en-US" altLang="zh-CN" sz="2000" b="0">
                <a:latin typeface="Times New Roman Bold" panose="02020503050405090304" charset="0"/>
                <a:cs typeface="Times New Roman Bold" panose="02020503050405090304" charset="0"/>
              </a:rPr>
              <a:t># Load all necessary packages</a:t>
            </a:r>
            <a:endParaRPr lang="en-US" altLang="zh-CN" sz="2000" b="0">
              <a:latin typeface="Times New Roman Bold" panose="02020503050405090304" charset="0"/>
              <a:cs typeface="Times New Roman Bold" panose="02020503050405090304" charset="0"/>
            </a:endParaRPr>
          </a:p>
          <a:p>
            <a:pPr marL="0" indent="0" algn="l"/>
            <a:endParaRPr lang="en-US" altLang="zh-CN" sz="2000" b="0">
              <a:latin typeface="Times New Roman Bold" panose="02020503050405090304" charset="0"/>
              <a:cs typeface="Times New Roman Bold" panose="02020503050405090304" charset="0"/>
            </a:endParaRPr>
          </a:p>
          <a:p>
            <a:pPr marL="0" indent="0" algn="l"/>
            <a:r>
              <a:rPr lang="en-US" altLang="zh-CN" sz="2000" b="0">
                <a:latin typeface="Times New Roman Bold" panose="02020503050405090304" charset="0"/>
                <a:cs typeface="Times New Roman Bold" panose="02020503050405090304" charset="0"/>
              </a:rPr>
              <a:t>import syssys.path.insert(1, "../")  import numpy as npnp.random.seed(0)from aif360.datasets import GermanDatasetfrom aif360.metrics import BinaryLabelDatasetMetricfrom aif360.algorithms.preprocessing import Reweighingfrom IPython.display import Markdown, display</a:t>
            </a:r>
            <a:endParaRPr lang="zh-CN" altLang="en-US"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60375"/>
          </a:xfrm>
          <a:prstGeom prst="rect">
            <a:avLst/>
          </a:prstGeom>
          <a:noFill/>
        </p:spPr>
        <p:txBody>
          <a:bodyPr wrap="square" rtlCol="0">
            <a:spAutoFit/>
          </a:bodyPr>
          <a:lstStyle/>
          <a:p>
            <a:pP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sym typeface="+mn-ea"/>
              </a:rPr>
              <a:t>Specific steps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52425" y="942975"/>
            <a:ext cx="1827530" cy="846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prstClr val="white"/>
              </a:solidFill>
            </a:endParaRPr>
          </a:p>
        </p:txBody>
      </p:sp>
      <p:sp>
        <p:nvSpPr>
          <p:cNvPr id="24" name="文本框 23"/>
          <p:cNvSpPr txBox="1"/>
          <p:nvPr/>
        </p:nvSpPr>
        <p:spPr>
          <a:xfrm>
            <a:off x="609600" y="1043305"/>
            <a:ext cx="1762760" cy="645160"/>
          </a:xfrm>
          <a:prstGeom prst="rect">
            <a:avLst/>
          </a:prstGeom>
          <a:noFill/>
        </p:spPr>
        <p:txBody>
          <a:bodyPr wrap="square" rtlCol="0">
            <a:spAutoFit/>
          </a:bodyPr>
          <a:p>
            <a:r>
              <a:rPr lang="en-US" altLang="zh-CN" sz="3600"/>
              <a:t>step3</a:t>
            </a:r>
            <a:endParaRPr lang="en-US" altLang="zh-CN" sz="3600"/>
          </a:p>
        </p:txBody>
      </p:sp>
      <p:sp>
        <p:nvSpPr>
          <p:cNvPr id="2" name="文本框 1"/>
          <p:cNvSpPr txBox="1"/>
          <p:nvPr/>
        </p:nvSpPr>
        <p:spPr>
          <a:xfrm>
            <a:off x="609600" y="2113280"/>
            <a:ext cx="4321175" cy="645160"/>
          </a:xfrm>
          <a:prstGeom prst="rect">
            <a:avLst/>
          </a:prstGeom>
          <a:noFill/>
        </p:spPr>
        <p:txBody>
          <a:bodyPr wrap="square" rtlCol="0" anchor="t">
            <a:spAutoFit/>
          </a:bodyPr>
          <a:p>
            <a:r>
              <a:rPr lang="en-US" altLang="zh-CN">
                <a:latin typeface="Times New Roman Regular" panose="02020503050405090304" charset="0"/>
                <a:cs typeface="Times New Roman Regular" panose="02020503050405090304" charset="0"/>
              </a:rPr>
              <a:t>1.</a:t>
            </a:r>
            <a:r>
              <a:rPr lang="zh-CN" altLang="en-US">
                <a:latin typeface="Times New Roman Regular" panose="02020503050405090304" charset="0"/>
                <a:cs typeface="Times New Roman Regular" panose="02020503050405090304" charset="0"/>
              </a:rPr>
              <a:t>we begin by dowloading the dataset. Then we load the initial dataset</a:t>
            </a:r>
            <a:endParaRPr lang="zh-CN" altLang="en-US">
              <a:latin typeface="Times New Roman Regular" panose="02020503050405090304" charset="0"/>
              <a:cs typeface="Times New Roman Regular" panose="02020503050405090304" charset="0"/>
            </a:endParaRPr>
          </a:p>
        </p:txBody>
      </p:sp>
      <p:pic>
        <p:nvPicPr>
          <p:cNvPr id="4" name="图片 4" descr="step3.1"/>
          <p:cNvPicPr>
            <a:picLocks noChangeAspect="1"/>
          </p:cNvPicPr>
          <p:nvPr/>
        </p:nvPicPr>
        <p:blipFill>
          <a:blip r:embed="rId1"/>
          <a:stretch>
            <a:fillRect/>
          </a:stretch>
        </p:blipFill>
        <p:spPr>
          <a:xfrm>
            <a:off x="0" y="2934335"/>
            <a:ext cx="6247130" cy="3101975"/>
          </a:xfrm>
          <a:prstGeom prst="rect">
            <a:avLst/>
          </a:prstGeom>
        </p:spPr>
      </p:pic>
      <p:sp>
        <p:nvSpPr>
          <p:cNvPr id="3" name="文本框 2"/>
          <p:cNvSpPr txBox="1"/>
          <p:nvPr/>
        </p:nvSpPr>
        <p:spPr>
          <a:xfrm>
            <a:off x="6607810" y="253365"/>
            <a:ext cx="5295265" cy="2030095"/>
          </a:xfrm>
          <a:prstGeom prst="rect">
            <a:avLst/>
          </a:prstGeom>
          <a:noFill/>
        </p:spPr>
        <p:txBody>
          <a:bodyPr wrap="square" rtlCol="0" anchor="t">
            <a:spAutoFit/>
          </a:bodyPr>
          <a:p>
            <a:r>
              <a:rPr lang="en-US" altLang="zh-CN">
                <a:latin typeface="Times New Roman Regular" panose="02020503050405090304" charset="0"/>
                <a:cs typeface="Times New Roman Regular" panose="02020503050405090304" charset="0"/>
              </a:rPr>
              <a:t>2.</a:t>
            </a:r>
            <a:r>
              <a:rPr lang="zh-CN" altLang="en-US">
                <a:latin typeface="Times New Roman Regular" panose="02020503050405090304" charset="0"/>
                <a:cs typeface="Times New Roman Regular" panose="02020503050405090304" charset="0"/>
              </a:rPr>
              <a:t>Then we load the initial dataset, setting the protected attribute to be age. We then split the original dataset into training and testing datasets. Note that we use a random seed number for this demonstration, which gives us the same result for each split(). Finally, we set two variables for the privileged (1) and unprivileged (0) values for the age attribute. </a:t>
            </a:r>
            <a:endParaRPr lang="zh-CN" altLang="en-US">
              <a:latin typeface="Times New Roman Regular" panose="02020503050405090304" charset="0"/>
              <a:cs typeface="Times New Roman Regular" panose="02020503050405090304" charset="0"/>
            </a:endParaRPr>
          </a:p>
        </p:txBody>
      </p:sp>
      <p:pic>
        <p:nvPicPr>
          <p:cNvPr id="6" name="图片 6" descr="step3.3"/>
          <p:cNvPicPr>
            <a:picLocks noChangeAspect="1"/>
          </p:cNvPicPr>
          <p:nvPr/>
        </p:nvPicPr>
        <p:blipFill>
          <a:blip r:embed="rId2"/>
          <a:stretch>
            <a:fillRect/>
          </a:stretch>
        </p:blipFill>
        <p:spPr>
          <a:xfrm>
            <a:off x="6607810" y="2406650"/>
            <a:ext cx="5270500" cy="36290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60375"/>
          </a:xfrm>
          <a:prstGeom prst="rect">
            <a:avLst/>
          </a:prstGeom>
          <a:noFill/>
        </p:spPr>
        <p:txBody>
          <a:bodyPr wrap="square" rtlCol="0">
            <a:spAutoFit/>
          </a:bodyPr>
          <a:lstStyle/>
          <a:p>
            <a:pP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sym typeface="+mn-ea"/>
              </a:rPr>
              <a:t>Specific steps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52425" y="942975"/>
            <a:ext cx="1827530" cy="846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prstClr val="white"/>
              </a:solidFill>
            </a:endParaRPr>
          </a:p>
        </p:txBody>
      </p:sp>
      <p:sp>
        <p:nvSpPr>
          <p:cNvPr id="24" name="文本框 23"/>
          <p:cNvSpPr txBox="1"/>
          <p:nvPr/>
        </p:nvSpPr>
        <p:spPr>
          <a:xfrm>
            <a:off x="609600" y="1043305"/>
            <a:ext cx="1762760" cy="645160"/>
          </a:xfrm>
          <a:prstGeom prst="rect">
            <a:avLst/>
          </a:prstGeom>
          <a:noFill/>
        </p:spPr>
        <p:txBody>
          <a:bodyPr wrap="square" rtlCol="0">
            <a:spAutoFit/>
          </a:bodyPr>
          <a:p>
            <a:r>
              <a:rPr lang="en-US" altLang="zh-CN" sz="3600"/>
              <a:t>step4</a:t>
            </a:r>
            <a:endParaRPr lang="en-US" altLang="zh-CN" sz="3600"/>
          </a:p>
        </p:txBody>
      </p:sp>
      <p:sp>
        <p:nvSpPr>
          <p:cNvPr id="2" name="文本框 1"/>
          <p:cNvSpPr txBox="1"/>
          <p:nvPr/>
        </p:nvSpPr>
        <p:spPr>
          <a:xfrm>
            <a:off x="3065145" y="253365"/>
            <a:ext cx="8326755" cy="1322070"/>
          </a:xfrm>
          <a:prstGeom prst="rect">
            <a:avLst/>
          </a:prstGeom>
          <a:noFill/>
        </p:spPr>
        <p:txBody>
          <a:bodyPr wrap="square" rtlCol="0" anchor="t">
            <a:spAutoFit/>
          </a:bodyPr>
          <a:p>
            <a:r>
              <a:rPr lang="zh-CN" altLang="en-US" sz="2000">
                <a:latin typeface="Times New Roman Regular" panose="02020503050405090304" charset="0"/>
                <a:cs typeface="Times New Roman Regular" panose="02020503050405090304" charset="0"/>
              </a:rPr>
              <a:t>Now we can use aif360 to detect bias in the dataset. One simple test is to compare the percentage of favorable results for the privileged and unprivileged groups, subtracting the former percentage from the latter. A negative value indicates less favorable outcomes for the unprivileged groups. </a:t>
            </a:r>
            <a:endParaRPr lang="zh-CN" altLang="en-US" sz="2000">
              <a:latin typeface="Times New Roman Regular" panose="02020503050405090304" charset="0"/>
              <a:cs typeface="Times New Roman Regular" panose="02020503050405090304" charset="0"/>
            </a:endParaRPr>
          </a:p>
        </p:txBody>
      </p:sp>
      <p:pic>
        <p:nvPicPr>
          <p:cNvPr id="7" name="图片 7" descr="step4"/>
          <p:cNvPicPr>
            <a:picLocks noChangeAspect="1"/>
          </p:cNvPicPr>
          <p:nvPr/>
        </p:nvPicPr>
        <p:blipFill>
          <a:blip r:embed="rId1"/>
          <a:stretch>
            <a:fillRect/>
          </a:stretch>
        </p:blipFill>
        <p:spPr>
          <a:xfrm>
            <a:off x="187960" y="2085340"/>
            <a:ext cx="11388725" cy="2357120"/>
          </a:xfrm>
          <a:prstGeom prst="rect">
            <a:avLst/>
          </a:prstGeom>
        </p:spPr>
      </p:pic>
      <p:sp>
        <p:nvSpPr>
          <p:cNvPr id="3" name="文本框 2"/>
          <p:cNvSpPr txBox="1"/>
          <p:nvPr/>
        </p:nvSpPr>
        <p:spPr>
          <a:xfrm>
            <a:off x="525145" y="4799330"/>
            <a:ext cx="10866120" cy="1568450"/>
          </a:xfrm>
          <a:prstGeom prst="rect">
            <a:avLst/>
          </a:prstGeom>
          <a:noFill/>
        </p:spPr>
        <p:txBody>
          <a:bodyPr wrap="square" rtlCol="0" anchor="t">
            <a:spAutoFit/>
          </a:bodyPr>
          <a:p>
            <a:r>
              <a:rPr lang="zh-CN" altLang="en-US" sz="2400" b="1">
                <a:latin typeface="Times New Roman Bold" panose="02020503050405090304" charset="0"/>
                <a:cs typeface="Times New Roman Bold" panose="02020503050405090304" charset="0"/>
              </a:rPr>
              <a:t>This is implemented in the method called mean_difference on the BinaryLabelDatasetMetric class. The code performs this check and displays the output, showing that the difference is -0.169905</a:t>
            </a:r>
            <a:r>
              <a:rPr lang="en-US" altLang="zh-CN" sz="2400" b="1">
                <a:latin typeface="Times New Roman Bold" panose="02020503050405090304" charset="0"/>
                <a:cs typeface="Times New Roman Bold" panose="02020503050405090304" charset="0"/>
              </a:rPr>
              <a:t>.</a:t>
            </a:r>
            <a:r>
              <a:rPr lang="zh-CN" altLang="en-US" sz="2400" b="1">
                <a:latin typeface="Times New Roman Bold" panose="02020503050405090304" charset="0"/>
                <a:cs typeface="Times New Roman Bold" panose="02020503050405090304" charset="0"/>
              </a:rPr>
              <a:t>This means that the privileged population has an advantage of nearly 17%, and the deviation appears</a:t>
            </a:r>
            <a:endParaRPr lang="zh-CN" altLang="en-US" sz="2400" b="1">
              <a:latin typeface="Times New Roman Bold" panose="02020503050405090304" charset="0"/>
              <a:cs typeface="Times New Roman Bold" panose="0202050305040509030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60375"/>
          </a:xfrm>
          <a:prstGeom prst="rect">
            <a:avLst/>
          </a:prstGeom>
          <a:noFill/>
        </p:spPr>
        <p:txBody>
          <a:bodyPr wrap="square" rtlCol="0">
            <a:spAutoFit/>
          </a:bodyPr>
          <a:lstStyle/>
          <a:p>
            <a:pP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sym typeface="+mn-ea"/>
              </a:rPr>
              <a:t>Specific steps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52425" y="942975"/>
            <a:ext cx="1827530" cy="846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prstClr val="white"/>
              </a:solidFill>
            </a:endParaRPr>
          </a:p>
        </p:txBody>
      </p:sp>
      <p:sp>
        <p:nvSpPr>
          <p:cNvPr id="24" name="文本框 23"/>
          <p:cNvSpPr txBox="1"/>
          <p:nvPr/>
        </p:nvSpPr>
        <p:spPr>
          <a:xfrm>
            <a:off x="609600" y="1043305"/>
            <a:ext cx="1762760" cy="645160"/>
          </a:xfrm>
          <a:prstGeom prst="rect">
            <a:avLst/>
          </a:prstGeom>
          <a:noFill/>
        </p:spPr>
        <p:txBody>
          <a:bodyPr wrap="square" rtlCol="0">
            <a:spAutoFit/>
          </a:bodyPr>
          <a:p>
            <a:r>
              <a:rPr lang="en-US" altLang="zh-CN" sz="3600"/>
              <a:t>step5</a:t>
            </a:r>
            <a:endParaRPr lang="en-US" altLang="zh-CN" sz="3600"/>
          </a:p>
        </p:txBody>
      </p:sp>
      <p:sp>
        <p:nvSpPr>
          <p:cNvPr id="2" name="文本框 1"/>
          <p:cNvSpPr txBox="1"/>
          <p:nvPr/>
        </p:nvSpPr>
        <p:spPr>
          <a:xfrm>
            <a:off x="344805" y="1943100"/>
            <a:ext cx="11501755" cy="1938020"/>
          </a:xfrm>
          <a:prstGeom prst="rect">
            <a:avLst/>
          </a:prstGeom>
          <a:noFill/>
        </p:spPr>
        <p:txBody>
          <a:bodyPr wrap="square" rtlCol="0" anchor="t">
            <a:spAutoFit/>
          </a:bodyPr>
          <a:p>
            <a:r>
              <a:rPr lang="zh-CN" altLang="en-US" sz="2000">
                <a:latin typeface="Times New Roman Regular" panose="02020503050405090304" charset="0"/>
                <a:cs typeface="Times New Roman Regular" panose="02020503050405090304" charset="0"/>
              </a:rPr>
              <a:t>The previous step showed that the privileged group was getting 17% more positive outcomes. Since this is not desirable, we are going to try to mitigate this bias in the training dataset. We will choose the Reweighing algorithm</a:t>
            </a:r>
            <a:r>
              <a:rPr lang="en-US" altLang="zh-CN" sz="2000">
                <a:latin typeface="Times New Roman Regular" panose="02020503050405090304" charset="0"/>
                <a:cs typeface="Times New Roman Regular" panose="02020503050405090304" charset="0"/>
              </a:rPr>
              <a:t>.</a:t>
            </a:r>
            <a:r>
              <a:rPr lang="zh-CN" altLang="en-US" sz="2000">
                <a:latin typeface="Times New Roman Regular" panose="02020503050405090304" charset="0"/>
                <a:cs typeface="Times New Roman Regular" panose="02020503050405090304" charset="0"/>
              </a:rPr>
              <a:t>This algorithm will transform the dataset to have more equity in positive outcomes on the protected attribute for the privileged and unprivileged groups.</a:t>
            </a:r>
            <a:endParaRPr lang="zh-CN" altLang="en-US" sz="2000">
              <a:latin typeface="Times New Roman Regular" panose="02020503050405090304" charset="0"/>
              <a:cs typeface="Times New Roman Regular" panose="02020503050405090304" charset="0"/>
            </a:endParaRPr>
          </a:p>
          <a:p>
            <a:r>
              <a:rPr lang="zh-CN" altLang="en-US" sz="2000">
                <a:latin typeface="Times New Roman Regular" panose="02020503050405090304" charset="0"/>
                <a:cs typeface="Times New Roman Regular" panose="02020503050405090304" charset="0"/>
              </a:rPr>
              <a:t>We then call the fit and transform methods to perform the transformation, producing a newly transformed training dataset </a:t>
            </a:r>
            <a:endParaRPr lang="zh-CN" altLang="en-US" sz="2000">
              <a:latin typeface="Times New Roman Regular" panose="02020503050405090304" charset="0"/>
              <a:cs typeface="Times New Roman Regular" panose="02020503050405090304" charset="0"/>
            </a:endParaRPr>
          </a:p>
        </p:txBody>
      </p:sp>
      <p:pic>
        <p:nvPicPr>
          <p:cNvPr id="3" name="图片 2" descr="截屏2020-12-18 下午11.39.52"/>
          <p:cNvPicPr>
            <a:picLocks noChangeAspect="1"/>
          </p:cNvPicPr>
          <p:nvPr/>
        </p:nvPicPr>
        <p:blipFill>
          <a:blip r:embed="rId1"/>
          <a:stretch>
            <a:fillRect/>
          </a:stretch>
        </p:blipFill>
        <p:spPr>
          <a:xfrm>
            <a:off x="419100" y="4288790"/>
            <a:ext cx="9764395" cy="167259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60375"/>
          </a:xfrm>
          <a:prstGeom prst="rect">
            <a:avLst/>
          </a:prstGeom>
          <a:noFill/>
        </p:spPr>
        <p:txBody>
          <a:bodyPr wrap="square" rtlCol="0">
            <a:spAutoFit/>
          </a:bodyPr>
          <a:lstStyle/>
          <a:p>
            <a:pP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sym typeface="+mn-ea"/>
              </a:rPr>
              <a:t>Specific steps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52425" y="942975"/>
            <a:ext cx="1827530" cy="8464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prstClr val="white"/>
              </a:solidFill>
            </a:endParaRPr>
          </a:p>
        </p:txBody>
      </p:sp>
      <p:sp>
        <p:nvSpPr>
          <p:cNvPr id="24" name="文本框 23"/>
          <p:cNvSpPr txBox="1"/>
          <p:nvPr/>
        </p:nvSpPr>
        <p:spPr>
          <a:xfrm>
            <a:off x="609600" y="1043305"/>
            <a:ext cx="1762760" cy="645160"/>
          </a:xfrm>
          <a:prstGeom prst="rect">
            <a:avLst/>
          </a:prstGeom>
          <a:noFill/>
        </p:spPr>
        <p:txBody>
          <a:bodyPr wrap="square" rtlCol="0">
            <a:spAutoFit/>
          </a:bodyPr>
          <a:p>
            <a:r>
              <a:rPr lang="en-US" altLang="zh-CN" sz="3600"/>
              <a:t>step6</a:t>
            </a:r>
            <a:endParaRPr lang="en-US" altLang="zh-CN" sz="3600"/>
          </a:p>
        </p:txBody>
      </p:sp>
      <p:sp>
        <p:nvSpPr>
          <p:cNvPr id="4" name="文本框 3"/>
          <p:cNvSpPr txBox="1"/>
          <p:nvPr/>
        </p:nvSpPr>
        <p:spPr>
          <a:xfrm>
            <a:off x="2881630" y="859155"/>
            <a:ext cx="8343900" cy="1014730"/>
          </a:xfrm>
          <a:prstGeom prst="rect">
            <a:avLst/>
          </a:prstGeom>
          <a:noFill/>
        </p:spPr>
        <p:txBody>
          <a:bodyPr wrap="square" rtlCol="0" anchor="t">
            <a:spAutoFit/>
          </a:bodyPr>
          <a:p>
            <a:r>
              <a:rPr lang="zh-CN" altLang="en-US" sz="2000">
                <a:latin typeface="Times New Roman Regular" panose="02020503050405090304" charset="0"/>
                <a:cs typeface="Times New Roman Regular" panose="02020503050405090304" charset="0"/>
              </a:rPr>
              <a:t>Now that we have a transformed dataset, we can check how effective it was in removing bias by using the same metric we used for the original training dataset in Step 3.</a:t>
            </a:r>
            <a:endParaRPr lang="zh-CN" altLang="en-US" sz="2000">
              <a:latin typeface="Times New Roman Regular" panose="02020503050405090304" charset="0"/>
              <a:cs typeface="Times New Roman Regular" panose="02020503050405090304" charset="0"/>
            </a:endParaRPr>
          </a:p>
        </p:txBody>
      </p:sp>
      <p:pic>
        <p:nvPicPr>
          <p:cNvPr id="8" name="图片 8" descr="step6"/>
          <p:cNvPicPr>
            <a:picLocks noChangeAspect="1"/>
          </p:cNvPicPr>
          <p:nvPr/>
        </p:nvPicPr>
        <p:blipFill>
          <a:blip r:embed="rId1"/>
          <a:stretch>
            <a:fillRect/>
          </a:stretch>
        </p:blipFill>
        <p:spPr>
          <a:xfrm>
            <a:off x="419100" y="1874520"/>
            <a:ext cx="11413490" cy="3237865"/>
          </a:xfrm>
          <a:prstGeom prst="rect">
            <a:avLst/>
          </a:prstGeom>
        </p:spPr>
      </p:pic>
      <p:sp>
        <p:nvSpPr>
          <p:cNvPr id="5" name="文本框 4"/>
          <p:cNvSpPr txBox="1"/>
          <p:nvPr/>
        </p:nvSpPr>
        <p:spPr>
          <a:xfrm>
            <a:off x="609600" y="5228590"/>
            <a:ext cx="10438765" cy="1198880"/>
          </a:xfrm>
          <a:prstGeom prst="rect">
            <a:avLst/>
          </a:prstGeom>
          <a:noFill/>
        </p:spPr>
        <p:txBody>
          <a:bodyPr wrap="square" rtlCol="0" anchor="t">
            <a:spAutoFit/>
          </a:bodyPr>
          <a:p>
            <a:r>
              <a:rPr lang="zh-CN" altLang="en-US" sz="2400" b="1">
                <a:latin typeface="Times New Roman Bold" panose="02020503050405090304" charset="0"/>
                <a:cs typeface="Times New Roman Bold" panose="02020503050405090304" charset="0"/>
              </a:rPr>
              <a:t>We see the mitigation step was very effective, the difference in mean outcomes is now 0.0. So we went from a 17% advantage for the privileged group to equality in terms of mean outcome.</a:t>
            </a:r>
            <a:endParaRPr lang="zh-CN" altLang="en-US" sz="2400" b="1">
              <a:latin typeface="Times New Roman Bold" panose="02020503050405090304" charset="0"/>
              <a:cs typeface="Times New Roman Bold" panose="0202050305040509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a:solidFill>
                  <a:srgbClr val="000000"/>
                </a:solidFill>
                <a:latin typeface="微软雅黑" panose="020B0503020204020204" pitchFamily="34" charset="-122"/>
                <a:ea typeface="微软雅黑" panose="020B0503020204020204" pitchFamily="34" charset="-122"/>
                <a:sym typeface="+mn-ea"/>
              </a:rPr>
              <a:t>Summary</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smtClean="0">
                <a:solidFill>
                  <a:prstClr val="white"/>
                </a:solidFill>
                <a:latin typeface="微软雅黑" panose="020B0503020204020204" pitchFamily="34" charset="-122"/>
                <a:ea typeface="微软雅黑" panose="020B0503020204020204" pitchFamily="34" charset="-122"/>
              </a:rPr>
              <a:t>05</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60375"/>
          </a:xfrm>
          <a:prstGeom prst="rect">
            <a:avLst/>
          </a:prstGeom>
          <a:noFill/>
        </p:spPr>
        <p:txBody>
          <a:bodyPr wrap="square" rtlCol="0">
            <a:spAutoFit/>
          </a:bodyPr>
          <a:lstStyle/>
          <a:p>
            <a:pPr algn="l">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sym typeface="+mn-ea"/>
              </a:rPr>
              <a:t>Summary</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占位符 18"/>
          <p:cNvPicPr>
            <a:picLocks noGrp="1" noChangeAspect="1"/>
          </p:cNvPicPr>
          <p:nvPr>
            <p:ph type="pic" sz="quarter" idx="12"/>
          </p:nvPr>
        </p:nvPicPr>
        <p:blipFill>
          <a:blip r:embed="rId1">
            <a:extLst>
              <a:ext uri="{28A0092B-C50C-407E-A947-70E740481C1C}">
                <a14:useLocalDpi xmlns:a14="http://schemas.microsoft.com/office/drawing/2010/main" val="0"/>
              </a:ext>
            </a:extLst>
          </a:blip>
          <a:srcRect l="13799" r="13799"/>
          <a:stretch>
            <a:fillRect/>
          </a:stretch>
        </p:blipFill>
        <p:spPr>
          <a:xfrm>
            <a:off x="520700" y="1252855"/>
            <a:ext cx="4931410" cy="4351655"/>
          </a:xfrm>
        </p:spPr>
      </p:pic>
      <p:sp>
        <p:nvSpPr>
          <p:cNvPr id="23" name="出自【趣你的PPT】(微信:qunideppt)：最优质的PPT资源库"/>
          <p:cNvSpPr/>
          <p:nvPr/>
        </p:nvSpPr>
        <p:spPr>
          <a:xfrm>
            <a:off x="5452110" y="1252855"/>
            <a:ext cx="6325870" cy="4351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p>
            <a:pPr algn="ctr" defTabSz="913765">
              <a:defRPr/>
            </a:pPr>
            <a:endParaRPr lang="en-US" sz="900">
              <a:solidFill>
                <a:prstClr val="white"/>
              </a:solidFill>
              <a:sym typeface="Century Gothic" panose="020B0502020202020204" pitchFamily="34" charset="0"/>
            </a:endParaRPr>
          </a:p>
        </p:txBody>
      </p:sp>
      <p:sp>
        <p:nvSpPr>
          <p:cNvPr id="24" name="文本框 23"/>
          <p:cNvSpPr txBox="1"/>
          <p:nvPr/>
        </p:nvSpPr>
        <p:spPr>
          <a:xfrm>
            <a:off x="5829300" y="1383030"/>
            <a:ext cx="5180330" cy="4092575"/>
          </a:xfrm>
          <a:prstGeom prst="rect">
            <a:avLst/>
          </a:prstGeom>
          <a:noFill/>
        </p:spPr>
        <p:txBody>
          <a:bodyPr wrap="square" rtlCol="0">
            <a:spAutoFit/>
          </a:bodyPr>
          <a:p>
            <a:r>
              <a:rPr lang="en-US" sz="2000">
                <a:solidFill>
                  <a:schemeClr val="bg1"/>
                </a:solidFill>
                <a:latin typeface="Times New Roman Regular" panose="02020503050405090304" charset="0"/>
                <a:cs typeface="Times New Roman Regular" panose="02020503050405090304" charset="0"/>
              </a:rPr>
              <a:t>In conclusion,t</a:t>
            </a:r>
            <a:r>
              <a:rPr sz="2000">
                <a:solidFill>
                  <a:schemeClr val="bg1"/>
                </a:solidFill>
                <a:latin typeface="Times New Roman Regular" panose="02020503050405090304" charset="0"/>
                <a:cs typeface="Times New Roman Regular" panose="02020503050405090304" charset="0"/>
              </a:rPr>
              <a:t>he AI Fairness 360 toolkit is an extensible open-source library containg techniques developed by the research community to help detect and mitigate bias in machine learning models throughout the AI application lifecycle.There are many metrics one can use to detect the presence of bias. AI Fairness 360 provides many of them for your use. Since it is not clear which of these metrics to use, we also provide some guidance. Likewise, there are many different bias mitigation algorithms one can employ, many of which are in AI Fairness 360.</a:t>
            </a:r>
            <a:endParaRPr sz="2000">
              <a:solidFill>
                <a:schemeClr val="bg1"/>
              </a:solidFill>
              <a:latin typeface="Times New Roman Regular" panose="02020503050405090304" charset="0"/>
              <a:cs typeface="Times New Roman Regular" panose="0202050305040509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01980" y="2189480"/>
            <a:ext cx="10988040" cy="1198880"/>
          </a:xfrm>
          <a:prstGeom prst="rect">
            <a:avLst/>
          </a:prstGeom>
          <a:noFill/>
        </p:spPr>
        <p:txBody>
          <a:bodyPr wrap="square" rtlCol="0">
            <a:spAutoFit/>
          </a:bodyPr>
          <a:lstStyle/>
          <a:p>
            <a:pPr algn="ctr"/>
            <a:r>
              <a:rPr lang="en-US" altLang="zh-CN" sz="7200" b="1" dirty="0" smtClean="0">
                <a:latin typeface="微软雅黑" panose="020B0503020204020204" pitchFamily="34" charset="-122"/>
                <a:ea typeface="微软雅黑" panose="020B0503020204020204" pitchFamily="34" charset="-122"/>
              </a:rPr>
              <a:t>Thank you for watching</a:t>
            </a:r>
            <a:endParaRPr lang="en-US" altLang="zh-CN" sz="7200" b="1" dirty="0" smtClean="0">
              <a:latin typeface="微软雅黑" panose="020B0503020204020204" pitchFamily="34" charset="-122"/>
              <a:ea typeface="微软雅黑" panose="020B0503020204020204" pitchFamily="34" charset="-122"/>
            </a:endParaRPr>
          </a:p>
        </p:txBody>
      </p:sp>
      <p:sp>
        <p:nvSpPr>
          <p:cNvPr id="8" name="矩形 7"/>
          <p:cNvSpPr/>
          <p:nvPr/>
        </p:nvSpPr>
        <p:spPr>
          <a:xfrm>
            <a:off x="4579790" y="3633195"/>
            <a:ext cx="3032420" cy="461665"/>
          </a:xfrm>
          <a:prstGeom prst="rect">
            <a:avLst/>
          </a:prstGeom>
        </p:spPr>
        <p:txBody>
          <a:bodyPr wrap="square">
            <a:spAutoFit/>
          </a:bodyPr>
          <a:lstStyle/>
          <a:p>
            <a:pPr algn="dist"/>
            <a:r>
              <a:rPr lang="en-US" altLang="zh-CN" sz="2400" dirty="0" smtClean="0"/>
              <a:t>THANK YOU!</a:t>
            </a:r>
            <a:endParaRPr lang="en-US" altLang="zh-CN" sz="2400" dirty="0">
              <a:latin typeface="Arial" panose="020B0604020202090204" pitchFamily="34" charset="0"/>
            </a:endParaRPr>
          </a:p>
        </p:txBody>
      </p:sp>
      <p:cxnSp>
        <p:nvCxnSpPr>
          <p:cNvPr id="9" name="直接连接符 8"/>
          <p:cNvCxnSpPr/>
          <p:nvPr/>
        </p:nvCxnSpPr>
        <p:spPr>
          <a:xfrm>
            <a:off x="3587994" y="3670575"/>
            <a:ext cx="49947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87994" y="4055332"/>
            <a:ext cx="501601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10800000">
            <a:off x="-1809" y="67418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31"/>
          <p:cNvSpPr txBox="1">
            <a:spLocks noChangeArrowheads="1"/>
          </p:cNvSpPr>
          <p:nvPr/>
        </p:nvSpPr>
        <p:spPr bwMode="auto">
          <a:xfrm>
            <a:off x="5538788" y="1922463"/>
            <a:ext cx="36369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a:solidFill>
                  <a:srgbClr val="000000"/>
                </a:solidFill>
                <a:latin typeface="微软雅黑" panose="020B0503020204020204" pitchFamily="34" charset="-122"/>
                <a:ea typeface="微软雅黑" panose="020B0503020204020204" pitchFamily="34" charset="-122"/>
              </a:rPr>
              <a:t>The background</a:t>
            </a:r>
            <a:endParaRPr lang="en-US" altLang="zh-CN" sz="2400" b="1">
              <a:solidFill>
                <a:srgbClr val="000000"/>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5072380" y="2381250"/>
            <a:ext cx="5064760" cy="1143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072063" y="1927225"/>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16" name="文本框 31"/>
          <p:cNvSpPr txBox="1">
            <a:spLocks noChangeArrowheads="1"/>
          </p:cNvSpPr>
          <p:nvPr/>
        </p:nvSpPr>
        <p:spPr bwMode="auto">
          <a:xfrm>
            <a:off x="5538788" y="3229928"/>
            <a:ext cx="36369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rPr>
              <a:t>The algorithms </a:t>
            </a:r>
            <a:r>
              <a:rPr lang="en-US" altLang="zh-CN" sz="2400" b="1">
                <a:solidFill>
                  <a:srgbClr val="000000"/>
                </a:solidFill>
                <a:latin typeface="微软雅黑" panose="020B0503020204020204" pitchFamily="34" charset="-122"/>
                <a:ea typeface="微软雅黑" panose="020B0503020204020204" pitchFamily="34" charset="-122"/>
              </a:rPr>
              <a:t>we use</a:t>
            </a:r>
            <a:endParaRPr lang="en-US" altLang="zh-CN" sz="2400" b="1">
              <a:solidFill>
                <a:srgbClr val="00000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5072380" y="3653790"/>
            <a:ext cx="5124450" cy="8255"/>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072063" y="3188335"/>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19" name="文本框 31"/>
          <p:cNvSpPr txBox="1">
            <a:spLocks noChangeArrowheads="1"/>
          </p:cNvSpPr>
          <p:nvPr/>
        </p:nvSpPr>
        <p:spPr bwMode="auto">
          <a:xfrm>
            <a:off x="5538788" y="3823653"/>
            <a:ext cx="36369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rPr>
              <a:t>Specific steps</a:t>
            </a:r>
            <a:endParaRPr lang="zh-CN" altLang="en-US" sz="2400" b="1">
              <a:solidFill>
                <a:srgbClr val="000000"/>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V="1">
            <a:off x="5072380" y="4260850"/>
            <a:ext cx="5088890" cy="3302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5072063" y="3828415"/>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22" name="文本框 31"/>
          <p:cNvSpPr txBox="1">
            <a:spLocks noChangeArrowheads="1"/>
          </p:cNvSpPr>
          <p:nvPr/>
        </p:nvSpPr>
        <p:spPr bwMode="auto">
          <a:xfrm>
            <a:off x="5538788" y="4477068"/>
            <a:ext cx="36369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rPr>
              <a:t>Summary</a:t>
            </a:r>
            <a:endParaRPr lang="zh-CN" altLang="en-US" sz="2400" b="1">
              <a:solidFill>
                <a:srgbClr val="000000"/>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flipV="1">
            <a:off x="5072380" y="4907915"/>
            <a:ext cx="5064760" cy="39370"/>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5072063" y="4481830"/>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25" name="文本框 31"/>
          <p:cNvSpPr txBox="1">
            <a:spLocks noChangeArrowheads="1"/>
          </p:cNvSpPr>
          <p:nvPr/>
        </p:nvSpPr>
        <p:spPr bwMode="auto">
          <a:xfrm>
            <a:off x="4788535" y="3248343"/>
            <a:ext cx="1035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rPr>
              <a:t>03</a:t>
            </a:r>
            <a:endParaRPr lang="zh-CN" altLang="en-US" sz="2400" b="1">
              <a:solidFill>
                <a:prstClr val="white"/>
              </a:solidFill>
              <a:latin typeface="微软雅黑" panose="020B0503020204020204" pitchFamily="34" charset="-122"/>
              <a:ea typeface="微软雅黑" panose="020B0503020204020204" pitchFamily="34" charset="-122"/>
            </a:endParaRPr>
          </a:p>
        </p:txBody>
      </p:sp>
      <p:sp>
        <p:nvSpPr>
          <p:cNvPr id="26" name="文本框 31"/>
          <p:cNvSpPr txBox="1">
            <a:spLocks noChangeArrowheads="1"/>
          </p:cNvSpPr>
          <p:nvPr/>
        </p:nvSpPr>
        <p:spPr bwMode="auto">
          <a:xfrm>
            <a:off x="4787900" y="3831908"/>
            <a:ext cx="1035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rPr>
              <a:t>04</a:t>
            </a:r>
            <a:endParaRPr lang="zh-CN" altLang="en-US" sz="2400" b="1">
              <a:solidFill>
                <a:prstClr val="white"/>
              </a:solidFill>
              <a:latin typeface="微软雅黑" panose="020B0503020204020204" pitchFamily="34" charset="-122"/>
              <a:ea typeface="微软雅黑" panose="020B0503020204020204" pitchFamily="34" charset="-122"/>
            </a:endParaRPr>
          </a:p>
        </p:txBody>
      </p:sp>
      <p:sp>
        <p:nvSpPr>
          <p:cNvPr id="27" name="文本框 31"/>
          <p:cNvSpPr txBox="1">
            <a:spLocks noChangeArrowheads="1"/>
          </p:cNvSpPr>
          <p:nvPr/>
        </p:nvSpPr>
        <p:spPr bwMode="auto">
          <a:xfrm>
            <a:off x="4787900" y="4477068"/>
            <a:ext cx="1035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rPr>
              <a:t>05</a:t>
            </a:r>
            <a:endParaRPr lang="zh-CN" altLang="en-US" sz="2400" b="1">
              <a:solidFill>
                <a:prstClr val="white"/>
              </a:solidFill>
              <a:latin typeface="微软雅黑" panose="020B0503020204020204" pitchFamily="34" charset="-122"/>
              <a:ea typeface="微软雅黑" panose="020B0503020204020204" pitchFamily="34" charset="-122"/>
            </a:endParaRPr>
          </a:p>
        </p:txBody>
      </p:sp>
      <p:sp>
        <p:nvSpPr>
          <p:cNvPr id="28" name="文本框 31"/>
          <p:cNvSpPr txBox="1">
            <a:spLocks noChangeArrowheads="1"/>
          </p:cNvSpPr>
          <p:nvPr/>
        </p:nvSpPr>
        <p:spPr bwMode="auto">
          <a:xfrm>
            <a:off x="4787900" y="1928813"/>
            <a:ext cx="1035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b="1" dirty="0">
                <a:solidFill>
                  <a:prstClr val="white"/>
                </a:solidFill>
                <a:latin typeface="微软雅黑" panose="020B0503020204020204" pitchFamily="34" charset="-122"/>
                <a:ea typeface="微软雅黑" panose="020B0503020204020204" pitchFamily="34" charset="-122"/>
              </a:rPr>
              <a:t>01</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32" name="矩形 31"/>
          <p:cNvSpPr/>
          <p:nvPr/>
        </p:nvSpPr>
        <p:spPr bwMode="auto">
          <a:xfrm>
            <a:off x="1141730" y="1922780"/>
            <a:ext cx="3611245" cy="23698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3" name="文本框 27"/>
          <p:cNvSpPr txBox="1">
            <a:spLocks noChangeArrowheads="1"/>
          </p:cNvSpPr>
          <p:nvPr/>
        </p:nvSpPr>
        <p:spPr bwMode="auto">
          <a:xfrm>
            <a:off x="1251585" y="2756535"/>
            <a:ext cx="339090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4400" b="1">
                <a:solidFill>
                  <a:srgbClr val="000000"/>
                </a:solidFill>
                <a:latin typeface="微软雅黑" panose="020B0503020204020204" pitchFamily="34" charset="-122"/>
                <a:ea typeface="微软雅黑" panose="020B0503020204020204" pitchFamily="34" charset="-122"/>
                <a:sym typeface="+mn-ea"/>
              </a:rPr>
              <a:t>CONTENTS</a:t>
            </a:r>
            <a:endParaRPr lang="zh-CN" altLang="en-US" sz="3600" b="1">
              <a:solidFill>
                <a:srgbClr val="000000"/>
              </a:solidFill>
              <a:latin typeface="微软雅黑" panose="020B0503020204020204" pitchFamily="34" charset="-122"/>
              <a:ea typeface="微软雅黑" panose="020B0503020204020204" pitchFamily="34" charset="-122"/>
            </a:endParaRPr>
          </a:p>
          <a:p>
            <a:pPr algn="ctr">
              <a:lnSpc>
                <a:spcPct val="100000"/>
              </a:lnSpc>
              <a:spcBef>
                <a:spcPct val="0"/>
              </a:spcBef>
              <a:buFontTx/>
              <a:buNone/>
            </a:pPr>
            <a:endParaRPr lang="zh-CN" altLang="en-US" sz="3600" b="1" dirty="0">
              <a:solidFill>
                <a:prstClr val="white"/>
              </a:solidFill>
              <a:latin typeface="微软雅黑" panose="020B0503020204020204" pitchFamily="34" charset="-122"/>
              <a:ea typeface="微软雅黑" panose="020B0503020204020204" pitchFamily="34" charset="-122"/>
            </a:endParaRPr>
          </a:p>
        </p:txBody>
      </p:sp>
      <p:sp>
        <p:nvSpPr>
          <p:cNvPr id="42" name="矩形 41"/>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36"/>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31"/>
          <p:cNvSpPr txBox="1">
            <a:spLocks noChangeArrowheads="1"/>
          </p:cNvSpPr>
          <p:nvPr/>
        </p:nvSpPr>
        <p:spPr bwMode="auto">
          <a:xfrm>
            <a:off x="5528945" y="2566035"/>
            <a:ext cx="50977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rPr>
              <a:t>The </a:t>
            </a:r>
            <a:r>
              <a:rPr lang="en-US" sz="2400" b="1">
                <a:solidFill>
                  <a:srgbClr val="000000"/>
                </a:solidFill>
                <a:latin typeface="微软雅黑" panose="020B0503020204020204" pitchFamily="34" charset="-122"/>
                <a:ea typeface="微软雅黑" panose="020B0503020204020204" pitchFamily="34" charset="-122"/>
              </a:rPr>
              <a:t>machine learning workflow</a:t>
            </a:r>
            <a:endParaRPr lang="en-US" sz="2400" b="1">
              <a:solidFill>
                <a:srgbClr val="000000"/>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5072380" y="3026410"/>
            <a:ext cx="5113020" cy="13335"/>
          </a:xfrm>
          <a:prstGeom prst="line">
            <a:avLst/>
          </a:prstGeom>
          <a:ln w="12700" cap="rnd">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061903" y="2570480"/>
            <a:ext cx="466725" cy="465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prstClr val="white"/>
              </a:solidFill>
            </a:endParaRPr>
          </a:p>
        </p:txBody>
      </p:sp>
      <p:sp>
        <p:nvSpPr>
          <p:cNvPr id="6" name="文本框 31"/>
          <p:cNvSpPr txBox="1">
            <a:spLocks noChangeArrowheads="1"/>
          </p:cNvSpPr>
          <p:nvPr/>
        </p:nvSpPr>
        <p:spPr bwMode="auto">
          <a:xfrm>
            <a:off x="4788535" y="2575243"/>
            <a:ext cx="1035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2400" b="1">
                <a:solidFill>
                  <a:prstClr val="white"/>
                </a:solidFill>
                <a:latin typeface="微软雅黑" panose="020B0503020204020204" pitchFamily="34" charset="-122"/>
                <a:ea typeface="微软雅黑" panose="020B0503020204020204" pitchFamily="34" charset="-122"/>
              </a:rPr>
              <a:t>02</a:t>
            </a:r>
            <a:endParaRPr lang="zh-CN" altLang="en-US" sz="2400" b="1">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b="1" dirty="0">
                <a:solidFill>
                  <a:srgbClr val="000000"/>
                </a:solidFill>
                <a:latin typeface="微软雅黑" panose="020B0503020204020204" pitchFamily="34" charset="-122"/>
                <a:ea typeface="微软雅黑" panose="020B0503020204020204" pitchFamily="34" charset="-122"/>
              </a:rPr>
              <a:t>The background</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a:solidFill>
                  <a:prstClr val="white"/>
                </a:solidFill>
                <a:latin typeface="微软雅黑" panose="020B0503020204020204" pitchFamily="34" charset="-122"/>
                <a:ea typeface="微软雅黑" panose="020B0503020204020204" pitchFamily="34" charset="-122"/>
              </a:rPr>
              <a:t>01</a:t>
            </a:r>
            <a:endParaRPr lang="zh-CN" altLang="en-US" sz="5400" b="1">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809" y="466850"/>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566898" y="952531"/>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出自【趣你的PPT】(微信:qunideppt)：最优质的PPT资源库"/>
          <p:cNvSpPr/>
          <p:nvPr/>
        </p:nvSpPr>
        <p:spPr>
          <a:xfrm>
            <a:off x="520065" y="673100"/>
            <a:ext cx="3848735" cy="2453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3" name="出自【趣你的PPT】(微信:qunideppt)：最优质的PPT资源库"/>
          <p:cNvSpPr/>
          <p:nvPr/>
        </p:nvSpPr>
        <p:spPr>
          <a:xfrm>
            <a:off x="520065" y="3171190"/>
            <a:ext cx="3848735" cy="3107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4" name="出自【趣你的PPT】(微信:qunideppt)：最优质的PPT资源库"/>
          <p:cNvSpPr/>
          <p:nvPr/>
        </p:nvSpPr>
        <p:spPr>
          <a:xfrm>
            <a:off x="7781925" y="673100"/>
            <a:ext cx="3939540" cy="2453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sp>
        <p:nvSpPr>
          <p:cNvPr id="5" name="出自【趣你的PPT】(微信:qunideppt)：最优质的PPT资源库"/>
          <p:cNvSpPr/>
          <p:nvPr/>
        </p:nvSpPr>
        <p:spPr>
          <a:xfrm>
            <a:off x="7781925" y="3171190"/>
            <a:ext cx="3939540" cy="3107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p>
            <a:pPr algn="ctr" defTabSz="913765">
              <a:defRPr/>
            </a:pPr>
            <a:endParaRPr lang="en-US" sz="900">
              <a:solidFill>
                <a:prstClr val="white"/>
              </a:solidFill>
              <a:sym typeface="Century Gothic" panose="020B0502020202020204" pitchFamily="34" charset="0"/>
            </a:endParaRPr>
          </a:p>
        </p:txBody>
      </p:sp>
      <p:pic>
        <p:nvPicPr>
          <p:cNvPr id="7" name="出自【趣你的PPT】(微信:qunideppt)：最优质的PPT资源库"/>
          <p:cNvPicPr>
            <a:picLocks noChangeAspect="1"/>
          </p:cNvPicPr>
          <p:nvPr/>
        </p:nvPicPr>
        <p:blipFill>
          <a:blip r:embed="rId1">
            <a:extLst>
              <a:ext uri="{28A0092B-C50C-407E-A947-70E740481C1C}">
                <a14:useLocalDpi xmlns:a14="http://schemas.microsoft.com/office/drawing/2010/main" val="0"/>
              </a:ext>
            </a:extLst>
          </a:blip>
          <a:srcRect t="16635" b="16635"/>
          <a:stretch>
            <a:fillRect/>
          </a:stretch>
        </p:blipFill>
        <p:spPr>
          <a:xfrm>
            <a:off x="4368800" y="672465"/>
            <a:ext cx="1684655" cy="2460625"/>
          </a:xfrm>
          <a:prstGeom prst="rect">
            <a:avLst/>
          </a:prstGeom>
          <a:ln>
            <a:noFill/>
          </a:ln>
        </p:spPr>
      </p:pic>
      <p:pic>
        <p:nvPicPr>
          <p:cNvPr id="8" name="出自【趣你的PPT】(微信:qunideppt)：最优质的PPT资源库"/>
          <p:cNvPicPr>
            <a:picLocks noChangeAspect="1"/>
          </p:cNvPicPr>
          <p:nvPr/>
        </p:nvPicPr>
        <p:blipFill>
          <a:blip r:embed="rId2">
            <a:extLst>
              <a:ext uri="{28A0092B-C50C-407E-A947-70E740481C1C}">
                <a14:useLocalDpi xmlns:a14="http://schemas.microsoft.com/office/drawing/2010/main" val="0"/>
              </a:ext>
            </a:extLst>
          </a:blip>
          <a:srcRect l="16681" r="16681"/>
          <a:stretch>
            <a:fillRect/>
          </a:stretch>
        </p:blipFill>
        <p:spPr>
          <a:xfrm>
            <a:off x="6096000" y="673100"/>
            <a:ext cx="1685925" cy="2448560"/>
          </a:xfrm>
          <a:prstGeom prst="rect">
            <a:avLst/>
          </a:prstGeom>
          <a:ln>
            <a:noFill/>
          </a:ln>
        </p:spPr>
      </p:pic>
      <p:pic>
        <p:nvPicPr>
          <p:cNvPr id="9" name="出自【趣你的PPT】(微信:qunideppt)：最优质的PPT资源库"/>
          <p:cNvPicPr>
            <a:picLocks noChangeAspect="1"/>
          </p:cNvPicPr>
          <p:nvPr/>
        </p:nvPicPr>
        <p:blipFill>
          <a:blip r:embed="rId3">
            <a:extLst>
              <a:ext uri="{28A0092B-C50C-407E-A947-70E740481C1C}">
                <a14:useLocalDpi xmlns:a14="http://schemas.microsoft.com/office/drawing/2010/main" val="0"/>
              </a:ext>
            </a:extLst>
          </a:blip>
          <a:srcRect l="16698" r="16698"/>
          <a:stretch>
            <a:fillRect/>
          </a:stretch>
        </p:blipFill>
        <p:spPr>
          <a:xfrm>
            <a:off x="4368800" y="3166110"/>
            <a:ext cx="1684655" cy="3112770"/>
          </a:xfrm>
          <a:prstGeom prst="rect">
            <a:avLst/>
          </a:prstGeom>
          <a:ln>
            <a:noFill/>
          </a:ln>
        </p:spPr>
      </p:pic>
      <p:pic>
        <p:nvPicPr>
          <p:cNvPr id="10" name="出自【趣你的PPT】(微信:qunideppt)：最优质的PPT资源库"/>
          <p:cNvPicPr>
            <a:picLocks noChangeAspect="1"/>
          </p:cNvPicPr>
          <p:nvPr/>
        </p:nvPicPr>
        <p:blipFill>
          <a:blip r:embed="rId4">
            <a:extLst>
              <a:ext uri="{28A0092B-C50C-407E-A947-70E740481C1C}">
                <a14:useLocalDpi xmlns:a14="http://schemas.microsoft.com/office/drawing/2010/main" val="0"/>
              </a:ext>
            </a:extLst>
          </a:blip>
          <a:srcRect l="16667" r="16667"/>
          <a:stretch>
            <a:fillRect/>
          </a:stretch>
        </p:blipFill>
        <p:spPr>
          <a:xfrm>
            <a:off x="6096000" y="3166110"/>
            <a:ext cx="1685925" cy="3112770"/>
          </a:xfrm>
          <a:prstGeom prst="rect">
            <a:avLst/>
          </a:prstGeom>
          <a:ln>
            <a:noFill/>
          </a:ln>
        </p:spPr>
      </p:pic>
      <p:sp>
        <p:nvSpPr>
          <p:cNvPr id="11" name="出自【趣你的PPT】(微信:qunideppt)：最优质的PPT资源库"/>
          <p:cNvSpPr txBox="1">
            <a:spLocks noChangeArrowheads="1"/>
          </p:cNvSpPr>
          <p:nvPr/>
        </p:nvSpPr>
        <p:spPr bwMode="auto">
          <a:xfrm>
            <a:off x="608965" y="3387090"/>
            <a:ext cx="365950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zh-CN" altLang="en-US"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A machine learning model makes predictions of an outcome for a particular instance. The model makes these predictions based on a training dataset, where many other instances and actual outcomes  are provided. Thus, a machine learning algorithm will attempt to find patterns, or generalizations, in the training dataset to use when a prediction for a new instance is needed. In many domains this technique, called supervised machine learning, has worked very well.</a:t>
            </a:r>
            <a:endParaRPr lang="zh-CN" altLang="en-US"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3" name="出自【趣你的PPT】(微信:qunideppt)：最优质的PPT资源库"/>
          <p:cNvSpPr txBox="1">
            <a:spLocks noChangeArrowheads="1"/>
          </p:cNvSpPr>
          <p:nvPr/>
        </p:nvSpPr>
        <p:spPr bwMode="auto">
          <a:xfrm>
            <a:off x="608965" y="1014095"/>
            <a:ext cx="3659505"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zh-CN" altLang="en-US"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"What is fairness", even human beings themselves do not have a unified standard, it sometimes depends on the context. Whether at home or at school, it's important to teach children to be fair, but it's easier said than done. Because of this, how can we pass on the nuances of what society calls "fairness" to artificial intelligence (AI) systems.</a:t>
            </a:r>
            <a:endParaRPr lang="zh-CN" altLang="en-US"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4" name="出自【趣你的PPT】(微信:qunideppt)：最优质的PPT资源库"/>
          <p:cNvSpPr txBox="1">
            <a:spLocks noChangeArrowheads="1"/>
          </p:cNvSpPr>
          <p:nvPr/>
        </p:nvSpPr>
        <p:spPr bwMode="auto">
          <a:xfrm>
            <a:off x="1842770" y="673100"/>
            <a:ext cx="11925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en-US" altLang="zh-CN" sz="2000" b="1"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Fairness</a:t>
            </a:r>
            <a:endParaRPr lang="en-US" altLang="zh-CN" sz="2000" b="1"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5" name="出自【趣你的PPT】(微信:qunideppt)：最优质的PPT资源库"/>
          <p:cNvSpPr txBox="1">
            <a:spLocks noChangeArrowheads="1"/>
          </p:cNvSpPr>
          <p:nvPr/>
        </p:nvSpPr>
        <p:spPr bwMode="auto">
          <a:xfrm>
            <a:off x="7781925" y="3171190"/>
            <a:ext cx="3867785" cy="310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gn="just" defTabSz="912495" fontAlgn="base">
              <a:spcBef>
                <a:spcPct val="0"/>
              </a:spcBef>
              <a:spcAft>
                <a:spcPct val="0"/>
              </a:spcAft>
            </a:pPr>
            <a:r>
              <a:rPr lang="zh-CN" altLang="en-US"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sometimes the patterns that are found may not be desirable</a:t>
            </a:r>
            <a:r>
              <a:rPr lang="en-US" altLang="zh-CN"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a:t>
            </a:r>
            <a:r>
              <a:rPr lang="zh-CN" altLang="en-US"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For example, a loan repay model may determine that age plays a significant role in the prediction of repayment because the training dataset happened to have better repayment for one age group than for another. This raises two problems: 1) the training dataset may not be representative of the true population of people of all age groups, and 2) even if it is representative, it is illegal to base any decision on a applicant's age, regardless of whether this is a good prediction based on historical data.</a:t>
            </a:r>
            <a:endParaRPr lang="zh-CN" altLang="en-US"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17" name="出自【趣你的PPT】(微信:qunideppt)：最优质的PPT资源库"/>
          <p:cNvSpPr txBox="1">
            <a:spLocks noChangeArrowheads="1"/>
          </p:cNvSpPr>
          <p:nvPr/>
        </p:nvSpPr>
        <p:spPr bwMode="auto">
          <a:xfrm>
            <a:off x="7926070" y="798830"/>
            <a:ext cx="3651250" cy="203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495" eaLnBrk="0" fontAlgn="base" hangingPunct="0">
              <a:spcBef>
                <a:spcPct val="0"/>
              </a:spcBef>
              <a:spcAft>
                <a:spcPct val="0"/>
              </a:spcAft>
              <a:defRPr>
                <a:solidFill>
                  <a:schemeClr val="tx1"/>
                </a:solidFill>
                <a:latin typeface="Lato Light"/>
                <a:ea typeface="MS PGothic" panose="020B0600070205080204" pitchFamily="34" charset="-128"/>
              </a:defRPr>
            </a:lvl9pPr>
          </a:lstStyle>
          <a:p>
            <a:pPr defTabSz="912495" fontAlgn="base">
              <a:spcBef>
                <a:spcPct val="0"/>
              </a:spcBef>
              <a:spcAft>
                <a:spcPct val="0"/>
              </a:spcAft>
            </a:pPr>
            <a:r>
              <a:rPr lang="zh-CN" altLang="en-US"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rPr>
              <a:t>What if the data set used to train the machine is biased? If AI can't explain how it makes decisions, how can we verify its "correctness?" Can AI reveal whether data has been manipulated in some way during AI processing? Can AI assure us that its data has never been attacked or tampered with？ In short, is there AI introspection? Simple answer: No.</a:t>
            </a:r>
            <a:endParaRPr lang="zh-CN" altLang="en-US" sz="1400" dirty="0" smtClean="0">
              <a:solidFill>
                <a:prstClr val="white"/>
              </a:solidFill>
              <a:latin typeface="Century Gothic" panose="020B0502020202020204" pitchFamily="34" charset="0"/>
              <a:ea typeface="微软雅黑" panose="020B0503020204020204" pitchFamily="34" charset="-122"/>
              <a:sym typeface="Century Gothic" panose="020B0502020202020204" pitchFamily="34" charset="0"/>
            </a:endParaRPr>
          </a:p>
        </p:txBody>
      </p:sp>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317"/>
            <a:ext cx="2694323" cy="460375"/>
          </a:xfrm>
          <a:prstGeom prst="rect">
            <a:avLst/>
          </a:prstGeom>
          <a:noFill/>
        </p:spPr>
        <p:txBody>
          <a:bodyPr wrap="square" rtlCol="0">
            <a:spAutoFit/>
          </a:body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The background</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320415"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b="1">
                <a:solidFill>
                  <a:srgbClr val="000000"/>
                </a:solidFill>
                <a:latin typeface="微软雅黑" panose="020B0503020204020204" pitchFamily="34" charset="-122"/>
                <a:ea typeface="微软雅黑" panose="020B0503020204020204" pitchFamily="34" charset="-122"/>
                <a:sym typeface="+mn-ea"/>
              </a:rPr>
              <a:t>The </a:t>
            </a:r>
            <a:r>
              <a:rPr lang="en-US" b="1">
                <a:solidFill>
                  <a:srgbClr val="000000"/>
                </a:solidFill>
                <a:latin typeface="微软雅黑" panose="020B0503020204020204" pitchFamily="34" charset="-122"/>
                <a:ea typeface="微软雅黑" panose="020B0503020204020204" pitchFamily="34" charset="-122"/>
                <a:sym typeface="+mn-ea"/>
              </a:rPr>
              <a:t>machine learning workflow</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smtClean="0">
                <a:solidFill>
                  <a:prstClr val="white"/>
                </a:solidFill>
                <a:latin typeface="微软雅黑" panose="020B0503020204020204" pitchFamily="34" charset="-122"/>
                <a:ea typeface="微软雅黑" panose="020B0503020204020204" pitchFamily="34" charset="-122"/>
              </a:rPr>
              <a:t>02</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5603875" cy="460375"/>
          </a:xfrm>
          <a:prstGeom prst="rect">
            <a:avLst/>
          </a:prstGeom>
          <a:noFill/>
        </p:spPr>
        <p:txBody>
          <a:bodyPr wrap="square" rtlCol="0">
            <a:spAutoFit/>
          </a:bodyPr>
          <a:lstStyle/>
          <a:p>
            <a:pP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sym typeface="+mn-ea"/>
              </a:rPr>
              <a:t>The </a:t>
            </a:r>
            <a:r>
              <a:rPr lang="en-US" sz="2400" b="1">
                <a:solidFill>
                  <a:srgbClr val="000000"/>
                </a:solidFill>
                <a:latin typeface="微软雅黑" panose="020B0503020204020204" pitchFamily="34" charset="-122"/>
                <a:ea typeface="微软雅黑" panose="020B0503020204020204" pitchFamily="34" charset="-122"/>
                <a:sym typeface="+mn-ea"/>
              </a:rPr>
              <a:t>machine learning workflow</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0700" y="993140"/>
            <a:ext cx="4728210" cy="3813175"/>
          </a:xfrm>
          <a:prstGeom prst="rect">
            <a:avLst/>
          </a:prstGeom>
        </p:spPr>
      </p:pic>
      <p:sp>
        <p:nvSpPr>
          <p:cNvPr id="24" name="出自【趣你的PPT】(微信:qunideppt)：最优质的PPT资源库"/>
          <p:cNvSpPr/>
          <p:nvPr/>
        </p:nvSpPr>
        <p:spPr>
          <a:xfrm>
            <a:off x="520700" y="4806315"/>
            <a:ext cx="4728845" cy="17868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p>
            <a:pPr algn="ctr" defTabSz="913765">
              <a:defRPr/>
            </a:pPr>
            <a:endParaRPr lang="en-US" sz="900">
              <a:solidFill>
                <a:prstClr val="white"/>
              </a:solidFill>
              <a:sym typeface="Century Gothic" panose="020B0502020202020204" pitchFamily="34" charset="0"/>
            </a:endParaRPr>
          </a:p>
        </p:txBody>
      </p:sp>
      <p:sp>
        <p:nvSpPr>
          <p:cNvPr id="25" name="文本框 24"/>
          <p:cNvSpPr txBox="1"/>
          <p:nvPr/>
        </p:nvSpPr>
        <p:spPr>
          <a:xfrm>
            <a:off x="622300" y="5038725"/>
            <a:ext cx="4526280" cy="1322070"/>
          </a:xfrm>
          <a:prstGeom prst="rect">
            <a:avLst/>
          </a:prstGeom>
          <a:noFill/>
        </p:spPr>
        <p:txBody>
          <a:bodyPr wrap="square" rtlCol="0">
            <a:spAutoFit/>
          </a:bodyPr>
          <a:p>
            <a:r>
              <a:rPr lang="zh-CN" altLang="en-US" sz="2000">
                <a:solidFill>
                  <a:schemeClr val="bg1"/>
                </a:solidFill>
                <a:latin typeface="Times New Roman Regular" panose="02020503050405090304" charset="0"/>
                <a:cs typeface="Times New Roman Regular" panose="02020503050405090304" charset="0"/>
              </a:rPr>
              <a:t>To understand how bias can enter a machine learning model, we first review the basics of how a model is created in a supervised machine learning process.</a:t>
            </a:r>
            <a:endParaRPr lang="zh-CN" altLang="en-US" sz="2000">
              <a:solidFill>
                <a:schemeClr val="bg1"/>
              </a:solidFill>
              <a:latin typeface="Times New Roman Regular" panose="02020503050405090304" charset="0"/>
              <a:cs typeface="Times New Roman Regular" panose="02020503050405090304" charset="0"/>
            </a:endParaRPr>
          </a:p>
        </p:txBody>
      </p:sp>
      <p:sp>
        <p:nvSpPr>
          <p:cNvPr id="26" name="文本框 25"/>
          <p:cNvSpPr txBox="1"/>
          <p:nvPr/>
        </p:nvSpPr>
        <p:spPr>
          <a:xfrm>
            <a:off x="5711825" y="993140"/>
            <a:ext cx="5760085" cy="3046095"/>
          </a:xfrm>
          <a:prstGeom prst="rect">
            <a:avLst/>
          </a:prstGeom>
          <a:noFill/>
        </p:spPr>
        <p:txBody>
          <a:bodyPr wrap="square" rtlCol="0">
            <a:spAutoFit/>
          </a:bodyPr>
          <a:p>
            <a:r>
              <a:rPr lang="zh-CN" altLang="en-US" sz="1600">
                <a:latin typeface="Times New Roman Regular" panose="02020503050405090304" charset="0"/>
                <a:cs typeface="Times New Roman Regular" panose="02020503050405090304" charset="0"/>
              </a:rPr>
              <a:t>First, the process starts with a training dataset, which contains a sequence of instances, where each instance has two components: the features and the correct prediction for those features. Next, a machine learning algorithm is trained on this training dataset to produce a machine learning model. This generated model can be used to make a prediction when given a new instance. A second dataset with features and correct predictions, called a test dataset, is used to assess the accuracy of the model. Since this test dataset is the same format as the training dataset, a set of instances of features and prediction pairs, often these two datasets derive from the same initial dataset. A random partitioning algorithm is used to split the initial dataset into training and test datasets.</a:t>
            </a:r>
            <a:endParaRPr lang="zh-CN" altLang="en-US" sz="1600">
              <a:latin typeface="Times New Roman Regular" panose="02020503050405090304" charset="0"/>
              <a:cs typeface="Times New Roman Regular" panose="02020503050405090304" charset="0"/>
            </a:endParaRPr>
          </a:p>
        </p:txBody>
      </p:sp>
      <p:sp>
        <p:nvSpPr>
          <p:cNvPr id="27" name="文本框 26"/>
          <p:cNvSpPr txBox="1"/>
          <p:nvPr/>
        </p:nvSpPr>
        <p:spPr>
          <a:xfrm>
            <a:off x="5711825" y="4039235"/>
            <a:ext cx="5676265" cy="2553335"/>
          </a:xfrm>
          <a:prstGeom prst="rect">
            <a:avLst/>
          </a:prstGeom>
          <a:noFill/>
        </p:spPr>
        <p:txBody>
          <a:bodyPr wrap="square" rtlCol="0">
            <a:spAutoFit/>
          </a:bodyPr>
          <a:p>
            <a:r>
              <a:rPr lang="zh-CN" altLang="en-US" sz="1600">
                <a:latin typeface="Times New Roman Regular" panose="02020503050405090304" charset="0"/>
                <a:cs typeface="Times New Roman Regular" panose="02020503050405090304" charset="0"/>
              </a:rPr>
              <a:t>Bias can enter the system in any of the three steps above. The training data set may be biased in that its outcomes may be biased towards particular kinds of instances. The algorithm that creates the model may be biased in that it may generate models that are weighted towards particular features in the input. The test data set may be biased in that it has expectations on correct answers that may be biased. These three points in the machine learning process represent points for testing and mitigating bias. In AI Fairness 360 codebase, we call these points pre-processing, in-processing, and post-processing.</a:t>
            </a:r>
            <a:endParaRPr lang="zh-CN" altLang="en-US" sz="1600">
              <a:latin typeface="Times New Roman Regular" panose="02020503050405090304" charset="0"/>
              <a:cs typeface="Times New Roman Regular" panose="020205030504050903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a:solidFill>
                  <a:srgbClr val="000000"/>
                </a:solidFill>
                <a:latin typeface="微软雅黑" panose="020B0503020204020204" pitchFamily="34" charset="-122"/>
                <a:ea typeface="微软雅黑" panose="020B0503020204020204" pitchFamily="34" charset="-122"/>
                <a:sym typeface="+mn-ea"/>
              </a:rPr>
              <a:t>The algorithms </a:t>
            </a:r>
            <a:r>
              <a:rPr lang="en-US" altLang="zh-CN" b="1">
                <a:solidFill>
                  <a:srgbClr val="000000"/>
                </a:solidFill>
                <a:latin typeface="微软雅黑" panose="020B0503020204020204" pitchFamily="34" charset="-122"/>
                <a:ea typeface="微软雅黑" panose="020B0503020204020204" pitchFamily="34" charset="-122"/>
                <a:sym typeface="+mn-ea"/>
              </a:rPr>
              <a:t>we use</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smtClean="0">
                <a:solidFill>
                  <a:prstClr val="white"/>
                </a:solidFill>
                <a:latin typeface="微软雅黑" panose="020B0503020204020204" pitchFamily="34" charset="-122"/>
                <a:ea typeface="微软雅黑" panose="020B0503020204020204" pitchFamily="34" charset="-122"/>
              </a:rPr>
              <a:t>03</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253534"/>
            <a:ext cx="352425"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19100" y="253533"/>
            <a:ext cx="101600" cy="3846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出自【趣你的PPT】(微信:qunideppt)：最优质的PPT资源库"/>
          <p:cNvSpPr txBox="1"/>
          <p:nvPr/>
        </p:nvSpPr>
        <p:spPr>
          <a:xfrm>
            <a:off x="609600" y="207010"/>
            <a:ext cx="3538220" cy="460375"/>
          </a:xfrm>
          <a:prstGeom prst="rect">
            <a:avLst/>
          </a:prstGeom>
          <a:noFill/>
        </p:spPr>
        <p:txBody>
          <a:bodyPr wrap="square" rtlCol="0">
            <a:spAutoFit/>
          </a:bodyPr>
          <a:lstStyle/>
          <a:p>
            <a:pPr algn="ctr">
              <a:lnSpc>
                <a:spcPct val="100000"/>
              </a:lnSpc>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sym typeface="+mn-ea"/>
              </a:rPr>
              <a:t>The algorithms </a:t>
            </a:r>
            <a:r>
              <a:rPr lang="en-US" altLang="zh-CN" sz="2400" b="1">
                <a:solidFill>
                  <a:srgbClr val="000000"/>
                </a:solidFill>
                <a:latin typeface="微软雅黑" panose="020B0503020204020204" pitchFamily="34" charset="-122"/>
                <a:ea typeface="微软雅黑" panose="020B0503020204020204" pitchFamily="34" charset="-122"/>
                <a:sym typeface="+mn-ea"/>
              </a:rPr>
              <a:t>we use</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占位符 18"/>
          <p:cNvPicPr>
            <a:picLocks noGrp="1" noChangeAspect="1"/>
          </p:cNvPicPr>
          <p:nvPr>
            <p:ph type="pic" sz="quarter" idx="11"/>
          </p:nvPr>
        </p:nvPicPr>
        <p:blipFill>
          <a:blip r:embed="rId1"/>
          <a:srcRect/>
          <a:stretch>
            <a:fillRect/>
          </a:stretch>
        </p:blipFill>
        <p:spPr>
          <a:xfrm>
            <a:off x="609600" y="979805"/>
            <a:ext cx="4009390" cy="2496820"/>
          </a:xfrm>
        </p:spPr>
      </p:pic>
      <p:sp>
        <p:nvSpPr>
          <p:cNvPr id="23" name="文本框 22"/>
          <p:cNvSpPr txBox="1"/>
          <p:nvPr/>
        </p:nvSpPr>
        <p:spPr>
          <a:xfrm>
            <a:off x="5211445" y="253365"/>
            <a:ext cx="6452870" cy="6554470"/>
          </a:xfrm>
          <a:prstGeom prst="rect">
            <a:avLst/>
          </a:prstGeom>
          <a:noFill/>
        </p:spPr>
        <p:txBody>
          <a:bodyPr wrap="square" rtlCol="0" anchor="t">
            <a:spAutoFit/>
          </a:bodyPr>
          <a:p>
            <a:r>
              <a:rPr lang="zh-CN" altLang="en-US" sz="2800">
                <a:latin typeface="Times New Roman Regular" panose="02020503050405090304" charset="0"/>
                <a:cs typeface="Times New Roman Regular" panose="02020503050405090304" charset="0"/>
              </a:rPr>
              <a:t>We are now ready to utilize AI Fairness 360 (aif360) to detect and mitigate bias. We will use the German credit dataset, splitting it into a training and test dataset. We will look for bias in the creation of a machine learning model to predict if an applicant should be given credit based on various features from a typical credit application. The protected attribute will be "Age", with "1" (older than or equal to 25) and "0" (younger than 25) being the values for the privileged and unprivileged groups, respectively. For this first tutorial, we will check for bias in the initial training data, mitigate the bias, and recheck. </a:t>
            </a:r>
            <a:endParaRPr lang="zh-CN" altLang="en-US" sz="2800">
              <a:latin typeface="Times New Roman Regular" panose="02020503050405090304" charset="0"/>
              <a:cs typeface="Times New Roman Regular" panose="02020503050405090304" charset="0"/>
            </a:endParaRPr>
          </a:p>
        </p:txBody>
      </p:sp>
      <p:pic>
        <p:nvPicPr>
          <p:cNvPr id="24" name="图片占位符 10"/>
          <p:cNvPicPr>
            <a:picLocks noGrp="1" noChangeAspect="1"/>
          </p:cNvPicPr>
          <p:nvPr/>
        </p:nvPicPr>
        <p:blipFill>
          <a:blip r:embed="rId2">
            <a:extLst>
              <a:ext uri="{28A0092B-C50C-407E-A947-70E740481C1C}">
                <a14:useLocalDpi xmlns:a14="http://schemas.microsoft.com/office/drawing/2010/main" val="0"/>
              </a:ext>
            </a:extLst>
          </a:blip>
          <a:srcRect l="13795" r="13795"/>
          <a:stretch>
            <a:fillRect/>
          </a:stretch>
        </p:blipFill>
        <p:spPr>
          <a:xfrm>
            <a:off x="609600" y="3476625"/>
            <a:ext cx="4039235" cy="261429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p:cNvSpPr txBox="1">
            <a:spLocks noChangeArrowheads="1"/>
          </p:cNvSpPr>
          <p:nvPr/>
        </p:nvSpPr>
        <p:spPr bwMode="auto">
          <a:xfrm>
            <a:off x="3124200" y="3584575"/>
            <a:ext cx="59626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zh-CN" altLang="en-US" b="1">
                <a:solidFill>
                  <a:srgbClr val="000000"/>
                </a:solidFill>
                <a:latin typeface="微软雅黑" panose="020B0503020204020204" pitchFamily="34" charset="-122"/>
                <a:ea typeface="微软雅黑" panose="020B0503020204020204" pitchFamily="34" charset="-122"/>
                <a:sym typeface="+mn-ea"/>
              </a:rPr>
              <a:t>Specific steps</a:t>
            </a:r>
            <a:endParaRPr lang="zh-CN" altLang="en-US"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3014663" y="2584450"/>
            <a:ext cx="6180137" cy="16494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矩形 4"/>
          <p:cNvSpPr/>
          <p:nvPr/>
        </p:nvSpPr>
        <p:spPr bwMode="auto">
          <a:xfrm>
            <a:off x="3014663" y="2578100"/>
            <a:ext cx="6180137" cy="846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文本框 27"/>
          <p:cNvSpPr txBox="1">
            <a:spLocks noChangeArrowheads="1"/>
          </p:cNvSpPr>
          <p:nvPr/>
        </p:nvSpPr>
        <p:spPr bwMode="auto">
          <a:xfrm>
            <a:off x="3629025" y="2540000"/>
            <a:ext cx="495141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Tx/>
              <a:buNone/>
            </a:pPr>
            <a:r>
              <a:rPr lang="en-US" altLang="zh-CN" sz="5400" b="1" dirty="0" smtClean="0">
                <a:solidFill>
                  <a:prstClr val="white"/>
                </a:solidFill>
                <a:latin typeface="微软雅黑" panose="020B0503020204020204" pitchFamily="34" charset="-122"/>
                <a:ea typeface="微软雅黑" panose="020B0503020204020204" pitchFamily="34" charset="-122"/>
              </a:rPr>
              <a:t>04</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rot="10800000">
            <a:off x="-1809" y="6754586"/>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10800000">
            <a:off x="-1809" y="6270501"/>
            <a:ext cx="8625102" cy="116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0800000">
            <a:off x="3024679" y="57954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04623" y="5795483"/>
            <a:ext cx="7989186"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320155" y="946400"/>
            <a:ext cx="5468245"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809" y="0"/>
            <a:ext cx="12195618" cy="1161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809" y="475317"/>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a:off x="3024679" y="471386"/>
            <a:ext cx="6142642" cy="591128"/>
          </a:xfrm>
          <a:prstGeom prst="parallelogram">
            <a:avLst>
              <a:gd name="adj" fmla="val 495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566898" y="944064"/>
            <a:ext cx="8625102" cy="115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953734"/>
      </a:accent1>
      <a:accent2>
        <a:srgbClr val="7F7F7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7817</Words>
  <Application>WPS 演示</Application>
  <PresentationFormat>宽屏</PresentationFormat>
  <Paragraphs>165</Paragraphs>
  <Slides>19</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19</vt:i4>
      </vt:variant>
    </vt:vector>
  </HeadingPairs>
  <TitlesOfParts>
    <vt:vector size="42" baseType="lpstr">
      <vt:lpstr>Arial</vt:lpstr>
      <vt:lpstr>方正书宋_GBK</vt:lpstr>
      <vt:lpstr>Wingdings</vt:lpstr>
      <vt:lpstr>微软雅黑</vt:lpstr>
      <vt:lpstr>汉仪旗黑</vt:lpstr>
      <vt:lpstr>Calibri</vt:lpstr>
      <vt:lpstr>Helvetica Neue</vt:lpstr>
      <vt:lpstr>宋体</vt:lpstr>
      <vt:lpstr>汉仪书宋二KW</vt:lpstr>
      <vt:lpstr>Century Gothic</vt:lpstr>
      <vt:lpstr>Lato Light</vt:lpstr>
      <vt:lpstr>Thonburi</vt:lpstr>
      <vt:lpstr>MS PGothic</vt:lpstr>
      <vt:lpstr>冬青黑体简体中文</vt:lpstr>
      <vt:lpstr>苹方-简</vt:lpstr>
      <vt:lpstr>Times New Roman Regular</vt:lpstr>
      <vt:lpstr>Arial</vt:lpstr>
      <vt:lpstr>Times New Roman</vt:lpstr>
      <vt:lpstr>Times New Roman Bold</vt:lpstr>
      <vt:lpstr>宋体</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林巧媚</dc:creator>
  <cp:lastModifiedBy>dew</cp:lastModifiedBy>
  <cp:revision>12</cp:revision>
  <dcterms:created xsi:type="dcterms:W3CDTF">2020-12-19T07:53:55Z</dcterms:created>
  <dcterms:modified xsi:type="dcterms:W3CDTF">2020-12-19T07:53:55Z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2052-3.0.2.4882</vt:lpwstr>
  </property>
</Properties>
</file>