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DM Sans Medium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Outfit"/>
      <p:regular r:id="rId36"/>
      <p:bold r:id="rId37"/>
    </p:embeddedFont>
    <p:embeddedFont>
      <p:font typeface="DM Sans SemiBold"/>
      <p:regular r:id="rId38"/>
      <p:bold r:id="rId39"/>
      <p:italic r:id="rId40"/>
      <p:boldItalic r:id="rId41"/>
    </p:embeddedFont>
    <p:embeddedFont>
      <p:font typeface="Barlow Medium"/>
      <p:regular r:id="rId42"/>
      <p:bold r:id="rId43"/>
      <p:italic r:id="rId44"/>
      <p:boldItalic r:id="rId45"/>
    </p:embeddedFont>
    <p:embeddedFont>
      <p:font typeface="Outfit Medium"/>
      <p:regular r:id="rId46"/>
      <p:bold r:id="rId47"/>
    </p:embeddedFont>
    <p:embeddedFont>
      <p:font typeface="DM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SemiBold-italic.fntdata"/><Relationship Id="rId42" Type="http://schemas.openxmlformats.org/officeDocument/2006/relationships/font" Target="fonts/BarlowMedium-regular.fntdata"/><Relationship Id="rId41" Type="http://schemas.openxmlformats.org/officeDocument/2006/relationships/font" Target="fonts/DMSansSemiBold-boldItalic.fntdata"/><Relationship Id="rId44" Type="http://schemas.openxmlformats.org/officeDocument/2006/relationships/font" Target="fonts/BarlowMedium-italic.fntdata"/><Relationship Id="rId43" Type="http://schemas.openxmlformats.org/officeDocument/2006/relationships/font" Target="fonts/BarlowMedium-bold.fntdata"/><Relationship Id="rId46" Type="http://schemas.openxmlformats.org/officeDocument/2006/relationships/font" Target="fonts/OutfitMedium-regular.fntdata"/><Relationship Id="rId45" Type="http://schemas.openxmlformats.org/officeDocument/2006/relationships/font" Target="fonts/Barlow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DMSans-regular.fntdata"/><Relationship Id="rId47" Type="http://schemas.openxmlformats.org/officeDocument/2006/relationships/font" Target="fonts/OutfitMedium-bold.fntdata"/><Relationship Id="rId49" Type="http://schemas.openxmlformats.org/officeDocument/2006/relationships/font" Target="fonts/DM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Medium-boldItalic.fntdata"/><Relationship Id="rId30" Type="http://schemas.openxmlformats.org/officeDocument/2006/relationships/font" Target="fonts/DMSansMedium-italic.fntdata"/><Relationship Id="rId33" Type="http://schemas.openxmlformats.org/officeDocument/2006/relationships/font" Target="fonts/Roboto-bold.fntdata"/><Relationship Id="rId32" Type="http://schemas.openxmlformats.org/officeDocument/2006/relationships/font" Target="fonts/Roboto-regular.fntdata"/><Relationship Id="rId35" Type="http://schemas.openxmlformats.org/officeDocument/2006/relationships/font" Target="fonts/Roboto-boldItalic.fntdata"/><Relationship Id="rId34" Type="http://schemas.openxmlformats.org/officeDocument/2006/relationships/font" Target="fonts/Roboto-italic.fntdata"/><Relationship Id="rId37" Type="http://schemas.openxmlformats.org/officeDocument/2006/relationships/font" Target="fonts/Outfit-bold.fntdata"/><Relationship Id="rId36" Type="http://schemas.openxmlformats.org/officeDocument/2006/relationships/font" Target="fonts/Outfit-regular.fntdata"/><Relationship Id="rId39" Type="http://schemas.openxmlformats.org/officeDocument/2006/relationships/font" Target="fonts/DMSansSemiBold-bold.fntdata"/><Relationship Id="rId38" Type="http://schemas.openxmlformats.org/officeDocument/2006/relationships/font" Target="fonts/DMSansSemiBold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DMSansMedium-regular.fntdata"/><Relationship Id="rId27" Type="http://schemas.openxmlformats.org/officeDocument/2006/relationships/slide" Target="slides/slide22.xml"/><Relationship Id="rId29" Type="http://schemas.openxmlformats.org/officeDocument/2006/relationships/font" Target="fonts/DMSansMedium-bold.fntdata"/><Relationship Id="rId51" Type="http://schemas.openxmlformats.org/officeDocument/2006/relationships/font" Target="fonts/DMSans-boldItalic.fntdata"/><Relationship Id="rId50" Type="http://schemas.openxmlformats.org/officeDocument/2006/relationships/font" Target="fonts/DM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483f62acbc_0_3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483f62acbc_0_3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483f62acbc_1_4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483f62acbc_1_4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483f62acbc_1_9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483f62acbc_1_9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483f62acbc_1_9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483f62acbc_1_9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483f62acbc_1_9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483f62acbc_1_9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483f62acbc_1_5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3483f62acbc_1_5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483f62acbc_1_9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3483f62acbc_1_9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483f62acbc_1_9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483f62acbc_1_9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483f62acbc_1_5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483f62acbc_1_5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483f62acbc_1_6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483f62acbc_1_6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483f62acbc_1_6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483f62acbc_1_6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483f62acbc_0_4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483f62acbc_0_4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3483f62acbc_1_7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3483f62acbc_1_7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483f62acbc_1_7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3483f62acbc_1_7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3483f62acbc_1_9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3483f62acbc_1_9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483f62acbc_1_2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483f62acbc_1_2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483f62acbc_1_2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483f62acbc_1_2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483f62acbc_1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483f62acbc_1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483f62acbc_1_1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483f62acbc_1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483f62acbc_1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483f62acbc_1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483f62acbc_1_1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483f62acbc_1_1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483f62acbc_1_4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483f62acbc_1_4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713225" y="1774100"/>
            <a:ext cx="4676100" cy="10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subTitle"/>
          </p:nvPr>
        </p:nvSpPr>
        <p:spPr>
          <a:xfrm>
            <a:off x="713225" y="2872275"/>
            <a:ext cx="46761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2" type="subTitle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3" type="subTitle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4" type="subTitle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5" type="subTitle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6" type="subTitle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7" type="title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8" type="title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hasCustomPrompt="1" idx="9" type="title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hasCustomPrompt="1" idx="13" type="title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hasCustomPrompt="1" idx="14" type="title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hasCustomPrompt="1" idx="15" type="title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6" type="subTitle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7" type="subTitle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8" type="subTitle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9" type="subTitle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20" type="subTitle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21" type="subTitle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4"/>
          <p:cNvSpPr txBox="1"/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" name="Google Shape;108;p14"/>
          <p:cNvSpPr txBox="1"/>
          <p:nvPr>
            <p:ph idx="1" type="subTitle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111" name="Google Shape;111;p15"/>
            <p:cNvSpPr/>
            <p:nvPr/>
          </p:nvSpPr>
          <p:spPr>
            <a:xfrm>
              <a:off x="-1254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-53513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flipH="1" rot="10800000">
              <a:off x="-528348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 rot="10800000">
              <a:off x="-125483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122" name="Google Shape;122;p16"/>
            <p:cNvSpPr/>
            <p:nvPr/>
          </p:nvSpPr>
          <p:spPr>
            <a:xfrm>
              <a:off x="-1255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-12558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 flipH="1" rot="10800000">
              <a:off x="346967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8430777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8430767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7"/>
          <p:cNvGrpSpPr/>
          <p:nvPr/>
        </p:nvGrpSpPr>
        <p:grpSpPr>
          <a:xfrm>
            <a:off x="-548808" y="-584898"/>
            <a:ext cx="10241610" cy="6168779"/>
            <a:chOff x="-548808" y="-584898"/>
            <a:chExt cx="10241610" cy="6168779"/>
          </a:xfrm>
        </p:grpSpPr>
        <p:sp>
          <p:nvSpPr>
            <p:cNvPr id="133" name="Google Shape;133;p17"/>
            <p:cNvSpPr/>
            <p:nvPr/>
          </p:nvSpPr>
          <p:spPr>
            <a:xfrm>
              <a:off x="293877" y="46157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 flipH="1" rot="10800000">
              <a:off x="-129123" y="44966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 flipH="1" rot="10800000">
              <a:off x="-548808" y="4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85192" y="-58489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 rot="10800000">
              <a:off x="8434407" y="44966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10800000">
              <a:off x="8854092" y="4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 flipH="1">
              <a:off x="8120092" y="-58489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4" name="Google Shape;144;p18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145" name="Google Shape;145;p18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146" name="Google Shape;146;p18"/>
              <p:cNvSpPr/>
              <p:nvPr/>
            </p:nvSpPr>
            <p:spPr>
              <a:xfrm flipH="1" rot="10800000">
                <a:off x="-266661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8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" name="Google Shape;153;p18"/>
            <p:cNvSpPr/>
            <p:nvPr/>
          </p:nvSpPr>
          <p:spPr>
            <a:xfrm flipH="1" rot="10800000">
              <a:off x="293867" y="4797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145083" y="-503840"/>
            <a:ext cx="9434170" cy="6151188"/>
            <a:chOff x="-145083" y="-503840"/>
            <a:chExt cx="9434170" cy="6151188"/>
          </a:xfrm>
        </p:grpSpPr>
        <p:sp>
          <p:nvSpPr>
            <p:cNvPr id="156" name="Google Shape;156;p19"/>
            <p:cNvSpPr/>
            <p:nvPr/>
          </p:nvSpPr>
          <p:spPr>
            <a:xfrm flipH="1" rot="10800000">
              <a:off x="534577" y="46792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-145073" y="392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-145083" y="44198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 flipH="1">
              <a:off x="8430777" y="46443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 flipH="1" rot="10800000">
              <a:off x="-125483" y="-4286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 flipH="1">
              <a:off x="7770717" y="-5038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 rot="10800000">
              <a:off x="8450367" y="2513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 rot="10800000">
              <a:off x="8450377" y="-2444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9"/>
          <p:cNvSpPr txBox="1"/>
          <p:nvPr>
            <p:ph type="title"/>
          </p:nvPr>
        </p:nvSpPr>
        <p:spPr>
          <a:xfrm>
            <a:off x="720000" y="1270313"/>
            <a:ext cx="3777300" cy="17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subTitle"/>
          </p:nvPr>
        </p:nvSpPr>
        <p:spPr>
          <a:xfrm>
            <a:off x="720000" y="2979813"/>
            <a:ext cx="3777300" cy="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9"/>
          <p:cNvSpPr/>
          <p:nvPr>
            <p:ph idx="2" type="pic"/>
          </p:nvPr>
        </p:nvSpPr>
        <p:spPr>
          <a:xfrm>
            <a:off x="5121925" y="1060325"/>
            <a:ext cx="3109200" cy="3109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0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69" name="Google Shape;169;p20"/>
            <p:cNvSpPr/>
            <p:nvPr/>
          </p:nvSpPr>
          <p:spPr>
            <a:xfrm>
              <a:off x="-125473" y="4453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-125483" y="3996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430767" y="468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0"/>
          <p:cNvSpPr txBox="1"/>
          <p:nvPr>
            <p:ph type="title"/>
          </p:nvPr>
        </p:nvSpPr>
        <p:spPr>
          <a:xfrm>
            <a:off x="720000" y="1637550"/>
            <a:ext cx="35979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1" type="subTitle"/>
          </p:nvPr>
        </p:nvSpPr>
        <p:spPr>
          <a:xfrm>
            <a:off x="720000" y="2700750"/>
            <a:ext cx="3597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1"/>
          <p:cNvGrpSpPr/>
          <p:nvPr/>
        </p:nvGrpSpPr>
        <p:grpSpPr>
          <a:xfrm flipH="1"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81" name="Google Shape;181;p21"/>
            <p:cNvSpPr/>
            <p:nvPr/>
          </p:nvSpPr>
          <p:spPr>
            <a:xfrm>
              <a:off x="-125473" y="4453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-125483" y="3996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8430767" y="468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1"/>
          <p:cNvSpPr txBox="1"/>
          <p:nvPr>
            <p:ph type="title"/>
          </p:nvPr>
        </p:nvSpPr>
        <p:spPr>
          <a:xfrm>
            <a:off x="4837200" y="1796350"/>
            <a:ext cx="35934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4837375" y="2441150"/>
            <a:ext cx="3593400" cy="90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2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93" name="Google Shape;193;p22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720000" y="1215742"/>
            <a:ext cx="77040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3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205" name="Google Shape;205;p23"/>
            <p:cNvSpPr/>
            <p:nvPr/>
          </p:nvSpPr>
          <p:spPr>
            <a:xfrm>
              <a:off x="-1254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-53513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 flipH="1" rot="10800000">
              <a:off x="-528348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 flipH="1" rot="10800000">
              <a:off x="-125483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720000" y="1215749"/>
            <a:ext cx="7704000" cy="31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4"/>
          <p:cNvGrpSpPr/>
          <p:nvPr/>
        </p:nvGrpSpPr>
        <p:grpSpPr>
          <a:xfrm>
            <a:off x="-310473" y="3500727"/>
            <a:ext cx="9764950" cy="2327954"/>
            <a:chOff x="-310473" y="3500727"/>
            <a:chExt cx="9764950" cy="2327954"/>
          </a:xfrm>
        </p:grpSpPr>
        <p:sp>
          <p:nvSpPr>
            <p:cNvPr id="217" name="Google Shape;217;p24"/>
            <p:cNvSpPr/>
            <p:nvPr/>
          </p:nvSpPr>
          <p:spPr>
            <a:xfrm flipH="1" rot="10800000">
              <a:off x="927364" y="46300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 flipH="1" rot="10800000">
              <a:off x="273054" y="48605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-310473" y="39963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-125483" y="3500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flipH="1">
              <a:off x="8615767" y="39963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 flipH="1">
              <a:off x="8424002" y="3500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 rot="10800000">
              <a:off x="7377929" y="46300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 rot="10800000">
              <a:off x="8032239" y="48605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6" name="Google Shape;226;p24"/>
          <p:cNvSpPr txBox="1"/>
          <p:nvPr>
            <p:ph idx="1" type="subTitle"/>
          </p:nvPr>
        </p:nvSpPr>
        <p:spPr>
          <a:xfrm>
            <a:off x="4821081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4"/>
          <p:cNvSpPr txBox="1"/>
          <p:nvPr>
            <p:ph idx="2" type="subTitle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4"/>
          <p:cNvSpPr txBox="1"/>
          <p:nvPr>
            <p:ph idx="3" type="subTitle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9" name="Google Shape;229;p24"/>
          <p:cNvSpPr txBox="1"/>
          <p:nvPr>
            <p:ph idx="4" type="subTitle"/>
          </p:nvPr>
        </p:nvSpPr>
        <p:spPr>
          <a:xfrm>
            <a:off x="4821091" y="2370625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flipH="1" rot="10800000">
              <a:off x="-136836" y="34365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flipH="1" rot="10800000">
              <a:off x="-655296" y="390306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1" name="Google Shape;241;p25"/>
          <p:cNvSpPr txBox="1"/>
          <p:nvPr>
            <p:ph idx="1" type="subTitle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5"/>
          <p:cNvSpPr txBox="1"/>
          <p:nvPr>
            <p:ph idx="2" type="subTitle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-512036" y="-358023"/>
            <a:ext cx="10169413" cy="5930154"/>
            <a:chOff x="-512036" y="-358023"/>
            <a:chExt cx="10169413" cy="5930154"/>
          </a:xfrm>
        </p:grpSpPr>
        <p:sp>
          <p:nvSpPr>
            <p:cNvPr id="245" name="Google Shape;245;p26"/>
            <p:cNvSpPr/>
            <p:nvPr/>
          </p:nvSpPr>
          <p:spPr>
            <a:xfrm flipH="1">
              <a:off x="8430767" y="4074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 rot="10800000">
              <a:off x="8818667" y="182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 rot="10800000">
              <a:off x="8011414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 flipH="1">
              <a:off x="8430777" y="-3580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-124136" y="4074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flipH="1" rot="10800000">
              <a:off x="-512036" y="182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 flipH="1" rot="10800000">
              <a:off x="295217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124133" y="-3580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4" name="Google Shape;254;p26"/>
          <p:cNvSpPr txBox="1"/>
          <p:nvPr>
            <p:ph idx="1" type="subTitle"/>
          </p:nvPr>
        </p:nvSpPr>
        <p:spPr>
          <a:xfrm>
            <a:off x="881225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6"/>
          <p:cNvSpPr txBox="1"/>
          <p:nvPr>
            <p:ph idx="2" type="subTitle"/>
          </p:nvPr>
        </p:nvSpPr>
        <p:spPr>
          <a:xfrm>
            <a:off x="3427950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6"/>
          <p:cNvSpPr txBox="1"/>
          <p:nvPr>
            <p:ph idx="3" type="subTitle"/>
          </p:nvPr>
        </p:nvSpPr>
        <p:spPr>
          <a:xfrm>
            <a:off x="5974700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6"/>
          <p:cNvSpPr txBox="1"/>
          <p:nvPr>
            <p:ph idx="4" type="subTitle"/>
          </p:nvPr>
        </p:nvSpPr>
        <p:spPr>
          <a:xfrm>
            <a:off x="881225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8" name="Google Shape;258;p26"/>
          <p:cNvSpPr txBox="1"/>
          <p:nvPr>
            <p:ph idx="5" type="subTitle"/>
          </p:nvPr>
        </p:nvSpPr>
        <p:spPr>
          <a:xfrm>
            <a:off x="3427954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9" name="Google Shape;259;p26"/>
          <p:cNvSpPr txBox="1"/>
          <p:nvPr>
            <p:ph idx="6" type="subTitle"/>
          </p:nvPr>
        </p:nvSpPr>
        <p:spPr>
          <a:xfrm>
            <a:off x="5974700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7"/>
          <p:cNvGrpSpPr/>
          <p:nvPr/>
        </p:nvGrpSpPr>
        <p:grpSpPr>
          <a:xfrm>
            <a:off x="-519458" y="2674710"/>
            <a:ext cx="10224210" cy="2744938"/>
            <a:chOff x="-519458" y="2674710"/>
            <a:chExt cx="10224210" cy="2744938"/>
          </a:xfrm>
        </p:grpSpPr>
        <p:sp>
          <p:nvSpPr>
            <p:cNvPr id="262" name="Google Shape;262;p27"/>
            <p:cNvSpPr/>
            <p:nvPr/>
          </p:nvSpPr>
          <p:spPr>
            <a:xfrm flipH="1" rot="10800000">
              <a:off x="-118698" y="30847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 flipH="1" rot="10800000">
              <a:off x="-519458" y="2674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-519448" y="3955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392" y="44515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 rot="10800000">
              <a:off x="8465282" y="30847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 rot="10800000">
              <a:off x="8866042" y="2674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 flipH="1">
              <a:off x="8866032" y="3955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 flipH="1">
              <a:off x="8325192" y="44515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1" name="Google Shape;271;p27"/>
          <p:cNvSpPr txBox="1"/>
          <p:nvPr>
            <p:ph idx="1" type="subTitle"/>
          </p:nvPr>
        </p:nvSpPr>
        <p:spPr>
          <a:xfrm>
            <a:off x="1142950" y="221906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7"/>
          <p:cNvSpPr txBox="1"/>
          <p:nvPr>
            <p:ph idx="2" type="subTitle"/>
          </p:nvPr>
        </p:nvSpPr>
        <p:spPr>
          <a:xfrm>
            <a:off x="4749341" y="221906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7"/>
          <p:cNvSpPr txBox="1"/>
          <p:nvPr>
            <p:ph idx="3" type="subTitle"/>
          </p:nvPr>
        </p:nvSpPr>
        <p:spPr>
          <a:xfrm>
            <a:off x="1142950" y="401031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7"/>
          <p:cNvSpPr txBox="1"/>
          <p:nvPr>
            <p:ph idx="4" type="subTitle"/>
          </p:nvPr>
        </p:nvSpPr>
        <p:spPr>
          <a:xfrm>
            <a:off x="4749341" y="401031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7"/>
          <p:cNvSpPr txBox="1"/>
          <p:nvPr>
            <p:ph idx="5" type="subTitle"/>
          </p:nvPr>
        </p:nvSpPr>
        <p:spPr>
          <a:xfrm>
            <a:off x="1142962" y="186058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6" name="Google Shape;276;p27"/>
          <p:cNvSpPr txBox="1"/>
          <p:nvPr>
            <p:ph idx="6" type="subTitle"/>
          </p:nvPr>
        </p:nvSpPr>
        <p:spPr>
          <a:xfrm>
            <a:off x="1142962" y="365193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7" name="Google Shape;277;p27"/>
          <p:cNvSpPr txBox="1"/>
          <p:nvPr>
            <p:ph idx="7" type="subTitle"/>
          </p:nvPr>
        </p:nvSpPr>
        <p:spPr>
          <a:xfrm>
            <a:off x="4749338" y="186058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8" name="Google Shape;278;p27"/>
          <p:cNvSpPr txBox="1"/>
          <p:nvPr>
            <p:ph idx="8" type="subTitle"/>
          </p:nvPr>
        </p:nvSpPr>
        <p:spPr>
          <a:xfrm>
            <a:off x="4749338" y="365193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8"/>
          <p:cNvGrpSpPr/>
          <p:nvPr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281" name="Google Shape;281;p28"/>
            <p:cNvSpPr/>
            <p:nvPr/>
          </p:nvSpPr>
          <p:spPr>
            <a:xfrm flipH="1">
              <a:off x="7441675" y="469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63615" y="469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 flipH="1" rot="10800000">
              <a:off x="-266473" y="4028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52867" y="4524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 flipH="1" rot="10800000">
              <a:off x="-151033" y="33413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 flipH="1">
              <a:off x="8152437" y="4524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0" name="Google Shape;290;p28"/>
          <p:cNvSpPr txBox="1"/>
          <p:nvPr>
            <p:ph idx="1" type="subTitle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8"/>
          <p:cNvSpPr txBox="1"/>
          <p:nvPr>
            <p:ph idx="2" type="subTitle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8"/>
          <p:cNvSpPr txBox="1"/>
          <p:nvPr>
            <p:ph idx="3" type="subTitle"/>
          </p:nvPr>
        </p:nvSpPr>
        <p:spPr>
          <a:xfrm>
            <a:off x="968524" y="3967325"/>
            <a:ext cx="226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8"/>
          <p:cNvSpPr txBox="1"/>
          <p:nvPr>
            <p:ph idx="4" type="subTitle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8"/>
          <p:cNvSpPr txBox="1"/>
          <p:nvPr>
            <p:ph idx="5" type="subTitle"/>
          </p:nvPr>
        </p:nvSpPr>
        <p:spPr>
          <a:xfrm>
            <a:off x="5909375" y="2235613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8"/>
          <p:cNvSpPr txBox="1"/>
          <p:nvPr>
            <p:ph idx="6" type="subTitle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8"/>
          <p:cNvSpPr txBox="1"/>
          <p:nvPr>
            <p:ph idx="7" type="subTitle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7" name="Google Shape;297;p28"/>
          <p:cNvSpPr txBox="1"/>
          <p:nvPr>
            <p:ph idx="8" type="subTitle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8" name="Google Shape;298;p28"/>
          <p:cNvSpPr txBox="1"/>
          <p:nvPr>
            <p:ph idx="9" type="subTitle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9" name="Google Shape;299;p28"/>
          <p:cNvSpPr txBox="1"/>
          <p:nvPr>
            <p:ph idx="13" type="subTitle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00" name="Google Shape;300;p28"/>
          <p:cNvSpPr txBox="1"/>
          <p:nvPr>
            <p:ph idx="14" type="subTitle"/>
          </p:nvPr>
        </p:nvSpPr>
        <p:spPr>
          <a:xfrm>
            <a:off x="3439063" y="3621825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01" name="Google Shape;301;p28"/>
          <p:cNvSpPr txBox="1"/>
          <p:nvPr>
            <p:ph idx="15" type="subTitle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hasCustomPrompt="1" type="title"/>
          </p:nvPr>
        </p:nvSpPr>
        <p:spPr>
          <a:xfrm>
            <a:off x="4351975" y="638350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29"/>
          <p:cNvSpPr txBox="1"/>
          <p:nvPr>
            <p:ph idx="1" type="subTitle"/>
          </p:nvPr>
        </p:nvSpPr>
        <p:spPr>
          <a:xfrm>
            <a:off x="4351975" y="1327275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5" name="Google Shape;305;p29"/>
          <p:cNvSpPr txBox="1"/>
          <p:nvPr>
            <p:ph hasCustomPrompt="1" idx="2" type="title"/>
          </p:nvPr>
        </p:nvSpPr>
        <p:spPr>
          <a:xfrm>
            <a:off x="4351975" y="1990612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9"/>
          <p:cNvSpPr txBox="1"/>
          <p:nvPr>
            <p:ph idx="3" type="subTitle"/>
          </p:nvPr>
        </p:nvSpPr>
        <p:spPr>
          <a:xfrm>
            <a:off x="4351975" y="2679529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29"/>
          <p:cNvSpPr txBox="1"/>
          <p:nvPr>
            <p:ph hasCustomPrompt="1" idx="4" type="title"/>
          </p:nvPr>
        </p:nvSpPr>
        <p:spPr>
          <a:xfrm>
            <a:off x="4351975" y="3342874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29"/>
          <p:cNvSpPr txBox="1"/>
          <p:nvPr>
            <p:ph idx="5" type="subTitle"/>
          </p:nvPr>
        </p:nvSpPr>
        <p:spPr>
          <a:xfrm>
            <a:off x="4351975" y="4031799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30"/>
          <p:cNvSpPr txBox="1"/>
          <p:nvPr>
            <p:ph idx="1" type="subTitle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0"/>
          <p:cNvSpPr txBox="1"/>
          <p:nvPr/>
        </p:nvSpPr>
        <p:spPr>
          <a:xfrm>
            <a:off x="713225" y="3611950"/>
            <a:ext cx="50946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7" name="Google Shape;17;p4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215751"/>
            <a:ext cx="77040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flipH="1" rot="10800000">
              <a:off x="346967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flipH="1" rot="10800000">
                <a:off x="-266661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flipH="1" rot="10800000">
              <a:off x="293867" y="4797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29" name="Google Shape;29;p5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5055284" y="35625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1583300" y="35625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5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-247298" y="-284290"/>
            <a:ext cx="9638600" cy="5868163"/>
            <a:chOff x="-247298" y="-284290"/>
            <a:chExt cx="9638600" cy="5868163"/>
          </a:xfrm>
        </p:grpSpPr>
        <p:sp>
          <p:nvSpPr>
            <p:cNvPr id="44" name="Google Shape;44;p6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 rot="10800000">
              <a:off x="-125473" y="12348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flipH="1" rot="10800000">
              <a:off x="-125483" y="-2842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flipH="1" rot="10800000">
              <a:off x="8424002" y="12348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flipH="1" rot="10800000">
              <a:off x="8423992" y="-2842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subTitle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292275" y="1663850"/>
            <a:ext cx="4138500" cy="18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720000" y="3942625"/>
            <a:ext cx="7704000" cy="6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b="1"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hyperlink" Target="http://www.linkedin.com/in/dewanyomandharma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Relationship Id="rId4" Type="http://schemas.openxmlformats.org/officeDocument/2006/relationships/hyperlink" Target="https://public.tableau.com/views/StarbucksSurveyDashboard_17437684285300/SurveyDashboard?:language=en-US&amp;:sid=&amp;:redirect=auth&amp;:display_count=n&amp;:origin=viz_share_link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hyperlink" Target="mailto:dewadharma22@gmail.com" TargetMode="External"/><Relationship Id="rId4" Type="http://schemas.openxmlformats.org/officeDocument/2006/relationships/hyperlink" Target="https://www.instagram.com/dewa_nyoman_d/" TargetMode="External"/><Relationship Id="rId5" Type="http://schemas.openxmlformats.org/officeDocument/2006/relationships/hyperlink" Target="http://www.linkedin.com/in/dewanyomandharm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drive/folders/1p_Xk9Vp0Ynf3AtRgS-yWK5lYZj3EKtmA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datasets/mahirahmzh/starbucks-customer-retention-malaysia-survey/versions/1/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/>
          <p:nvPr>
            <p:ph type="ctrTitle"/>
          </p:nvPr>
        </p:nvSpPr>
        <p:spPr>
          <a:xfrm>
            <a:off x="659025" y="1156000"/>
            <a:ext cx="5128500" cy="21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Starbucks Customer Behavior &amp; Satisfaction</a:t>
            </a:r>
            <a:endParaRPr sz="2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Final Project - Data Analyst</a:t>
            </a:r>
            <a:endParaRPr sz="4800"/>
          </a:p>
        </p:txBody>
      </p:sp>
      <p:cxnSp>
        <p:nvCxnSpPr>
          <p:cNvPr id="339" name="Google Shape;339;p33"/>
          <p:cNvCxnSpPr/>
          <p:nvPr/>
        </p:nvCxnSpPr>
        <p:spPr>
          <a:xfrm>
            <a:off x="1128225" y="987213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0" name="Google Shape;340;p33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1" name="Google Shape;341;p33"/>
            <p:cNvSpPr/>
            <p:nvPr/>
          </p:nvSpPr>
          <p:spPr>
            <a:xfrm flipH="1" rot="10800000">
              <a:off x="8492525" y="-1927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8551745" y="32678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6606686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7103477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6684072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6109895" y="11940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6109895" y="6977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7587339" y="1194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5634170" y="-42862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7017892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5193798" y="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8068891" y="16222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 flipH="1" rot="10800000">
              <a:off x="5115337" y="3655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 flipH="1" rot="10800000">
              <a:off x="6606680" y="39247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 flipH="1" rot="10800000">
              <a:off x="5983934" y="50536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 flipH="1" rot="10800000">
              <a:off x="7178797" y="35333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 flipH="1" rot="10800000">
              <a:off x="6606686" y="460940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 flipH="1" rot="10800000">
              <a:off x="5526543" y="41283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8117298" y="28522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8172542" y="3036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2"/>
          <p:cNvSpPr txBox="1"/>
          <p:nvPr>
            <p:ph type="title"/>
          </p:nvPr>
        </p:nvSpPr>
        <p:spPr>
          <a:xfrm>
            <a:off x="7200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540" name="Google Shape;540;p42"/>
          <p:cNvSpPr/>
          <p:nvPr/>
        </p:nvSpPr>
        <p:spPr>
          <a:xfrm>
            <a:off x="1400711" y="1409550"/>
            <a:ext cx="182700" cy="203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2"/>
          <p:cNvSpPr/>
          <p:nvPr/>
        </p:nvSpPr>
        <p:spPr>
          <a:xfrm>
            <a:off x="3513141" y="1409550"/>
            <a:ext cx="182700" cy="203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2"/>
          <p:cNvSpPr/>
          <p:nvPr/>
        </p:nvSpPr>
        <p:spPr>
          <a:xfrm>
            <a:off x="5549371" y="1409550"/>
            <a:ext cx="182700" cy="203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2"/>
          <p:cNvSpPr/>
          <p:nvPr/>
        </p:nvSpPr>
        <p:spPr>
          <a:xfrm>
            <a:off x="7585601" y="1409550"/>
            <a:ext cx="182700" cy="203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2"/>
          <p:cNvSpPr txBox="1"/>
          <p:nvPr/>
        </p:nvSpPr>
        <p:spPr>
          <a:xfrm flipH="1">
            <a:off x="339900" y="1760875"/>
            <a:ext cx="23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Drop column and Rename column</a:t>
            </a:r>
            <a:endParaRPr b="1"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545" name="Google Shape;545;p42"/>
          <p:cNvSpPr txBox="1"/>
          <p:nvPr/>
        </p:nvSpPr>
        <p:spPr>
          <a:xfrm flipH="1">
            <a:off x="628933" y="2528189"/>
            <a:ext cx="18789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Menghapus kolom yang tidak diperlukan dan mengganti nama kolom agar lebih mudah dibaca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6" name="Google Shape;546;p42"/>
          <p:cNvSpPr txBox="1"/>
          <p:nvPr/>
        </p:nvSpPr>
        <p:spPr>
          <a:xfrm flipH="1">
            <a:off x="2665162" y="2375789"/>
            <a:ext cx="18789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Tidak ada duplikat yang ditemukan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7" name="Google Shape;547;p42"/>
          <p:cNvSpPr txBox="1"/>
          <p:nvPr/>
        </p:nvSpPr>
        <p:spPr>
          <a:xfrm flipH="1">
            <a:off x="4701392" y="2375789"/>
            <a:ext cx="18789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Terdapat missing value pada kolom Visit Type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8" name="Google Shape;548;p42"/>
          <p:cNvSpPr txBox="1"/>
          <p:nvPr/>
        </p:nvSpPr>
        <p:spPr>
          <a:xfrm flipH="1">
            <a:off x="6737621" y="2375789"/>
            <a:ext cx="18789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Adanya input yang tidak konsisten.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Seperti Never, never atau Never buy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549" name="Google Shape;549;p42"/>
          <p:cNvCxnSpPr/>
          <p:nvPr/>
        </p:nvCxnSpPr>
        <p:spPr>
          <a:xfrm>
            <a:off x="1659808" y="1511056"/>
            <a:ext cx="185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42"/>
          <p:cNvCxnSpPr>
            <a:stCxn id="541" idx="6"/>
            <a:endCxn id="542" idx="2"/>
          </p:cNvCxnSpPr>
          <p:nvPr/>
        </p:nvCxnSpPr>
        <p:spPr>
          <a:xfrm>
            <a:off x="3695841" y="1511100"/>
            <a:ext cx="185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42"/>
          <p:cNvCxnSpPr>
            <a:stCxn id="542" idx="6"/>
            <a:endCxn id="543" idx="2"/>
          </p:cNvCxnSpPr>
          <p:nvPr/>
        </p:nvCxnSpPr>
        <p:spPr>
          <a:xfrm>
            <a:off x="5732071" y="1511100"/>
            <a:ext cx="185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42"/>
          <p:cNvCxnSpPr>
            <a:stCxn id="540" idx="4"/>
            <a:endCxn id="544" idx="0"/>
          </p:cNvCxnSpPr>
          <p:nvPr/>
        </p:nvCxnSpPr>
        <p:spPr>
          <a:xfrm>
            <a:off x="1492061" y="1612650"/>
            <a:ext cx="0" cy="14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42"/>
          <p:cNvCxnSpPr/>
          <p:nvPr/>
        </p:nvCxnSpPr>
        <p:spPr>
          <a:xfrm>
            <a:off x="3604590" y="1612563"/>
            <a:ext cx="0" cy="13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42"/>
          <p:cNvCxnSpPr/>
          <p:nvPr/>
        </p:nvCxnSpPr>
        <p:spPr>
          <a:xfrm>
            <a:off x="5640819" y="1612563"/>
            <a:ext cx="0" cy="13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42"/>
          <p:cNvCxnSpPr/>
          <p:nvPr/>
        </p:nvCxnSpPr>
        <p:spPr>
          <a:xfrm>
            <a:off x="7677049" y="1612563"/>
            <a:ext cx="0" cy="13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" name="Google Shape;556;p42"/>
          <p:cNvSpPr txBox="1"/>
          <p:nvPr/>
        </p:nvSpPr>
        <p:spPr>
          <a:xfrm flipH="1">
            <a:off x="2903700" y="1804904"/>
            <a:ext cx="14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Handling Duplicate</a:t>
            </a:r>
            <a:endParaRPr b="1"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557" name="Google Shape;557;p42"/>
          <p:cNvSpPr txBox="1"/>
          <p:nvPr/>
        </p:nvSpPr>
        <p:spPr>
          <a:xfrm flipH="1">
            <a:off x="4495850" y="1760875"/>
            <a:ext cx="22722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Handling Missing Value</a:t>
            </a:r>
            <a:endParaRPr b="1"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558" name="Google Shape;558;p42"/>
          <p:cNvSpPr txBox="1"/>
          <p:nvPr/>
        </p:nvSpPr>
        <p:spPr>
          <a:xfrm flipH="1">
            <a:off x="6540975" y="1760875"/>
            <a:ext cx="22722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Identify </a:t>
            </a:r>
            <a:r>
              <a:rPr b="1" lang="en" sz="18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inconsistent data</a:t>
            </a:r>
            <a:endParaRPr b="1"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3"/>
          <p:cNvSpPr txBox="1"/>
          <p:nvPr>
            <p:ph type="title"/>
          </p:nvPr>
        </p:nvSpPr>
        <p:spPr>
          <a:xfrm>
            <a:off x="720000" y="140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Exploratory Data Analysis and Insights</a:t>
            </a:r>
            <a:endParaRPr sz="3300"/>
          </a:p>
        </p:txBody>
      </p:sp>
      <p:pic>
        <p:nvPicPr>
          <p:cNvPr id="564" name="Google Shape;564;p43" title="image.png"/>
          <p:cNvPicPr preferRelativeResize="0"/>
          <p:nvPr/>
        </p:nvPicPr>
        <p:blipFill rotWithShape="1">
          <a:blip r:embed="rId3">
            <a:alphaModFix/>
          </a:blip>
          <a:srcRect b="0" l="0" r="60458" t="0"/>
          <a:stretch/>
        </p:blipFill>
        <p:spPr>
          <a:xfrm>
            <a:off x="5091875" y="792375"/>
            <a:ext cx="2643851" cy="42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43"/>
          <p:cNvSpPr txBox="1"/>
          <p:nvPr/>
        </p:nvSpPr>
        <p:spPr>
          <a:xfrm>
            <a:off x="1073200" y="965325"/>
            <a:ext cx="3573600" cy="391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DM Sans Medium"/>
              <a:buAutoNum type="arabicPeriod"/>
            </a:pPr>
            <a:r>
              <a:rPr lang="en" sz="900">
                <a:solidFill>
                  <a:srgbClr val="1A1A1A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Gender</a:t>
            </a:r>
            <a:endParaRPr sz="900">
              <a:solidFill>
                <a:srgbClr val="1A1A1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DM Sans Medium"/>
              <a:buChar char="○"/>
            </a:pPr>
            <a:r>
              <a:rPr lang="en" sz="900">
                <a:solidFill>
                  <a:srgbClr val="1A1A1A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Responden terbagi secara merata antara perempuan dan laki-laki, tetapi perempuan sedikit lebih banyak.</a:t>
            </a:r>
            <a:endParaRPr sz="900">
              <a:solidFill>
                <a:srgbClr val="1A1A1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DM Sans Medium"/>
              <a:buChar char="○"/>
            </a:pPr>
            <a:r>
              <a:rPr lang="en" sz="900">
                <a:solidFill>
                  <a:srgbClr val="1A1A1A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Hal ini menunjukkan bahwa Starbucks menarik bagi kedua jenis kelamin.</a:t>
            </a:r>
            <a:endParaRPr sz="900">
              <a:solidFill>
                <a:srgbClr val="1A1A1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DM Sans Medium"/>
              <a:buAutoNum type="arabicPeriod"/>
            </a:pPr>
            <a:r>
              <a:rPr lang="en" sz="900">
                <a:solidFill>
                  <a:srgbClr val="1A1A1A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Income</a:t>
            </a:r>
            <a:endParaRPr sz="900">
              <a:solidFill>
                <a:srgbClr val="1A1A1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DM Sans Medium"/>
              <a:buChar char="○"/>
            </a:pPr>
            <a:r>
              <a:rPr lang="en" sz="900">
                <a:solidFill>
                  <a:srgbClr val="1A1A1A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Mayoritas berpenghasilan 'kurang dari RM25.000' per tahun.</a:t>
            </a:r>
            <a:endParaRPr sz="900">
              <a:solidFill>
                <a:srgbClr val="1A1A1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DM Sans Medium"/>
              <a:buChar char="○"/>
            </a:pPr>
            <a:r>
              <a:rPr lang="en" sz="900">
                <a:solidFill>
                  <a:srgbClr val="1A1A1A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Kemungkinan besar adalah pelajar atau pekerja bergaji entry-level.</a:t>
            </a:r>
            <a:endParaRPr sz="900">
              <a:solidFill>
                <a:srgbClr val="1A1A1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DM Sans Medium"/>
              <a:buAutoNum type="arabicPeriod"/>
            </a:pPr>
            <a:r>
              <a:rPr lang="en" sz="900">
                <a:solidFill>
                  <a:srgbClr val="1A1A1A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Visit Duration</a:t>
            </a:r>
            <a:endParaRPr sz="900">
              <a:solidFill>
                <a:srgbClr val="1A1A1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DM Sans Medium"/>
              <a:buChar char="○"/>
            </a:pPr>
            <a:r>
              <a:rPr lang="en" sz="900">
                <a:solidFill>
                  <a:srgbClr val="1A1A1A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Yang paling dominan adalah ' Below 30 minutes'.</a:t>
            </a:r>
            <a:endParaRPr sz="900">
              <a:solidFill>
                <a:srgbClr val="1A1A1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DM Sans Medium"/>
              <a:buChar char="○"/>
            </a:pPr>
            <a:r>
              <a:rPr lang="en" sz="900">
                <a:solidFill>
                  <a:srgbClr val="1A1A1A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Sangat sedikit yang tinggal lebih dari 2-3 jam.</a:t>
            </a:r>
            <a:endParaRPr sz="900">
              <a:solidFill>
                <a:srgbClr val="1A1A1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DM Sans Medium"/>
              <a:buAutoNum type="arabicPeriod"/>
            </a:pPr>
            <a:r>
              <a:rPr lang="en" sz="900">
                <a:solidFill>
                  <a:srgbClr val="1A1A1A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Spending per Visit</a:t>
            </a:r>
            <a:endParaRPr sz="900">
              <a:solidFill>
                <a:srgbClr val="1A1A1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DM Sans Medium"/>
              <a:buChar char="○"/>
            </a:pPr>
            <a:r>
              <a:rPr lang="en" sz="900">
                <a:solidFill>
                  <a:srgbClr val="1A1A1A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Mayoritas menghabiskan ' Less than RM20' atau 'Around RM20 - RM40' per kunjungan.</a:t>
            </a:r>
            <a:endParaRPr sz="900">
              <a:solidFill>
                <a:srgbClr val="1A1A1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DM Sans Medium"/>
              <a:buChar char="○"/>
            </a:pPr>
            <a:r>
              <a:rPr lang="en" sz="900">
                <a:solidFill>
                  <a:srgbClr val="1A1A1A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Hal ini mungkin karena mayoritas dari mereka adalah masyarakat berpenghasilan rendah-sedang dan lebih memilih untuk membeli minuman saja.</a:t>
            </a:r>
            <a:endParaRPr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4"/>
          <p:cNvSpPr txBox="1"/>
          <p:nvPr>
            <p:ph type="title"/>
          </p:nvPr>
        </p:nvSpPr>
        <p:spPr>
          <a:xfrm>
            <a:off x="720000" y="140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Exploratory Data Analysis and Insights</a:t>
            </a:r>
            <a:endParaRPr sz="3300"/>
          </a:p>
        </p:txBody>
      </p:sp>
      <p:pic>
        <p:nvPicPr>
          <p:cNvPr id="571" name="Google Shape;571;p44" title="image.png"/>
          <p:cNvPicPr preferRelativeResize="0"/>
          <p:nvPr/>
        </p:nvPicPr>
        <p:blipFill rotWithShape="1">
          <a:blip r:embed="rId3">
            <a:alphaModFix/>
          </a:blip>
          <a:srcRect b="0" l="39114" r="30021" t="0"/>
          <a:stretch/>
        </p:blipFill>
        <p:spPr>
          <a:xfrm>
            <a:off x="5074075" y="762650"/>
            <a:ext cx="2643851" cy="4285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4"/>
          <p:cNvSpPr txBox="1"/>
          <p:nvPr/>
        </p:nvSpPr>
        <p:spPr>
          <a:xfrm>
            <a:off x="1073200" y="965325"/>
            <a:ext cx="3564600" cy="391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DM Sans Medium"/>
              <a:buAutoNum type="arabicPeriod"/>
            </a:pPr>
            <a:r>
              <a:rPr lang="en" sz="900">
                <a:solidFill>
                  <a:srgbClr val="1A1A1A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Age</a:t>
            </a:r>
            <a:endParaRPr sz="900">
              <a:solidFill>
                <a:srgbClr val="1A1A1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DM Sans Medium"/>
              <a:buChar char="○"/>
            </a:pPr>
            <a:r>
              <a:rPr lang="en" sz="900">
                <a:solidFill>
                  <a:srgbClr val="1A1A1A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Sebagian besar dari mereka berusia antara 20 - 29 tahun.</a:t>
            </a:r>
            <a:endParaRPr sz="900">
              <a:solidFill>
                <a:srgbClr val="1A1A1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DM Sans Medium"/>
              <a:buChar char="○"/>
            </a:pPr>
            <a:r>
              <a:rPr lang="en" sz="900">
                <a:solidFill>
                  <a:srgbClr val="1A1A1A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Hal ini menunjukkan bahwa Starbucks populer di kalangan anak muda, seperti mahasiswa.</a:t>
            </a:r>
            <a:endParaRPr sz="900">
              <a:solidFill>
                <a:srgbClr val="1A1A1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DM Sans Medium"/>
              <a:buAutoNum type="arabicPeriod"/>
            </a:pPr>
            <a:r>
              <a:rPr lang="en" sz="900">
                <a:solidFill>
                  <a:srgbClr val="1A1A1A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Visit Frequency</a:t>
            </a:r>
            <a:endParaRPr sz="900">
              <a:solidFill>
                <a:srgbClr val="1A1A1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DM Sans Medium"/>
              <a:buChar char="○"/>
            </a:pPr>
            <a:r>
              <a:rPr lang="en" sz="900">
                <a:solidFill>
                  <a:srgbClr val="1A1A1A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Sebagian besar responden menjawab bahwa mereka 'Rarely' mengunjungi Starbucks.</a:t>
            </a:r>
            <a:endParaRPr sz="900">
              <a:solidFill>
                <a:srgbClr val="1A1A1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DM Sans Medium"/>
              <a:buChar char="○"/>
            </a:pPr>
            <a:r>
              <a:rPr lang="en" sz="900">
                <a:solidFill>
                  <a:srgbClr val="1A1A1A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Hal ini menunjukkan bahwa Starbucks adalah tempat yang lebih bersifat sewaktu-waktu, bukan kebiasaan rutin.</a:t>
            </a:r>
            <a:endParaRPr sz="900">
              <a:solidFill>
                <a:srgbClr val="1A1A1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DM Sans Medium"/>
              <a:buAutoNum type="arabicPeriod"/>
            </a:pPr>
            <a:r>
              <a:rPr lang="en" sz="900">
                <a:solidFill>
                  <a:srgbClr val="1A1A1A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Nearest Outlet</a:t>
            </a:r>
            <a:endParaRPr sz="900">
              <a:solidFill>
                <a:srgbClr val="1A1A1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DM Sans Medium"/>
              <a:buChar char="○"/>
            </a:pPr>
            <a:r>
              <a:rPr lang="en" sz="900">
                <a:solidFill>
                  <a:srgbClr val="1A1A1A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Sebagian besar responden mengatakan ' more than 3 km' dari lokasi mereka.</a:t>
            </a:r>
            <a:endParaRPr sz="900">
              <a:solidFill>
                <a:srgbClr val="1A1A1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DM Sans Medium"/>
              <a:buChar char="○"/>
            </a:pPr>
            <a:r>
              <a:rPr lang="en" sz="900">
                <a:solidFill>
                  <a:srgbClr val="1A1A1A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Menunjukkan jarak yang cukup jauh untuk mayoritas, yang bisa menjadi alasan rendahnya frekuensi kunjungan.</a:t>
            </a:r>
            <a:endParaRPr sz="900">
              <a:solidFill>
                <a:srgbClr val="1A1A1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DM Sans Medium"/>
              <a:buAutoNum type="arabicPeriod"/>
            </a:pPr>
            <a:r>
              <a:rPr lang="en" sz="900">
                <a:solidFill>
                  <a:srgbClr val="1A1A1A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Will Continue Buying</a:t>
            </a:r>
            <a:endParaRPr sz="900">
              <a:solidFill>
                <a:srgbClr val="1A1A1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DM Sans Medium"/>
              <a:buChar char="○"/>
            </a:pPr>
            <a:r>
              <a:rPr lang="en" sz="900">
                <a:solidFill>
                  <a:srgbClr val="1A1A1A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Sebagian besar menjawab ' Yes'.</a:t>
            </a:r>
            <a:endParaRPr sz="900">
              <a:solidFill>
                <a:srgbClr val="1A1A1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DM Sans Medium"/>
              <a:buChar char="○"/>
            </a:pPr>
            <a:r>
              <a:rPr lang="en" sz="900">
                <a:solidFill>
                  <a:srgbClr val="1A1A1A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Hal ini menunjukkan tingkat loyalitas yang relatif tinggi, meskipun frekuensi kunjungannya tidak terlalu sering</a:t>
            </a:r>
            <a:endParaRPr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5"/>
          <p:cNvSpPr txBox="1"/>
          <p:nvPr>
            <p:ph type="title"/>
          </p:nvPr>
        </p:nvSpPr>
        <p:spPr>
          <a:xfrm>
            <a:off x="720000" y="140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Exploratory Data Analysis and Insights</a:t>
            </a:r>
            <a:endParaRPr sz="3300"/>
          </a:p>
        </p:txBody>
      </p:sp>
      <p:pic>
        <p:nvPicPr>
          <p:cNvPr id="578" name="Google Shape;578;p45" title="image.png"/>
          <p:cNvPicPr preferRelativeResize="0"/>
          <p:nvPr/>
        </p:nvPicPr>
        <p:blipFill rotWithShape="1">
          <a:blip r:embed="rId3">
            <a:alphaModFix/>
          </a:blip>
          <a:srcRect b="24271" l="69697" r="0" t="0"/>
          <a:stretch/>
        </p:blipFill>
        <p:spPr>
          <a:xfrm>
            <a:off x="5091875" y="850775"/>
            <a:ext cx="2550126" cy="3724776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45"/>
          <p:cNvSpPr txBox="1"/>
          <p:nvPr/>
        </p:nvSpPr>
        <p:spPr>
          <a:xfrm>
            <a:off x="1083250" y="1041525"/>
            <a:ext cx="3572400" cy="3373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DM Sans Medium"/>
              <a:buAutoNum type="arabicPeriod"/>
            </a:pPr>
            <a:r>
              <a:rPr lang="en" sz="900">
                <a:solidFill>
                  <a:srgbClr val="1A1A1A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Occupation</a:t>
            </a:r>
            <a:endParaRPr sz="900">
              <a:solidFill>
                <a:srgbClr val="1A1A1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DM Sans Medium"/>
              <a:buChar char="○"/>
            </a:pPr>
            <a:r>
              <a:rPr lang="en" sz="900">
                <a:solidFill>
                  <a:srgbClr val="1A1A1A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Status yang paling umum adalah karyawan dan pelajar.</a:t>
            </a:r>
            <a:endParaRPr sz="900">
              <a:solidFill>
                <a:srgbClr val="1A1A1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DM Sans Medium"/>
              <a:buChar char="○"/>
            </a:pPr>
            <a:r>
              <a:rPr lang="en" sz="900">
                <a:solidFill>
                  <a:srgbClr val="1A1A1A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Cocok untuk usia 20-29 tahun yang sedang bekerja atau belajar.</a:t>
            </a:r>
            <a:endParaRPr sz="900">
              <a:solidFill>
                <a:srgbClr val="1A1A1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DM Sans Medium"/>
              <a:buAutoNum type="arabicPeriod"/>
            </a:pPr>
            <a:r>
              <a:rPr lang="en" sz="900">
                <a:solidFill>
                  <a:srgbClr val="1A1A1A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Visit Type</a:t>
            </a:r>
            <a:endParaRPr sz="900">
              <a:solidFill>
                <a:srgbClr val="1A1A1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DM Sans Medium"/>
              <a:buChar char="○"/>
            </a:pPr>
            <a:r>
              <a:rPr lang="en" sz="900">
                <a:solidFill>
                  <a:srgbClr val="1A1A1A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'Take Away' dan 'Dine In' adalah dua yang teratas.</a:t>
            </a:r>
            <a:endParaRPr sz="900">
              <a:solidFill>
                <a:srgbClr val="1A1A1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DM Sans Medium"/>
              <a:buChar char="○"/>
            </a:pPr>
            <a:r>
              <a:rPr lang="en" sz="900">
                <a:solidFill>
                  <a:srgbClr val="1A1A1A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Bahwa pelanggan menikmati makanan dan minuman Starbucks mereka.</a:t>
            </a:r>
            <a:endParaRPr sz="900">
              <a:solidFill>
                <a:srgbClr val="1A1A1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DM Sans Medium"/>
              <a:buAutoNum type="arabicPeriod"/>
            </a:pPr>
            <a:r>
              <a:rPr lang="en" sz="900">
                <a:solidFill>
                  <a:srgbClr val="1A1A1A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Membership</a:t>
            </a:r>
            <a:endParaRPr sz="900">
              <a:solidFill>
                <a:srgbClr val="1A1A1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DM Sans Medium"/>
              <a:buChar char="○"/>
            </a:pPr>
            <a:r>
              <a:rPr lang="en" sz="900">
                <a:solidFill>
                  <a:srgbClr val="1A1A1A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Terdapat perbedaan yang hampir seimbang antara 'Yes' dan 'No'.</a:t>
            </a:r>
            <a:endParaRPr sz="900">
              <a:solidFill>
                <a:srgbClr val="1A1A1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DM Sans Medium"/>
              <a:buChar char="○"/>
            </a:pPr>
            <a:r>
              <a:rPr lang="en" sz="900">
                <a:solidFill>
                  <a:srgbClr val="1A1A1A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Ini berarti masih ada potensi untuk meningkatkan jumlah anggota.</a:t>
            </a:r>
            <a:endParaRPr sz="900">
              <a:solidFill>
                <a:srgbClr val="1A1A1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6"/>
          <p:cNvSpPr txBox="1"/>
          <p:nvPr>
            <p:ph type="title"/>
          </p:nvPr>
        </p:nvSpPr>
        <p:spPr>
          <a:xfrm>
            <a:off x="720000" y="140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Exploratory Data Analysis and Insights</a:t>
            </a:r>
            <a:endParaRPr sz="3300"/>
          </a:p>
        </p:txBody>
      </p:sp>
      <p:pic>
        <p:nvPicPr>
          <p:cNvPr id="585" name="Google Shape;585;p46" title="image.png"/>
          <p:cNvPicPr preferRelativeResize="0"/>
          <p:nvPr/>
        </p:nvPicPr>
        <p:blipFill rotWithShape="1">
          <a:blip r:embed="rId3">
            <a:alphaModFix/>
          </a:blip>
          <a:srcRect b="0" l="0" r="66492" t="0"/>
          <a:stretch/>
        </p:blipFill>
        <p:spPr>
          <a:xfrm>
            <a:off x="5100775" y="770275"/>
            <a:ext cx="2512450" cy="42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46"/>
          <p:cNvSpPr txBox="1"/>
          <p:nvPr/>
        </p:nvSpPr>
        <p:spPr>
          <a:xfrm>
            <a:off x="1098400" y="1125400"/>
            <a:ext cx="3566100" cy="3325500"/>
          </a:xfrm>
          <a:prstGeom prst="rect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Medium"/>
              <a:buAutoNum type="arabicPeriod"/>
            </a:pPr>
            <a:r>
              <a:rPr lang="en" sz="10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Quality Ranking</a:t>
            </a:r>
            <a:endParaRPr sz="100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Medium"/>
              <a:buChar char="○"/>
            </a:pPr>
            <a:r>
              <a:rPr lang="en" sz="10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Sebagian besar responden memberikan rating 3-4, dengan rata-rata 3,6.</a:t>
            </a:r>
            <a:endParaRPr sz="100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Medium"/>
              <a:buChar char="○"/>
            </a:pPr>
            <a:r>
              <a:rPr lang="en" sz="10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Ini berarti kualitas produk Starbucks dinilai cukup baik.</a:t>
            </a:r>
            <a:endParaRPr sz="100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Medium"/>
              <a:buAutoNum type="arabicPeriod"/>
            </a:pPr>
            <a:r>
              <a:rPr lang="en" sz="10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Ambience Rating</a:t>
            </a:r>
            <a:endParaRPr sz="100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Medium"/>
              <a:buChar char="○"/>
            </a:pPr>
            <a:r>
              <a:rPr lang="en" sz="10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Banyak responden memberikan rating 3-4, dengan rata-rata 3,7.</a:t>
            </a:r>
            <a:endParaRPr sz="100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Medium"/>
              <a:buChar char="○"/>
            </a:pPr>
            <a:r>
              <a:rPr lang="en" sz="10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Menunjukkan bahwa pelanggan puas dengan suasana di Starbucks.</a:t>
            </a:r>
            <a:endParaRPr sz="100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Medium"/>
              <a:buAutoNum type="arabicPeriod"/>
            </a:pPr>
            <a:r>
              <a:rPr lang="en" sz="10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Service Rating</a:t>
            </a:r>
            <a:endParaRPr sz="100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Medium"/>
              <a:buChar char="○"/>
            </a:pPr>
            <a:r>
              <a:rPr lang="en" sz="10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Rata-rata sekitar 3,7 mirip dengan Ambience Rating.</a:t>
            </a:r>
            <a:endParaRPr sz="100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Medium"/>
              <a:buChar char="○"/>
            </a:pPr>
            <a:r>
              <a:rPr lang="en" sz="10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Menunjukkan bahwa pelayanan secara umum cukup baik.</a:t>
            </a:r>
            <a:endParaRPr sz="100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587" name="Google Shape;587;p46"/>
          <p:cNvSpPr txBox="1"/>
          <p:nvPr/>
        </p:nvSpPr>
        <p:spPr>
          <a:xfrm>
            <a:off x="6922675" y="927675"/>
            <a:ext cx="746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AVG : 3,6</a:t>
            </a:r>
            <a:endParaRPr b="1"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8" name="Google Shape;588;p46"/>
          <p:cNvSpPr txBox="1"/>
          <p:nvPr/>
        </p:nvSpPr>
        <p:spPr>
          <a:xfrm>
            <a:off x="6922675" y="2299275"/>
            <a:ext cx="746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AVG : 3,7</a:t>
            </a:r>
            <a:endParaRPr b="1"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89" name="Google Shape;589;p46" title="image.png"/>
          <p:cNvPicPr preferRelativeResize="0"/>
          <p:nvPr/>
        </p:nvPicPr>
        <p:blipFill rotWithShape="1">
          <a:blip r:embed="rId3">
            <a:alphaModFix/>
          </a:blip>
          <a:srcRect b="31698" l="66492" r="0" t="32563"/>
          <a:stretch/>
        </p:blipFill>
        <p:spPr>
          <a:xfrm>
            <a:off x="5156325" y="3486775"/>
            <a:ext cx="2512450" cy="15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46"/>
          <p:cNvSpPr txBox="1"/>
          <p:nvPr/>
        </p:nvSpPr>
        <p:spPr>
          <a:xfrm>
            <a:off x="6867125" y="3670875"/>
            <a:ext cx="746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AVG : 3,7</a:t>
            </a:r>
            <a:endParaRPr b="1"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7"/>
          <p:cNvSpPr txBox="1"/>
          <p:nvPr>
            <p:ph type="title"/>
          </p:nvPr>
        </p:nvSpPr>
        <p:spPr>
          <a:xfrm>
            <a:off x="720000" y="140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Exploratory Data Analysis and Insights</a:t>
            </a:r>
            <a:endParaRPr sz="3300"/>
          </a:p>
        </p:txBody>
      </p:sp>
      <p:pic>
        <p:nvPicPr>
          <p:cNvPr id="596" name="Google Shape;596;p47" title="image.png"/>
          <p:cNvPicPr preferRelativeResize="0"/>
          <p:nvPr/>
        </p:nvPicPr>
        <p:blipFill rotWithShape="1">
          <a:blip r:embed="rId3">
            <a:alphaModFix/>
          </a:blip>
          <a:srcRect b="31880" l="33507" r="33358" t="0"/>
          <a:stretch/>
        </p:blipFill>
        <p:spPr>
          <a:xfrm>
            <a:off x="5074075" y="957200"/>
            <a:ext cx="2961449" cy="3556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47"/>
          <p:cNvSpPr txBox="1"/>
          <p:nvPr/>
        </p:nvSpPr>
        <p:spPr>
          <a:xfrm>
            <a:off x="1050425" y="1148350"/>
            <a:ext cx="3578700" cy="3017700"/>
          </a:xfrm>
          <a:prstGeom prst="rect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Medium"/>
              <a:buAutoNum type="arabicPeriod"/>
            </a:pPr>
            <a:r>
              <a:rPr lang="en" sz="10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Price Rating</a:t>
            </a:r>
            <a:endParaRPr sz="100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Medium"/>
              <a:buChar char="○"/>
            </a:pPr>
            <a:r>
              <a:rPr lang="en" sz="10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Mayoritas responden memberikan rating 2-3, dengan rata-rata 2,9.</a:t>
            </a:r>
            <a:endParaRPr sz="100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Medium"/>
              <a:buChar char="○"/>
            </a:pPr>
            <a:r>
              <a:rPr lang="en" sz="10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Harga produk dapat disesuaikan untuk mendapatkan lebih banyak pelanggan.</a:t>
            </a:r>
            <a:endParaRPr sz="100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Medium"/>
              <a:buAutoNum type="arabicPeriod"/>
            </a:pPr>
            <a:r>
              <a:rPr lang="en" sz="10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Wifi Rating</a:t>
            </a:r>
            <a:endParaRPr sz="100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Medium"/>
              <a:buChar char="○"/>
            </a:pPr>
            <a:r>
              <a:rPr lang="en" sz="10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Rata-rata adalah 3,2 dengan banyak distribusi di rating 3.</a:t>
            </a:r>
            <a:endParaRPr sz="100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Medium"/>
              <a:buChar char="○"/>
            </a:pPr>
            <a:r>
              <a:rPr lang="en" sz="10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Wifi dinilai baik tetapi tidak sebagus suasana atau layanan.</a:t>
            </a:r>
            <a:endParaRPr sz="100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598" name="Google Shape;598;p47"/>
          <p:cNvSpPr txBox="1"/>
          <p:nvPr/>
        </p:nvSpPr>
        <p:spPr>
          <a:xfrm>
            <a:off x="7303675" y="1156275"/>
            <a:ext cx="746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AVG : 2,9</a:t>
            </a:r>
            <a:endParaRPr b="1"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9" name="Google Shape;599;p47"/>
          <p:cNvSpPr txBox="1"/>
          <p:nvPr/>
        </p:nvSpPr>
        <p:spPr>
          <a:xfrm>
            <a:off x="7303675" y="2908875"/>
            <a:ext cx="746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AVG : 3,2</a:t>
            </a:r>
            <a:endParaRPr b="1"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8"/>
          <p:cNvSpPr txBox="1"/>
          <p:nvPr>
            <p:ph type="title"/>
          </p:nvPr>
        </p:nvSpPr>
        <p:spPr>
          <a:xfrm>
            <a:off x="720000" y="140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Exploratory Data Analysis and Insights</a:t>
            </a:r>
            <a:endParaRPr sz="3300"/>
          </a:p>
        </p:txBody>
      </p:sp>
      <p:pic>
        <p:nvPicPr>
          <p:cNvPr id="605" name="Google Shape;605;p48" title="image.png"/>
          <p:cNvPicPr preferRelativeResize="0"/>
          <p:nvPr/>
        </p:nvPicPr>
        <p:blipFill rotWithShape="1">
          <a:blip r:embed="rId3">
            <a:alphaModFix/>
          </a:blip>
          <a:srcRect b="30618" l="66081" r="0" t="0"/>
          <a:stretch/>
        </p:blipFill>
        <p:spPr>
          <a:xfrm>
            <a:off x="5118575" y="998875"/>
            <a:ext cx="2994849" cy="3600549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48"/>
          <p:cNvSpPr txBox="1"/>
          <p:nvPr/>
        </p:nvSpPr>
        <p:spPr>
          <a:xfrm>
            <a:off x="1103825" y="1210650"/>
            <a:ext cx="3534000" cy="2991000"/>
          </a:xfrm>
          <a:prstGeom prst="rect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Medium"/>
              <a:buAutoNum type="arabicPeriod"/>
            </a:pPr>
            <a:r>
              <a:rPr lang="en" sz="10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Promo importance</a:t>
            </a:r>
            <a:endParaRPr sz="100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Medium"/>
              <a:buChar char="○"/>
            </a:pPr>
            <a:r>
              <a:rPr lang="en" sz="10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Mayoritas rating berada di angka 4-5, dengan rata-rata 3,8.</a:t>
            </a:r>
            <a:endParaRPr sz="100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Medium"/>
              <a:buChar char="○"/>
            </a:pPr>
            <a:r>
              <a:rPr lang="en" sz="10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Menunjukkan pentingnya promosi dalam mempengaruhi keputusan pembelian.</a:t>
            </a:r>
            <a:endParaRPr sz="100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Medium"/>
              <a:buAutoNum type="arabicPeriod"/>
            </a:pPr>
            <a:r>
              <a:rPr lang="en" sz="10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Meeting Likelihood</a:t>
            </a:r>
            <a:endParaRPr sz="100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Medium"/>
              <a:buChar char="○"/>
            </a:pPr>
            <a:r>
              <a:rPr lang="en" sz="10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Rata-rata sekitar 3,5 dengan distribusi mayoritas di angka 3-4.</a:t>
            </a:r>
            <a:endParaRPr sz="100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Medium"/>
              <a:buChar char="○"/>
            </a:pPr>
            <a:r>
              <a:rPr lang="en" sz="10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Ini berarti Starbucks dapat menjadi pilihan untuk rapat atau nongkrong.</a:t>
            </a:r>
            <a:endParaRPr sz="100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607" name="Google Shape;607;p48"/>
          <p:cNvSpPr txBox="1"/>
          <p:nvPr/>
        </p:nvSpPr>
        <p:spPr>
          <a:xfrm>
            <a:off x="7456075" y="927675"/>
            <a:ext cx="746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AVG : 3,8</a:t>
            </a:r>
            <a:endParaRPr b="1"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08" name="Google Shape;608;p48" title="image.png"/>
          <p:cNvPicPr preferRelativeResize="0"/>
          <p:nvPr/>
        </p:nvPicPr>
        <p:blipFill rotWithShape="1">
          <a:blip r:embed="rId3">
            <a:alphaModFix/>
          </a:blip>
          <a:srcRect b="0" l="0" r="66081" t="66473"/>
          <a:stretch/>
        </p:blipFill>
        <p:spPr>
          <a:xfrm>
            <a:off x="5131126" y="2724150"/>
            <a:ext cx="2994849" cy="1739926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48"/>
          <p:cNvSpPr txBox="1"/>
          <p:nvPr/>
        </p:nvSpPr>
        <p:spPr>
          <a:xfrm>
            <a:off x="7299300" y="2918750"/>
            <a:ext cx="746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AVG : 3,5</a:t>
            </a:r>
            <a:endParaRPr b="1"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9"/>
          <p:cNvSpPr txBox="1"/>
          <p:nvPr>
            <p:ph type="title"/>
          </p:nvPr>
        </p:nvSpPr>
        <p:spPr>
          <a:xfrm>
            <a:off x="720000" y="140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Exploratory Data Analysis and Insights</a:t>
            </a:r>
            <a:endParaRPr sz="3300"/>
          </a:p>
        </p:txBody>
      </p:sp>
      <p:pic>
        <p:nvPicPr>
          <p:cNvPr id="615" name="Google Shape;615;p49" title="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000" y="942200"/>
            <a:ext cx="4006626" cy="361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49"/>
          <p:cNvSpPr txBox="1"/>
          <p:nvPr/>
        </p:nvSpPr>
        <p:spPr>
          <a:xfrm>
            <a:off x="442500" y="1281875"/>
            <a:ext cx="4186500" cy="273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AutoNum type="arabicPeriod"/>
            </a:pP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Ambience dan Service Rating memiliki korelasi tertinggi (0,60). Artinya ketika suasana nya bagus, pelanggan juga merasakan pelayanan yang positif.</a:t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AutoNum type="arabicPeriod"/>
            </a:pP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Korelasi antara Quality, Price dan Ambience Rating juga termasuk tinggi. </a:t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AutoNum type="arabicPeriod"/>
            </a:pP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Korelasi antara Meeting Likelihood dengan Quality, Price dan Service. Artinya, Semakin baik kualitas, harga, dan pelayanan maka semakin tinggi juga menggunakan Starbucks untuk meeting atau nongkrong.</a:t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AutoNum type="arabicPeriod"/>
            </a:pP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Korelasi Meeting Likelihood dengan Wifi rating relatif rendah. Artinya, meskipun Wifi penting tetapi faktor utama service dan harga.</a:t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7" name="Google Shape;617;p49"/>
          <p:cNvSpPr/>
          <p:nvPr/>
        </p:nvSpPr>
        <p:spPr>
          <a:xfrm>
            <a:off x="7326925" y="2214975"/>
            <a:ext cx="428400" cy="405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8" name="Google Shape;618;p49"/>
          <p:cNvSpPr/>
          <p:nvPr/>
        </p:nvSpPr>
        <p:spPr>
          <a:xfrm>
            <a:off x="6560650" y="2953525"/>
            <a:ext cx="428400" cy="405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9" name="Google Shape;619;p49"/>
          <p:cNvSpPr/>
          <p:nvPr/>
        </p:nvSpPr>
        <p:spPr>
          <a:xfrm>
            <a:off x="5416725" y="3331375"/>
            <a:ext cx="405300" cy="405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0" name="Google Shape;620;p49"/>
          <p:cNvSpPr/>
          <p:nvPr/>
        </p:nvSpPr>
        <p:spPr>
          <a:xfrm>
            <a:off x="5820825" y="3331375"/>
            <a:ext cx="405300" cy="405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1" name="Google Shape;621;p49"/>
          <p:cNvSpPr/>
          <p:nvPr/>
        </p:nvSpPr>
        <p:spPr>
          <a:xfrm>
            <a:off x="7346675" y="3331375"/>
            <a:ext cx="405300" cy="405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0"/>
          <p:cNvSpPr txBox="1"/>
          <p:nvPr>
            <p:ph type="title"/>
          </p:nvPr>
        </p:nvSpPr>
        <p:spPr>
          <a:xfrm>
            <a:off x="7200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and Satisfaction Dashboard</a:t>
            </a:r>
            <a:endParaRPr/>
          </a:p>
        </p:txBody>
      </p:sp>
      <p:pic>
        <p:nvPicPr>
          <p:cNvPr id="627" name="Google Shape;627;p50" title="Survey Dashboard.png"/>
          <p:cNvPicPr preferRelativeResize="0"/>
          <p:nvPr/>
        </p:nvPicPr>
        <p:blipFill rotWithShape="1">
          <a:blip r:embed="rId3">
            <a:alphaModFix/>
          </a:blip>
          <a:srcRect b="0" l="19" r="19" t="0"/>
          <a:stretch/>
        </p:blipFill>
        <p:spPr>
          <a:xfrm>
            <a:off x="1066800" y="1017725"/>
            <a:ext cx="7067218" cy="397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1"/>
          <p:cNvSpPr txBox="1"/>
          <p:nvPr>
            <p:ph type="title"/>
          </p:nvPr>
        </p:nvSpPr>
        <p:spPr>
          <a:xfrm>
            <a:off x="7200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and Satisfaction Dashboard</a:t>
            </a:r>
            <a:endParaRPr/>
          </a:p>
        </p:txBody>
      </p:sp>
      <p:pic>
        <p:nvPicPr>
          <p:cNvPr id="633" name="Google Shape;633;p51" title="Satisfac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017725"/>
            <a:ext cx="7067216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/>
          <p:nvPr>
            <p:ph type="title"/>
          </p:nvPr>
        </p:nvSpPr>
        <p:spPr>
          <a:xfrm>
            <a:off x="3862975" y="436300"/>
            <a:ext cx="45678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</a:t>
            </a:r>
            <a:endParaRPr/>
          </a:p>
        </p:txBody>
      </p:sp>
      <p:sp>
        <p:nvSpPr>
          <p:cNvPr id="366" name="Google Shape;366;p34"/>
          <p:cNvSpPr txBox="1"/>
          <p:nvPr>
            <p:ph idx="1" type="subTitle"/>
          </p:nvPr>
        </p:nvSpPr>
        <p:spPr>
          <a:xfrm>
            <a:off x="3298450" y="2308900"/>
            <a:ext cx="5416800" cy="22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Experience</a:t>
            </a:r>
            <a:endParaRPr sz="1500">
              <a:solidFill>
                <a:srgbClr val="000000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Caregiver - Starts CareService ( Mar 23 - Present )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Caregiver - Pacific.co ( Nov 21 - Des 22 )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Construction Carpenter - Tatsumi Kigyou ( Jan 18 - Jan 21 )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Education</a:t>
            </a:r>
            <a:endParaRPr sz="1400">
              <a:solidFill>
                <a:srgbClr val="000000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Dibimbing.id - Data Science Bootcamp ( Des 24 - Present )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Learned data science methodologies, Python, and data visualization.</a:t>
            </a:r>
            <a:endParaRPr sz="1400">
              <a:solidFill>
                <a:srgbClr val="000000"/>
              </a:solidFill>
            </a:endParaRPr>
          </a:p>
        </p:txBody>
      </p:sp>
      <p:grpSp>
        <p:nvGrpSpPr>
          <p:cNvPr id="367" name="Google Shape;367;p34"/>
          <p:cNvGrpSpPr/>
          <p:nvPr/>
        </p:nvGrpSpPr>
        <p:grpSpPr>
          <a:xfrm>
            <a:off x="-247381" y="-298925"/>
            <a:ext cx="3392445" cy="5545398"/>
            <a:chOff x="-541907" y="-622274"/>
            <a:chExt cx="4136119" cy="6091167"/>
          </a:xfrm>
        </p:grpSpPr>
        <p:sp>
          <p:nvSpPr>
            <p:cNvPr id="368" name="Google Shape;368;p34"/>
            <p:cNvSpPr/>
            <p:nvPr/>
          </p:nvSpPr>
          <p:spPr>
            <a:xfrm rot="10800000">
              <a:off x="84193" y="4041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 rot="10800000">
              <a:off x="993581" y="4569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 rot="10800000">
              <a:off x="2040588" y="96213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 rot="10800000">
              <a:off x="-541907" y="9621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 flipH="1">
              <a:off x="993584" y="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 flipH="1">
              <a:off x="713235" y="227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 flipH="1">
              <a:off x="421473" y="17788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 flipH="1">
              <a:off x="1611716" y="147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 flipH="1">
              <a:off x="2597873" y="-62227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 flipH="1">
              <a:off x="1260177" y="26512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 flipH="1">
              <a:off x="2180770" y="-1382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 rot="10800000">
              <a:off x="1759176" y="40451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 rot="10800000">
              <a:off x="2367643" y="26512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 rot="10800000">
              <a:off x="503546" y="35577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 rot="10800000">
              <a:off x="1759170" y="450077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 flipH="1">
              <a:off x="-125473" y="53949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 flipH="1">
              <a:off x="2755502" y="3194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5" name="Google Shape;385;p34"/>
          <p:cNvCxnSpPr/>
          <p:nvPr/>
        </p:nvCxnSpPr>
        <p:spPr>
          <a:xfrm>
            <a:off x="3967400" y="436288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6" name="Google Shape;386;p34" title="IMG_1579.jpeg"/>
          <p:cNvPicPr preferRelativeResize="0"/>
          <p:nvPr/>
        </p:nvPicPr>
        <p:blipFill rotWithShape="1">
          <a:blip r:embed="rId3">
            <a:alphaModFix/>
          </a:blip>
          <a:srcRect b="0" l="19819" r="13491" t="0"/>
          <a:stretch/>
        </p:blipFill>
        <p:spPr>
          <a:xfrm>
            <a:off x="7107239" y="640900"/>
            <a:ext cx="1608000" cy="1608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87" name="Google Shape;387;p34"/>
          <p:cNvSpPr txBox="1"/>
          <p:nvPr/>
        </p:nvSpPr>
        <p:spPr>
          <a:xfrm>
            <a:off x="2927375" y="1733500"/>
            <a:ext cx="40821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Barlow Medium"/>
                <a:ea typeface="Barlow Medium"/>
                <a:cs typeface="Barlow Medium"/>
                <a:sym typeface="Barlow Medium"/>
              </a:rPr>
              <a:t>I Dewa Nyoman Dharma Santika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88" name="Google Shape;388;p34"/>
          <p:cNvGrpSpPr/>
          <p:nvPr/>
        </p:nvGrpSpPr>
        <p:grpSpPr>
          <a:xfrm>
            <a:off x="7555158" y="2368053"/>
            <a:ext cx="407391" cy="407391"/>
            <a:chOff x="1323129" y="2571761"/>
            <a:chExt cx="417024" cy="417024"/>
          </a:xfrm>
        </p:grpSpPr>
        <p:sp>
          <p:nvSpPr>
            <p:cNvPr id="389" name="Google Shape;389;p34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rgbClr val="384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rgbClr val="384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rgbClr val="384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rgbClr val="384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34"/>
          <p:cNvSpPr txBox="1"/>
          <p:nvPr/>
        </p:nvSpPr>
        <p:spPr>
          <a:xfrm>
            <a:off x="7808750" y="2408325"/>
            <a:ext cx="9267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Dewa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Dashboard</a:t>
            </a:r>
            <a:endParaRPr/>
          </a:p>
        </p:txBody>
      </p:sp>
      <p:pic>
        <p:nvPicPr>
          <p:cNvPr descr="Tableau Square Logo | When using this image please provide p… | Flickr" id="639" name="Google Shape;63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314" y="1426600"/>
            <a:ext cx="1727111" cy="1727111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52"/>
          <p:cNvSpPr txBox="1"/>
          <p:nvPr/>
        </p:nvSpPr>
        <p:spPr>
          <a:xfrm>
            <a:off x="1556075" y="2969925"/>
            <a:ext cx="2489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Survey Dashboard</a:t>
            </a:r>
            <a:endParaRPr u="sng">
              <a:solidFill>
                <a:srgbClr val="3C78D8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1" name="Google Shape;641;p52"/>
          <p:cNvSpPr txBox="1"/>
          <p:nvPr/>
        </p:nvSpPr>
        <p:spPr>
          <a:xfrm>
            <a:off x="4507875" y="1546625"/>
            <a:ext cx="3159300" cy="2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Dashboard ini penting dalam pengambilan keputusan bisnis karena dapat memberikan gambaran secara menyeluruh berbasis data pelanggan secara langsung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r>
              <a:rPr lang="en"/>
              <a:t> Action</a:t>
            </a:r>
            <a:endParaRPr/>
          </a:p>
        </p:txBody>
      </p:sp>
      <p:sp>
        <p:nvSpPr>
          <p:cNvPr id="647" name="Google Shape;647;p53"/>
          <p:cNvSpPr txBox="1"/>
          <p:nvPr/>
        </p:nvSpPr>
        <p:spPr>
          <a:xfrm>
            <a:off x="856675" y="1339150"/>
            <a:ext cx="7414800" cy="28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Recommendations to increase sales:</a:t>
            </a:r>
            <a:endParaRPr sz="150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AutoNum type="arabicPeriod"/>
            </a:pPr>
            <a:r>
              <a:rPr lang="en" sz="12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Sales dan promosi ditujukan pada pelanggan dengan rentang usia 20-29 tahun, orang yang sudah bekerja, dan pelajar.</a:t>
            </a:r>
            <a:endParaRPr sz="120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AutoNum type="arabicPeriod"/>
            </a:pPr>
            <a:r>
              <a:rPr lang="en" sz="12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Tingkatkan promosi untuk menarik lebih banyak pelanggan (misalnya diskon, manfaat membership).</a:t>
            </a:r>
            <a:endParaRPr sz="120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AutoNum type="arabicPeriod"/>
            </a:pPr>
            <a:r>
              <a:rPr lang="en" sz="12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Pertimbangkan atau evaluasi harga produk yang lebih kompetitif karena lebih dari separuh pelanggan yang loyal memiliki pendapatan tahunan kurang dari RM25.000.</a:t>
            </a:r>
            <a:endParaRPr sz="120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AutoNum type="arabicPeriod"/>
            </a:pPr>
            <a:r>
              <a:rPr lang="en" sz="12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Berkolaborasi dengan influencer yang relevan untuk menarik minat dan meningkatkan </a:t>
            </a:r>
            <a:r>
              <a:rPr lang="en" sz="12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brand </a:t>
            </a:r>
            <a:r>
              <a:rPr lang="en" sz="12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engagement .</a:t>
            </a:r>
            <a:endParaRPr sz="120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AutoNum type="arabicPeriod"/>
            </a:pPr>
            <a:r>
              <a:rPr lang="en" sz="12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Terus berupaya perbaiki dan promosikan </a:t>
            </a:r>
            <a:r>
              <a:rPr lang="en" sz="12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ambience</a:t>
            </a:r>
            <a:r>
              <a:rPr lang="en" sz="12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 serta meningkatkan Service rate untuk meningkatkan kepuasan customer atas layanan yang diberikan.</a:t>
            </a:r>
            <a:endParaRPr sz="120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4"/>
          <p:cNvSpPr txBox="1"/>
          <p:nvPr/>
        </p:nvSpPr>
        <p:spPr>
          <a:xfrm>
            <a:off x="713225" y="677525"/>
            <a:ext cx="50946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384655"/>
                </a:solidFill>
                <a:latin typeface="Outfit"/>
                <a:ea typeface="Outfit"/>
                <a:cs typeface="Outfit"/>
                <a:sym typeface="Outfit"/>
              </a:rPr>
              <a:t>Thanks!</a:t>
            </a:r>
            <a:endParaRPr b="1" sz="6000">
              <a:solidFill>
                <a:srgbClr val="384655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53" name="Google Shape;653;p54"/>
          <p:cNvSpPr/>
          <p:nvPr/>
        </p:nvSpPr>
        <p:spPr>
          <a:xfrm flipH="1" rot="10800000">
            <a:off x="7185836" y="183823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54"/>
          <p:cNvSpPr/>
          <p:nvPr/>
        </p:nvSpPr>
        <p:spPr>
          <a:xfrm flipH="1" rot="10800000">
            <a:off x="7137014" y="453898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54"/>
          <p:cNvSpPr/>
          <p:nvPr/>
        </p:nvSpPr>
        <p:spPr>
          <a:xfrm flipH="1" rot="10800000">
            <a:off x="6717609" y="4067147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4"/>
          <p:cNvSpPr/>
          <p:nvPr/>
        </p:nvSpPr>
        <p:spPr>
          <a:xfrm flipH="1" rot="10800000">
            <a:off x="6249883" y="3014741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4"/>
          <p:cNvSpPr/>
          <p:nvPr/>
        </p:nvSpPr>
        <p:spPr>
          <a:xfrm flipH="1" rot="10800000">
            <a:off x="5843383" y="3511084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54"/>
          <p:cNvSpPr/>
          <p:nvPr/>
        </p:nvSpPr>
        <p:spPr>
          <a:xfrm flipH="1" rot="10800000">
            <a:off x="7591814" y="3395678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54"/>
          <p:cNvSpPr/>
          <p:nvPr/>
        </p:nvSpPr>
        <p:spPr>
          <a:xfrm flipH="1" rot="10800000">
            <a:off x="7185829" y="2310556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54"/>
          <p:cNvSpPr/>
          <p:nvPr/>
        </p:nvSpPr>
        <p:spPr>
          <a:xfrm flipH="1" rot="10800000">
            <a:off x="8073366" y="2981536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54"/>
          <p:cNvSpPr/>
          <p:nvPr/>
        </p:nvSpPr>
        <p:spPr>
          <a:xfrm>
            <a:off x="6147012" y="1260634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54"/>
          <p:cNvSpPr/>
          <p:nvPr/>
        </p:nvSpPr>
        <p:spPr>
          <a:xfrm>
            <a:off x="6466130" y="28352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54"/>
          <p:cNvSpPr/>
          <p:nvPr/>
        </p:nvSpPr>
        <p:spPr>
          <a:xfrm>
            <a:off x="5843384" y="-493472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4"/>
          <p:cNvSpPr/>
          <p:nvPr/>
        </p:nvSpPr>
        <p:spPr>
          <a:xfrm>
            <a:off x="6794122" y="870123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4"/>
          <p:cNvSpPr/>
          <p:nvPr/>
        </p:nvSpPr>
        <p:spPr>
          <a:xfrm>
            <a:off x="5215805" y="-48912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4"/>
          <p:cNvSpPr/>
          <p:nvPr/>
        </p:nvSpPr>
        <p:spPr>
          <a:xfrm flipH="1" rot="10800000">
            <a:off x="8595683" y="1947500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4"/>
          <p:cNvSpPr/>
          <p:nvPr/>
        </p:nvSpPr>
        <p:spPr>
          <a:xfrm flipH="1" rot="10800000">
            <a:off x="8149185" y="146432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54"/>
          <p:cNvSpPr/>
          <p:nvPr/>
        </p:nvSpPr>
        <p:spPr>
          <a:xfrm>
            <a:off x="7964287" y="423409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54"/>
          <p:cNvSpPr/>
          <p:nvPr/>
        </p:nvSpPr>
        <p:spPr>
          <a:xfrm>
            <a:off x="8372430" y="-48912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0" name="Google Shape;670;p54"/>
          <p:cNvCxnSpPr/>
          <p:nvPr/>
        </p:nvCxnSpPr>
        <p:spPr>
          <a:xfrm>
            <a:off x="814225" y="677513"/>
            <a:ext cx="373500" cy="0"/>
          </a:xfrm>
          <a:prstGeom prst="straightConnector1">
            <a:avLst/>
          </a:prstGeom>
          <a:noFill/>
          <a:ln cap="flat" cmpd="sng" w="19050">
            <a:solidFill>
              <a:srgbClr val="38465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1" name="Google Shape;671;p54"/>
          <p:cNvSpPr txBox="1"/>
          <p:nvPr/>
        </p:nvSpPr>
        <p:spPr>
          <a:xfrm>
            <a:off x="713225" y="1841450"/>
            <a:ext cx="50946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4655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Do you have any questions?</a:t>
            </a:r>
            <a:endParaRPr sz="2000">
              <a:solidFill>
                <a:srgbClr val="384655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dewadharma22@gmail.com</a:t>
            </a:r>
            <a:endParaRPr>
              <a:solidFill>
                <a:srgbClr val="38465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https://www.instagram.com/dewa_nyoman_d/</a:t>
            </a:r>
            <a:endParaRPr>
              <a:solidFill>
                <a:srgbClr val="38465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www.linkedin.com/in/dewanyomandharma</a:t>
            </a:r>
            <a:endParaRPr>
              <a:solidFill>
                <a:srgbClr val="38465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672" name="Google Shape;672;p54"/>
          <p:cNvGrpSpPr/>
          <p:nvPr/>
        </p:nvGrpSpPr>
        <p:grpSpPr>
          <a:xfrm>
            <a:off x="1334776" y="3103640"/>
            <a:ext cx="407432" cy="407391"/>
            <a:chOff x="812101" y="2571761"/>
            <a:chExt cx="417066" cy="417024"/>
          </a:xfrm>
        </p:grpSpPr>
        <p:sp>
          <p:nvSpPr>
            <p:cNvPr id="673" name="Google Shape;673;p54"/>
            <p:cNvSpPr/>
            <p:nvPr/>
          </p:nvSpPr>
          <p:spPr>
            <a:xfrm>
              <a:off x="935084" y="2694744"/>
              <a:ext cx="171071" cy="171071"/>
            </a:xfrm>
            <a:custGeom>
              <a:rect b="b" l="l" r="r" t="t"/>
              <a:pathLst>
                <a:path extrusionOk="0" h="8197" w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rgbClr val="384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4"/>
            <p:cNvSpPr/>
            <p:nvPr/>
          </p:nvSpPr>
          <p:spPr>
            <a:xfrm>
              <a:off x="860977" y="2620616"/>
              <a:ext cx="319311" cy="319290"/>
            </a:xfrm>
            <a:custGeom>
              <a:rect b="b" l="l" r="r" t="t"/>
              <a:pathLst>
                <a:path extrusionOk="0" h="15299" w="1530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rgbClr val="384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4"/>
            <p:cNvSpPr/>
            <p:nvPr/>
          </p:nvSpPr>
          <p:spPr>
            <a:xfrm>
              <a:off x="812101" y="2571761"/>
              <a:ext cx="417066" cy="417024"/>
            </a:xfrm>
            <a:custGeom>
              <a:rect b="b" l="l" r="r" t="t"/>
              <a:pathLst>
                <a:path extrusionOk="0" h="19982" w="19984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rgbClr val="384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4"/>
            <p:cNvSpPr/>
            <p:nvPr/>
          </p:nvSpPr>
          <p:spPr>
            <a:xfrm>
              <a:off x="1081712" y="2670306"/>
              <a:ext cx="48878" cy="48898"/>
            </a:xfrm>
            <a:custGeom>
              <a:rect b="b" l="l" r="r" t="t"/>
              <a:pathLst>
                <a:path extrusionOk="0" h="2343" w="2342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rgbClr val="384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7" name="Google Shape;677;p54"/>
          <p:cNvGrpSpPr/>
          <p:nvPr/>
        </p:nvGrpSpPr>
        <p:grpSpPr>
          <a:xfrm>
            <a:off x="1855370" y="3103640"/>
            <a:ext cx="407391" cy="407391"/>
            <a:chOff x="1323129" y="2571761"/>
            <a:chExt cx="417024" cy="417024"/>
          </a:xfrm>
        </p:grpSpPr>
        <p:sp>
          <p:nvSpPr>
            <p:cNvPr id="678" name="Google Shape;678;p54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rgbClr val="384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4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rgbClr val="384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4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rgbClr val="384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4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rgbClr val="384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2" name="Google Shape;682;p54"/>
          <p:cNvSpPr/>
          <p:nvPr/>
        </p:nvSpPr>
        <p:spPr>
          <a:xfrm>
            <a:off x="814232" y="3142216"/>
            <a:ext cx="420796" cy="295690"/>
          </a:xfrm>
          <a:custGeom>
            <a:rect b="b" l="l" r="r" t="t"/>
            <a:pathLst>
              <a:path extrusionOk="0" h="8192" w="11658">
                <a:moveTo>
                  <a:pt x="10429" y="662"/>
                </a:moveTo>
                <a:cubicBezTo>
                  <a:pt x="10114" y="1008"/>
                  <a:pt x="6207" y="4915"/>
                  <a:pt x="6081" y="5072"/>
                </a:cubicBezTo>
                <a:cubicBezTo>
                  <a:pt x="6018" y="5135"/>
                  <a:pt x="5916" y="5167"/>
                  <a:pt x="5813" y="5167"/>
                </a:cubicBezTo>
                <a:cubicBezTo>
                  <a:pt x="5711" y="5167"/>
                  <a:pt x="5608" y="5135"/>
                  <a:pt x="5545" y="5072"/>
                </a:cubicBezTo>
                <a:lnTo>
                  <a:pt x="1135" y="662"/>
                </a:lnTo>
                <a:close/>
                <a:moveTo>
                  <a:pt x="662" y="1134"/>
                </a:moveTo>
                <a:lnTo>
                  <a:pt x="3624" y="4096"/>
                </a:lnTo>
                <a:lnTo>
                  <a:pt x="662" y="7057"/>
                </a:lnTo>
                <a:lnTo>
                  <a:pt x="662" y="1134"/>
                </a:lnTo>
                <a:close/>
                <a:moveTo>
                  <a:pt x="10996" y="1134"/>
                </a:moveTo>
                <a:lnTo>
                  <a:pt x="10996" y="7057"/>
                </a:lnTo>
                <a:lnTo>
                  <a:pt x="8034" y="4096"/>
                </a:lnTo>
                <a:lnTo>
                  <a:pt x="10996" y="1134"/>
                </a:lnTo>
                <a:close/>
                <a:moveTo>
                  <a:pt x="7562" y="4568"/>
                </a:moveTo>
                <a:lnTo>
                  <a:pt x="10492" y="7530"/>
                </a:lnTo>
                <a:lnTo>
                  <a:pt x="1198" y="7530"/>
                </a:lnTo>
                <a:lnTo>
                  <a:pt x="4096" y="4568"/>
                </a:lnTo>
                <a:lnTo>
                  <a:pt x="5073" y="5545"/>
                </a:lnTo>
                <a:cubicBezTo>
                  <a:pt x="5278" y="5750"/>
                  <a:pt x="5553" y="5852"/>
                  <a:pt x="5829" y="5852"/>
                </a:cubicBezTo>
                <a:cubicBezTo>
                  <a:pt x="6105" y="5852"/>
                  <a:pt x="6380" y="5750"/>
                  <a:pt x="6585" y="5545"/>
                </a:cubicBezTo>
                <a:lnTo>
                  <a:pt x="7562" y="4568"/>
                </a:lnTo>
                <a:close/>
                <a:moveTo>
                  <a:pt x="1009" y="0"/>
                </a:moveTo>
                <a:cubicBezTo>
                  <a:pt x="473" y="0"/>
                  <a:pt x="1" y="473"/>
                  <a:pt x="1" y="1008"/>
                </a:cubicBezTo>
                <a:lnTo>
                  <a:pt x="1" y="7152"/>
                </a:lnTo>
                <a:cubicBezTo>
                  <a:pt x="1" y="7719"/>
                  <a:pt x="473" y="8191"/>
                  <a:pt x="1009" y="8191"/>
                </a:cubicBezTo>
                <a:lnTo>
                  <a:pt x="10618" y="8191"/>
                </a:lnTo>
                <a:cubicBezTo>
                  <a:pt x="11185" y="8191"/>
                  <a:pt x="11657" y="7719"/>
                  <a:pt x="11657" y="7152"/>
                </a:cubicBezTo>
                <a:lnTo>
                  <a:pt x="11657" y="1008"/>
                </a:lnTo>
                <a:cubicBezTo>
                  <a:pt x="11657" y="441"/>
                  <a:pt x="11185" y="0"/>
                  <a:pt x="106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/>
          <p:nvPr>
            <p:ph type="title"/>
          </p:nvPr>
        </p:nvSpPr>
        <p:spPr>
          <a:xfrm>
            <a:off x="713225" y="2145342"/>
            <a:ext cx="45024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Previous</a:t>
            </a:r>
            <a:r>
              <a:rPr lang="en" sz="4000"/>
              <a:t> Project</a:t>
            </a:r>
            <a:endParaRPr sz="4000"/>
          </a:p>
        </p:txBody>
      </p:sp>
      <p:sp>
        <p:nvSpPr>
          <p:cNvPr id="399" name="Google Shape;399;p35"/>
          <p:cNvSpPr txBox="1"/>
          <p:nvPr>
            <p:ph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00" name="Google Shape;400;p35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01" name="Google Shape;401;p35"/>
            <p:cNvSpPr/>
            <p:nvPr/>
          </p:nvSpPr>
          <p:spPr>
            <a:xfrm>
              <a:off x="7074911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7026089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6606684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6138958" y="13708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5732458" y="8745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7480889" y="98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7074904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7962441" y="14040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 flipH="1" rot="10800000">
              <a:off x="6036087" y="3124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 flipH="1" rot="10800000">
              <a:off x="6355205" y="41020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 flipH="1" rot="10800000">
              <a:off x="5732459" y="48790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 flipH="1" rot="10800000">
              <a:off x="6683197" y="35154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 flipH="1" rot="10800000">
              <a:off x="5104880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8484758" y="243811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038260" y="29212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 flipH="1" rot="10800000">
              <a:off x="7853362" y="39622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 flipH="1" rot="10800000">
              <a:off x="8261505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8" name="Google Shape;418;p35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6"/>
          <p:cNvSpPr txBox="1"/>
          <p:nvPr>
            <p:ph type="title"/>
          </p:nvPr>
        </p:nvSpPr>
        <p:spPr>
          <a:xfrm>
            <a:off x="7200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Project in Bootcamp</a:t>
            </a:r>
            <a:endParaRPr/>
          </a:p>
        </p:txBody>
      </p:sp>
      <p:sp>
        <p:nvSpPr>
          <p:cNvPr id="424" name="Google Shape;424;p36"/>
          <p:cNvSpPr txBox="1"/>
          <p:nvPr/>
        </p:nvSpPr>
        <p:spPr>
          <a:xfrm>
            <a:off x="1070125" y="1151550"/>
            <a:ext cx="3452100" cy="53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A/B Testing</a:t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425" name="Google Shape;425;p36"/>
          <p:cNvSpPr txBox="1"/>
          <p:nvPr/>
        </p:nvSpPr>
        <p:spPr>
          <a:xfrm>
            <a:off x="4857100" y="1151550"/>
            <a:ext cx="3452100" cy="53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People Analytics</a:t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426" name="Google Shape;426;p36"/>
          <p:cNvSpPr txBox="1"/>
          <p:nvPr/>
        </p:nvSpPr>
        <p:spPr>
          <a:xfrm>
            <a:off x="1070100" y="2608575"/>
            <a:ext cx="345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Tujuan utama eksperimen ini untuk menentukan penempatan gate level 30 ke 40 agar retensi pemain dan jumlah gamerounds yang dimainkan pemain.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Hasil uji statistik menunjukkan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perubahan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gate level tidak memberikan dampak signifikan pada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retensi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pemain.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7" name="Google Shape;427;p36"/>
          <p:cNvSpPr txBox="1"/>
          <p:nvPr/>
        </p:nvSpPr>
        <p:spPr>
          <a:xfrm>
            <a:off x="773075" y="2254525"/>
            <a:ext cx="40407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Cookie Cats A/B Testing</a:t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428" name="Google Shape;428;p36"/>
          <p:cNvSpPr txBox="1"/>
          <p:nvPr/>
        </p:nvSpPr>
        <p:spPr>
          <a:xfrm>
            <a:off x="4857088" y="2608575"/>
            <a:ext cx="345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Menganalisis kepuasan kerja karyawan dengan tujuan mengidentifikasi pola untuk mengoptimalkan strategi HR.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Temuan utama dari analisis ini semakin baik work-life balance, semakin tinggi kepuasan kerja karyawan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9" name="Google Shape;429;p36"/>
          <p:cNvSpPr txBox="1"/>
          <p:nvPr/>
        </p:nvSpPr>
        <p:spPr>
          <a:xfrm>
            <a:off x="4659050" y="2254525"/>
            <a:ext cx="38241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Employee Analysis</a:t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cxnSp>
        <p:nvCxnSpPr>
          <p:cNvPr id="430" name="Google Shape;430;p36"/>
          <p:cNvCxnSpPr>
            <a:stCxn id="424" idx="2"/>
            <a:endCxn id="427" idx="0"/>
          </p:cNvCxnSpPr>
          <p:nvPr/>
        </p:nvCxnSpPr>
        <p:spPr>
          <a:xfrm flipH="1">
            <a:off x="2793475" y="1681950"/>
            <a:ext cx="2700" cy="57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36"/>
          <p:cNvCxnSpPr>
            <a:stCxn id="425" idx="2"/>
            <a:endCxn id="429" idx="0"/>
          </p:cNvCxnSpPr>
          <p:nvPr/>
        </p:nvCxnSpPr>
        <p:spPr>
          <a:xfrm flipH="1">
            <a:off x="6571150" y="1681950"/>
            <a:ext cx="12000" cy="57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"/>
          <p:cNvSpPr txBox="1"/>
          <p:nvPr>
            <p:ph type="title"/>
          </p:nvPr>
        </p:nvSpPr>
        <p:spPr>
          <a:xfrm>
            <a:off x="713225" y="2145342"/>
            <a:ext cx="45024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Overview Project</a:t>
            </a:r>
            <a:endParaRPr sz="4000"/>
          </a:p>
        </p:txBody>
      </p:sp>
      <p:sp>
        <p:nvSpPr>
          <p:cNvPr id="437" name="Google Shape;437;p37"/>
          <p:cNvSpPr txBox="1"/>
          <p:nvPr>
            <p:ph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38" name="Google Shape;438;p37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9" name="Google Shape;439;p37"/>
            <p:cNvSpPr/>
            <p:nvPr/>
          </p:nvSpPr>
          <p:spPr>
            <a:xfrm>
              <a:off x="7074911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7026089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6606684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6138958" y="13708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5732458" y="8745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7480889" y="98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7074904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7962441" y="14040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 flipH="1" rot="10800000">
              <a:off x="6036087" y="3124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 flipH="1" rot="10800000">
              <a:off x="6355205" y="41020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 flipH="1" rot="10800000">
              <a:off x="5732459" y="48790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 flipH="1" rot="10800000">
              <a:off x="6683197" y="35154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 flipH="1" rot="10800000">
              <a:off x="5104880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8484758" y="243811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8038260" y="29212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 flipH="1" rot="10800000">
              <a:off x="7853362" y="39622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 flipH="1" rot="10800000">
              <a:off x="8261505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6" name="Google Shape;456;p37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8"/>
          <p:cNvSpPr txBox="1"/>
          <p:nvPr>
            <p:ph type="title"/>
          </p:nvPr>
        </p:nvSpPr>
        <p:spPr>
          <a:xfrm>
            <a:off x="4152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Behavior and Satisfaction</a:t>
            </a:r>
            <a:endParaRPr/>
          </a:p>
        </p:txBody>
      </p:sp>
      <p:sp>
        <p:nvSpPr>
          <p:cNvPr id="462" name="Google Shape;462;p38"/>
          <p:cNvSpPr txBox="1"/>
          <p:nvPr>
            <p:ph idx="1" type="subTitle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Menilai seberapa puas pelanggan terhadap pengalaman, produk, atau layanan secara keseluruhan.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Feedback dan opini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: Meningkatkan kualitas layanan dan kepuasan</a:t>
            </a:r>
            <a:endParaRPr/>
          </a:p>
        </p:txBody>
      </p:sp>
      <p:sp>
        <p:nvSpPr>
          <p:cNvPr id="463" name="Google Shape;463;p38"/>
          <p:cNvSpPr txBox="1"/>
          <p:nvPr>
            <p:ph idx="2" type="subTitle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Memahami bagaimana pelanggan berinteraksi dengan layanan, serta pola dan kebiasaan mereka.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Aktivitas dan pola perilaku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: Mengoptimalkan pengalaman dan strategi pemasaran</a:t>
            </a:r>
            <a:endParaRPr/>
          </a:p>
        </p:txBody>
      </p:sp>
      <p:sp>
        <p:nvSpPr>
          <p:cNvPr id="464" name="Google Shape;464;p38"/>
          <p:cNvSpPr txBox="1"/>
          <p:nvPr/>
        </p:nvSpPr>
        <p:spPr>
          <a:xfrm>
            <a:off x="1906900" y="3834425"/>
            <a:ext cx="14535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Link to Project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65" name="Google Shape;465;p38"/>
          <p:cNvGrpSpPr/>
          <p:nvPr/>
        </p:nvGrpSpPr>
        <p:grpSpPr>
          <a:xfrm>
            <a:off x="1554433" y="3884813"/>
            <a:ext cx="352455" cy="340168"/>
            <a:chOff x="3857225" y="238125"/>
            <a:chExt cx="500575" cy="483125"/>
          </a:xfrm>
        </p:grpSpPr>
        <p:sp>
          <p:nvSpPr>
            <p:cNvPr id="466" name="Google Shape;466;p38"/>
            <p:cNvSpPr/>
            <p:nvPr/>
          </p:nvSpPr>
          <p:spPr>
            <a:xfrm>
              <a:off x="3857225" y="238125"/>
              <a:ext cx="500575" cy="483125"/>
            </a:xfrm>
            <a:custGeom>
              <a:rect b="b" l="l" r="r" t="t"/>
              <a:pathLst>
                <a:path extrusionOk="0" h="19325" w="20023">
                  <a:moveTo>
                    <a:pt x="15671" y="3398"/>
                  </a:moveTo>
                  <a:cubicBezTo>
                    <a:pt x="15707" y="3398"/>
                    <a:pt x="15744" y="3402"/>
                    <a:pt x="15780" y="3409"/>
                  </a:cubicBezTo>
                  <a:lnTo>
                    <a:pt x="15801" y="3415"/>
                  </a:lnTo>
                  <a:cubicBezTo>
                    <a:pt x="15814" y="3415"/>
                    <a:pt x="15823" y="3418"/>
                    <a:pt x="15835" y="3421"/>
                  </a:cubicBezTo>
                  <a:cubicBezTo>
                    <a:pt x="15844" y="3424"/>
                    <a:pt x="15856" y="3430"/>
                    <a:pt x="15868" y="3433"/>
                  </a:cubicBezTo>
                  <a:lnTo>
                    <a:pt x="15886" y="3439"/>
                  </a:lnTo>
                  <a:cubicBezTo>
                    <a:pt x="15892" y="3442"/>
                    <a:pt x="15898" y="3445"/>
                    <a:pt x="15904" y="3448"/>
                  </a:cubicBezTo>
                  <a:cubicBezTo>
                    <a:pt x="15922" y="3457"/>
                    <a:pt x="15943" y="3466"/>
                    <a:pt x="15964" y="3478"/>
                  </a:cubicBezTo>
                  <a:cubicBezTo>
                    <a:pt x="15986" y="3494"/>
                    <a:pt x="16010" y="3509"/>
                    <a:pt x="16031" y="3524"/>
                  </a:cubicBezTo>
                  <a:cubicBezTo>
                    <a:pt x="16046" y="3536"/>
                    <a:pt x="16058" y="3551"/>
                    <a:pt x="16073" y="3563"/>
                  </a:cubicBezTo>
                  <a:cubicBezTo>
                    <a:pt x="16085" y="3575"/>
                    <a:pt x="16100" y="3590"/>
                    <a:pt x="16112" y="3605"/>
                  </a:cubicBezTo>
                  <a:cubicBezTo>
                    <a:pt x="16294" y="3829"/>
                    <a:pt x="16279" y="4158"/>
                    <a:pt x="16073" y="4363"/>
                  </a:cubicBezTo>
                  <a:lnTo>
                    <a:pt x="13054" y="7383"/>
                  </a:lnTo>
                  <a:cubicBezTo>
                    <a:pt x="12939" y="7232"/>
                    <a:pt x="12815" y="7090"/>
                    <a:pt x="12682" y="6954"/>
                  </a:cubicBezTo>
                  <a:cubicBezTo>
                    <a:pt x="12546" y="6821"/>
                    <a:pt x="12405" y="6697"/>
                    <a:pt x="12254" y="6582"/>
                  </a:cubicBezTo>
                  <a:lnTo>
                    <a:pt x="15273" y="3563"/>
                  </a:lnTo>
                  <a:cubicBezTo>
                    <a:pt x="15380" y="3456"/>
                    <a:pt x="15523" y="3398"/>
                    <a:pt x="15671" y="3398"/>
                  </a:cubicBezTo>
                  <a:close/>
                  <a:moveTo>
                    <a:pt x="9887" y="9183"/>
                  </a:moveTo>
                  <a:cubicBezTo>
                    <a:pt x="10031" y="9183"/>
                    <a:pt x="10176" y="9238"/>
                    <a:pt x="10288" y="9348"/>
                  </a:cubicBezTo>
                  <a:cubicBezTo>
                    <a:pt x="10511" y="9575"/>
                    <a:pt x="10508" y="9937"/>
                    <a:pt x="10279" y="10157"/>
                  </a:cubicBezTo>
                  <a:cubicBezTo>
                    <a:pt x="10169" y="10268"/>
                    <a:pt x="10024" y="10323"/>
                    <a:pt x="9879" y="10323"/>
                  </a:cubicBezTo>
                  <a:cubicBezTo>
                    <a:pt x="9734" y="10323"/>
                    <a:pt x="9589" y="10268"/>
                    <a:pt x="9479" y="10157"/>
                  </a:cubicBezTo>
                  <a:cubicBezTo>
                    <a:pt x="9258" y="9937"/>
                    <a:pt x="9258" y="9578"/>
                    <a:pt x="9479" y="9357"/>
                  </a:cubicBezTo>
                  <a:cubicBezTo>
                    <a:pt x="9590" y="9241"/>
                    <a:pt x="9739" y="9183"/>
                    <a:pt x="9887" y="9183"/>
                  </a:cubicBezTo>
                  <a:close/>
                  <a:moveTo>
                    <a:pt x="15746" y="1062"/>
                  </a:moveTo>
                  <a:cubicBezTo>
                    <a:pt x="16469" y="1062"/>
                    <a:pt x="17193" y="1337"/>
                    <a:pt x="17746" y="1890"/>
                  </a:cubicBezTo>
                  <a:cubicBezTo>
                    <a:pt x="18878" y="3022"/>
                    <a:pt x="18845" y="4870"/>
                    <a:pt x="17673" y="5963"/>
                  </a:cubicBezTo>
                  <a:lnTo>
                    <a:pt x="11879" y="11758"/>
                  </a:lnTo>
                  <a:cubicBezTo>
                    <a:pt x="11337" y="12300"/>
                    <a:pt x="10612" y="12586"/>
                    <a:pt x="9878" y="12586"/>
                  </a:cubicBezTo>
                  <a:cubicBezTo>
                    <a:pt x="9472" y="12586"/>
                    <a:pt x="9062" y="12499"/>
                    <a:pt x="8679" y="12319"/>
                  </a:cubicBezTo>
                  <a:lnTo>
                    <a:pt x="8663" y="12313"/>
                  </a:lnTo>
                  <a:cubicBezTo>
                    <a:pt x="8198" y="12093"/>
                    <a:pt x="7803" y="11746"/>
                    <a:pt x="7516" y="11317"/>
                  </a:cubicBezTo>
                  <a:lnTo>
                    <a:pt x="8346" y="10487"/>
                  </a:lnTo>
                  <a:cubicBezTo>
                    <a:pt x="8645" y="11113"/>
                    <a:pt x="9259" y="11453"/>
                    <a:pt x="9883" y="11453"/>
                  </a:cubicBezTo>
                  <a:cubicBezTo>
                    <a:pt x="10311" y="11453"/>
                    <a:pt x="10744" y="11293"/>
                    <a:pt x="11082" y="10955"/>
                  </a:cubicBezTo>
                  <a:lnTo>
                    <a:pt x="16873" y="5160"/>
                  </a:lnTo>
                  <a:cubicBezTo>
                    <a:pt x="17541" y="4514"/>
                    <a:pt x="17562" y="3448"/>
                    <a:pt x="16922" y="2775"/>
                  </a:cubicBezTo>
                  <a:cubicBezTo>
                    <a:pt x="16588" y="2423"/>
                    <a:pt x="16140" y="2245"/>
                    <a:pt x="15690" y="2245"/>
                  </a:cubicBezTo>
                  <a:cubicBezTo>
                    <a:pt x="15275" y="2245"/>
                    <a:pt x="14860" y="2395"/>
                    <a:pt x="14533" y="2699"/>
                  </a:cubicBezTo>
                  <a:cubicBezTo>
                    <a:pt x="14512" y="2718"/>
                    <a:pt x="14491" y="2739"/>
                    <a:pt x="14470" y="2760"/>
                  </a:cubicBezTo>
                  <a:lnTo>
                    <a:pt x="11212" y="6021"/>
                  </a:lnTo>
                  <a:cubicBezTo>
                    <a:pt x="10783" y="5867"/>
                    <a:pt x="10333" y="5791"/>
                    <a:pt x="9877" y="5791"/>
                  </a:cubicBezTo>
                  <a:lnTo>
                    <a:pt x="9838" y="5791"/>
                  </a:lnTo>
                  <a:lnTo>
                    <a:pt x="13673" y="1963"/>
                  </a:lnTo>
                  <a:cubicBezTo>
                    <a:pt x="14232" y="1363"/>
                    <a:pt x="14988" y="1062"/>
                    <a:pt x="15746" y="1062"/>
                  </a:cubicBezTo>
                  <a:close/>
                  <a:moveTo>
                    <a:pt x="6707" y="12129"/>
                  </a:moveTo>
                  <a:cubicBezTo>
                    <a:pt x="6819" y="12283"/>
                    <a:pt x="6942" y="12425"/>
                    <a:pt x="7078" y="12558"/>
                  </a:cubicBezTo>
                  <a:cubicBezTo>
                    <a:pt x="7211" y="12694"/>
                    <a:pt x="7353" y="12818"/>
                    <a:pt x="7507" y="12932"/>
                  </a:cubicBezTo>
                  <a:lnTo>
                    <a:pt x="4675" y="15762"/>
                  </a:lnTo>
                  <a:cubicBezTo>
                    <a:pt x="4565" y="15872"/>
                    <a:pt x="4420" y="15927"/>
                    <a:pt x="4275" y="15927"/>
                  </a:cubicBezTo>
                  <a:cubicBezTo>
                    <a:pt x="4130" y="15927"/>
                    <a:pt x="3985" y="15872"/>
                    <a:pt x="3875" y="15762"/>
                  </a:cubicBezTo>
                  <a:cubicBezTo>
                    <a:pt x="3654" y="15541"/>
                    <a:pt x="3654" y="15182"/>
                    <a:pt x="3875" y="14961"/>
                  </a:cubicBezTo>
                  <a:lnTo>
                    <a:pt x="6707" y="12129"/>
                  </a:lnTo>
                  <a:close/>
                  <a:moveTo>
                    <a:pt x="9884" y="6926"/>
                  </a:moveTo>
                  <a:cubicBezTo>
                    <a:pt x="10290" y="6926"/>
                    <a:pt x="10698" y="7013"/>
                    <a:pt x="11082" y="7192"/>
                  </a:cubicBezTo>
                  <a:lnTo>
                    <a:pt x="11094" y="7198"/>
                  </a:lnTo>
                  <a:cubicBezTo>
                    <a:pt x="11562" y="7422"/>
                    <a:pt x="11958" y="7766"/>
                    <a:pt x="12242" y="8198"/>
                  </a:cubicBezTo>
                  <a:lnTo>
                    <a:pt x="11411" y="9028"/>
                  </a:lnTo>
                  <a:cubicBezTo>
                    <a:pt x="11112" y="8400"/>
                    <a:pt x="10499" y="8061"/>
                    <a:pt x="9877" y="8061"/>
                  </a:cubicBezTo>
                  <a:cubicBezTo>
                    <a:pt x="9448" y="8061"/>
                    <a:pt x="9016" y="8222"/>
                    <a:pt x="8679" y="8560"/>
                  </a:cubicBezTo>
                  <a:lnTo>
                    <a:pt x="3074" y="14161"/>
                  </a:lnTo>
                  <a:cubicBezTo>
                    <a:pt x="2410" y="14822"/>
                    <a:pt x="2410" y="15900"/>
                    <a:pt x="3074" y="16562"/>
                  </a:cubicBezTo>
                  <a:cubicBezTo>
                    <a:pt x="3405" y="16894"/>
                    <a:pt x="3840" y="17060"/>
                    <a:pt x="4275" y="17060"/>
                  </a:cubicBezTo>
                  <a:cubicBezTo>
                    <a:pt x="4710" y="17060"/>
                    <a:pt x="5144" y="16894"/>
                    <a:pt x="5475" y="16562"/>
                  </a:cubicBezTo>
                  <a:lnTo>
                    <a:pt x="8546" y="13491"/>
                  </a:lnTo>
                  <a:cubicBezTo>
                    <a:pt x="8974" y="13642"/>
                    <a:pt x="9424" y="13720"/>
                    <a:pt x="9880" y="13720"/>
                  </a:cubicBezTo>
                  <a:lnTo>
                    <a:pt x="9920" y="13720"/>
                  </a:lnTo>
                  <a:lnTo>
                    <a:pt x="6275" y="17362"/>
                  </a:lnTo>
                  <a:cubicBezTo>
                    <a:pt x="5716" y="17961"/>
                    <a:pt x="4960" y="18262"/>
                    <a:pt x="4202" y="18262"/>
                  </a:cubicBezTo>
                  <a:cubicBezTo>
                    <a:pt x="3479" y="18262"/>
                    <a:pt x="2755" y="17987"/>
                    <a:pt x="2202" y="17434"/>
                  </a:cubicBezTo>
                  <a:cubicBezTo>
                    <a:pt x="1070" y="16302"/>
                    <a:pt x="1103" y="14454"/>
                    <a:pt x="2274" y="13361"/>
                  </a:cubicBezTo>
                  <a:lnTo>
                    <a:pt x="7878" y="7757"/>
                  </a:lnTo>
                  <a:cubicBezTo>
                    <a:pt x="8422" y="7214"/>
                    <a:pt x="9147" y="6926"/>
                    <a:pt x="9884" y="6926"/>
                  </a:cubicBezTo>
                  <a:close/>
                  <a:moveTo>
                    <a:pt x="15673" y="1"/>
                  </a:moveTo>
                  <a:cubicBezTo>
                    <a:pt x="14659" y="1"/>
                    <a:pt x="13644" y="388"/>
                    <a:pt x="12870" y="1162"/>
                  </a:cubicBezTo>
                  <a:lnTo>
                    <a:pt x="7078" y="6957"/>
                  </a:lnTo>
                  <a:lnTo>
                    <a:pt x="1471" y="12561"/>
                  </a:lnTo>
                  <a:cubicBezTo>
                    <a:pt x="339" y="13693"/>
                    <a:pt x="1" y="15399"/>
                    <a:pt x="614" y="16879"/>
                  </a:cubicBezTo>
                  <a:cubicBezTo>
                    <a:pt x="1230" y="18358"/>
                    <a:pt x="2673" y="19324"/>
                    <a:pt x="4276" y="19324"/>
                  </a:cubicBezTo>
                  <a:cubicBezTo>
                    <a:pt x="4280" y="19325"/>
                    <a:pt x="4284" y="19325"/>
                    <a:pt x="4288" y="19325"/>
                  </a:cubicBezTo>
                  <a:cubicBezTo>
                    <a:pt x="5334" y="19325"/>
                    <a:pt x="6338" y="18908"/>
                    <a:pt x="7078" y="18165"/>
                  </a:cubicBezTo>
                  <a:lnTo>
                    <a:pt x="12682" y="12561"/>
                  </a:lnTo>
                  <a:lnTo>
                    <a:pt x="18477" y="6767"/>
                  </a:lnTo>
                  <a:cubicBezTo>
                    <a:pt x="20023" y="5221"/>
                    <a:pt x="20023" y="2711"/>
                    <a:pt x="18477" y="1162"/>
                  </a:cubicBezTo>
                  <a:cubicBezTo>
                    <a:pt x="17702" y="388"/>
                    <a:pt x="16688" y="1"/>
                    <a:pt x="1567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4208775" y="588000"/>
              <a:ext cx="71125" cy="68350"/>
            </a:xfrm>
            <a:custGeom>
              <a:rect b="b" l="l" r="r" t="t"/>
              <a:pathLst>
                <a:path extrusionOk="0" h="2734" w="2845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lnTo>
                    <a:pt x="1821" y="2567"/>
                  </a:lnTo>
                  <a:cubicBezTo>
                    <a:pt x="1933" y="2677"/>
                    <a:pt x="2079" y="2733"/>
                    <a:pt x="2224" y="2733"/>
                  </a:cubicBezTo>
                  <a:cubicBezTo>
                    <a:pt x="2368" y="2733"/>
                    <a:pt x="2513" y="2678"/>
                    <a:pt x="2624" y="2567"/>
                  </a:cubicBezTo>
                  <a:cubicBezTo>
                    <a:pt x="2845" y="2346"/>
                    <a:pt x="2845" y="1987"/>
                    <a:pt x="2624" y="1767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4228400" y="527925"/>
              <a:ext cx="91050" cy="48400"/>
            </a:xfrm>
            <a:custGeom>
              <a:rect b="b" l="l" r="r" t="t"/>
              <a:pathLst>
                <a:path extrusionOk="0" h="1936" w="3642">
                  <a:moveTo>
                    <a:pt x="636" y="0"/>
                  </a:moveTo>
                  <a:cubicBezTo>
                    <a:pt x="400" y="0"/>
                    <a:pt x="180" y="150"/>
                    <a:pt x="100" y="389"/>
                  </a:cubicBezTo>
                  <a:cubicBezTo>
                    <a:pt x="0" y="685"/>
                    <a:pt x="160" y="1005"/>
                    <a:pt x="459" y="1105"/>
                  </a:cubicBezTo>
                  <a:lnTo>
                    <a:pt x="2860" y="1905"/>
                  </a:lnTo>
                  <a:cubicBezTo>
                    <a:pt x="2917" y="1923"/>
                    <a:pt x="2977" y="1935"/>
                    <a:pt x="3038" y="1935"/>
                  </a:cubicBezTo>
                  <a:cubicBezTo>
                    <a:pt x="3316" y="1932"/>
                    <a:pt x="3554" y="1733"/>
                    <a:pt x="3596" y="1458"/>
                  </a:cubicBezTo>
                  <a:cubicBezTo>
                    <a:pt x="3642" y="1183"/>
                    <a:pt x="3482" y="918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5" y="0"/>
                    <a:pt x="63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4148300" y="608000"/>
              <a:ext cx="52050" cy="88600"/>
            </a:xfrm>
            <a:custGeom>
              <a:rect b="b" l="l" r="r" t="t"/>
              <a:pathLst>
                <a:path extrusionOk="0" h="3544" w="2082">
                  <a:moveTo>
                    <a:pt x="639" y="1"/>
                  </a:moveTo>
                  <a:cubicBezTo>
                    <a:pt x="580" y="1"/>
                    <a:pt x="519" y="10"/>
                    <a:pt x="460" y="31"/>
                  </a:cubicBezTo>
                  <a:cubicBezTo>
                    <a:pt x="161" y="127"/>
                    <a:pt x="1" y="450"/>
                    <a:pt x="100" y="746"/>
                  </a:cubicBezTo>
                  <a:lnTo>
                    <a:pt x="903" y="3150"/>
                  </a:lnTo>
                  <a:cubicBezTo>
                    <a:pt x="979" y="3390"/>
                    <a:pt x="1202" y="3544"/>
                    <a:pt x="1441" y="3544"/>
                  </a:cubicBezTo>
                  <a:cubicBezTo>
                    <a:pt x="1500" y="3544"/>
                    <a:pt x="1560" y="3535"/>
                    <a:pt x="1619" y="3515"/>
                  </a:cubicBezTo>
                  <a:cubicBezTo>
                    <a:pt x="1921" y="3415"/>
                    <a:pt x="2081" y="3089"/>
                    <a:pt x="1975" y="2790"/>
                  </a:cubicBezTo>
                  <a:lnTo>
                    <a:pt x="1175" y="390"/>
                  </a:lnTo>
                  <a:cubicBezTo>
                    <a:pt x="1096" y="151"/>
                    <a:pt x="875" y="1"/>
                    <a:pt x="6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3928725" y="307900"/>
              <a:ext cx="71200" cy="68375"/>
            </a:xfrm>
            <a:custGeom>
              <a:rect b="b" l="l" r="r" t="t"/>
              <a:pathLst>
                <a:path extrusionOk="0" h="2735" w="2848">
                  <a:moveTo>
                    <a:pt x="620" y="1"/>
                  </a:moveTo>
                  <a:cubicBezTo>
                    <a:pt x="475" y="1"/>
                    <a:pt x="330" y="57"/>
                    <a:pt x="221" y="168"/>
                  </a:cubicBezTo>
                  <a:cubicBezTo>
                    <a:pt x="3" y="385"/>
                    <a:pt x="0" y="739"/>
                    <a:pt x="214" y="962"/>
                  </a:cubicBezTo>
                  <a:lnTo>
                    <a:pt x="1815" y="2562"/>
                  </a:lnTo>
                  <a:cubicBezTo>
                    <a:pt x="1926" y="2677"/>
                    <a:pt x="2074" y="2734"/>
                    <a:pt x="2222" y="2734"/>
                  </a:cubicBezTo>
                  <a:cubicBezTo>
                    <a:pt x="2367" y="2734"/>
                    <a:pt x="2512" y="2679"/>
                    <a:pt x="2624" y="2569"/>
                  </a:cubicBezTo>
                  <a:cubicBezTo>
                    <a:pt x="2847" y="2345"/>
                    <a:pt x="2844" y="1983"/>
                    <a:pt x="2615" y="1762"/>
                  </a:cubicBezTo>
                  <a:lnTo>
                    <a:pt x="1015" y="162"/>
                  </a:lnTo>
                  <a:cubicBezTo>
                    <a:pt x="904" y="54"/>
                    <a:pt x="762" y="1"/>
                    <a:pt x="6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4008200" y="267675"/>
              <a:ext cx="51875" cy="88450"/>
            </a:xfrm>
            <a:custGeom>
              <a:rect b="b" l="l" r="r" t="t"/>
              <a:pathLst>
                <a:path extrusionOk="0" h="3538" w="2075">
                  <a:moveTo>
                    <a:pt x="636" y="1"/>
                  </a:moveTo>
                  <a:cubicBezTo>
                    <a:pt x="577" y="1"/>
                    <a:pt x="518" y="10"/>
                    <a:pt x="460" y="29"/>
                  </a:cubicBezTo>
                  <a:cubicBezTo>
                    <a:pt x="161" y="128"/>
                    <a:pt x="1" y="449"/>
                    <a:pt x="100" y="747"/>
                  </a:cubicBezTo>
                  <a:lnTo>
                    <a:pt x="900" y="3151"/>
                  </a:lnTo>
                  <a:cubicBezTo>
                    <a:pt x="979" y="3380"/>
                    <a:pt x="1193" y="3537"/>
                    <a:pt x="1438" y="3537"/>
                  </a:cubicBezTo>
                  <a:cubicBezTo>
                    <a:pt x="1498" y="3534"/>
                    <a:pt x="1559" y="3525"/>
                    <a:pt x="1619" y="3507"/>
                  </a:cubicBezTo>
                  <a:cubicBezTo>
                    <a:pt x="1915" y="3408"/>
                    <a:pt x="2075" y="3088"/>
                    <a:pt x="1975" y="2789"/>
                  </a:cubicBezTo>
                  <a:lnTo>
                    <a:pt x="1175" y="388"/>
                  </a:lnTo>
                  <a:cubicBezTo>
                    <a:pt x="1095" y="151"/>
                    <a:pt x="873" y="1"/>
                    <a:pt x="63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3888100" y="387825"/>
              <a:ext cx="91675" cy="48300"/>
            </a:xfrm>
            <a:custGeom>
              <a:rect b="b" l="l" r="r" t="t"/>
              <a:pathLst>
                <a:path extrusionOk="0" h="1932" w="3667">
                  <a:moveTo>
                    <a:pt x="636" y="0"/>
                  </a:moveTo>
                  <a:cubicBezTo>
                    <a:pt x="400" y="0"/>
                    <a:pt x="180" y="150"/>
                    <a:pt x="100" y="386"/>
                  </a:cubicBezTo>
                  <a:cubicBezTo>
                    <a:pt x="1" y="685"/>
                    <a:pt x="161" y="1005"/>
                    <a:pt x="460" y="1105"/>
                  </a:cubicBezTo>
                  <a:lnTo>
                    <a:pt x="2860" y="1905"/>
                  </a:lnTo>
                  <a:cubicBezTo>
                    <a:pt x="2917" y="1923"/>
                    <a:pt x="2975" y="1932"/>
                    <a:pt x="3032" y="1932"/>
                  </a:cubicBezTo>
                  <a:cubicBezTo>
                    <a:pt x="3270" y="1932"/>
                    <a:pt x="3492" y="1781"/>
                    <a:pt x="3570" y="1543"/>
                  </a:cubicBezTo>
                  <a:cubicBezTo>
                    <a:pt x="3666" y="1250"/>
                    <a:pt x="3512" y="933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6" y="0"/>
                    <a:pt x="63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9"/>
          <p:cNvSpPr txBox="1"/>
          <p:nvPr>
            <p:ph type="title"/>
          </p:nvPr>
        </p:nvSpPr>
        <p:spPr>
          <a:xfrm>
            <a:off x="713225" y="2297742"/>
            <a:ext cx="45024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Main</a:t>
            </a:r>
            <a:r>
              <a:rPr lang="en" sz="4300"/>
              <a:t> Project</a:t>
            </a:r>
            <a:endParaRPr sz="4300"/>
          </a:p>
        </p:txBody>
      </p:sp>
      <p:sp>
        <p:nvSpPr>
          <p:cNvPr id="478" name="Google Shape;478;p39"/>
          <p:cNvSpPr txBox="1"/>
          <p:nvPr>
            <p:ph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479" name="Google Shape;479;p39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80" name="Google Shape;480;p39"/>
            <p:cNvSpPr/>
            <p:nvPr/>
          </p:nvSpPr>
          <p:spPr>
            <a:xfrm>
              <a:off x="7074911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7026089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6606684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6138958" y="13708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5732458" y="8745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7480889" y="98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7074904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7962441" y="14040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 flipH="1" rot="10800000">
              <a:off x="6036087" y="3124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 flipH="1" rot="10800000">
              <a:off x="6355205" y="41020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 flipH="1" rot="10800000">
              <a:off x="5732459" y="48790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 flipH="1" rot="10800000">
              <a:off x="6683197" y="35154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 flipH="1" rot="10800000">
              <a:off x="5104880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8484758" y="243811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8038260" y="29212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 flipH="1" rot="10800000">
              <a:off x="7853362" y="39622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 flipH="1" rot="10800000">
              <a:off x="8261505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7" name="Google Shape;497;p39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0"/>
          <p:cNvSpPr txBox="1"/>
          <p:nvPr>
            <p:ph type="title"/>
          </p:nvPr>
        </p:nvSpPr>
        <p:spPr>
          <a:xfrm>
            <a:off x="360775" y="597425"/>
            <a:ext cx="59475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Understand the Business Problem</a:t>
            </a:r>
            <a:endParaRPr sz="2900"/>
          </a:p>
        </p:txBody>
      </p:sp>
      <p:sp>
        <p:nvSpPr>
          <p:cNvPr id="503" name="Google Shape;503;p40"/>
          <p:cNvSpPr txBox="1"/>
          <p:nvPr>
            <p:ph idx="1" type="subTitle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Perusahaan Starbucks di Malaysia pernah melakukan survey pelanggan dengan berbagai jenis informasi. Mereka mengumpulkan data pelanggan tetapi tidak tahu bagaimana data tersebut harus digunakan secara efisien.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*Tujuan project ini untuk menganalisis kebiasaan pelanggan dan kepuasan mereka, sehingga </a:t>
            </a:r>
            <a:r>
              <a:rPr lang="en"/>
              <a:t>perusahaan</a:t>
            </a:r>
            <a:r>
              <a:rPr lang="en"/>
              <a:t> dapat membuat promosi pemasaran dengan tepat ke depannya.</a:t>
            </a:r>
            <a:endParaRPr/>
          </a:p>
        </p:txBody>
      </p:sp>
      <p:grpSp>
        <p:nvGrpSpPr>
          <p:cNvPr id="504" name="Google Shape;504;p40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505" name="Google Shape;505;p40"/>
            <p:cNvSpPr/>
            <p:nvPr/>
          </p:nvSpPr>
          <p:spPr>
            <a:xfrm>
              <a:off x="7368520" y="988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 flipH="1" rot="10800000">
              <a:off x="6036409" y="19621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7309474" y="21661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269702" y="-4457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5830483" y="42158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6269683" y="13325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8430764" y="234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7309467" y="26182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7962441" y="131801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 flipH="1" rot="10800000">
              <a:off x="6351880" y="31108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 flipH="1" rot="10800000">
              <a:off x="6790284" y="35485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 flipH="1" rot="10800000">
              <a:off x="5430930" y="46509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8678783" y="266882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8430773" y="22359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 flipH="1" rot="10800000">
              <a:off x="8119787" y="36369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 flipH="1" rot="10800000">
              <a:off x="7697255" y="4112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6628072" y="112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 flipH="1" rot="10800000">
              <a:off x="7825159" y="-2514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1"/>
          <p:cNvSpPr txBox="1"/>
          <p:nvPr>
            <p:ph type="title"/>
          </p:nvPr>
        </p:nvSpPr>
        <p:spPr>
          <a:xfrm>
            <a:off x="567600" y="-12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grpSp>
        <p:nvGrpSpPr>
          <p:cNvPr id="528" name="Google Shape;528;p41"/>
          <p:cNvGrpSpPr/>
          <p:nvPr/>
        </p:nvGrpSpPr>
        <p:grpSpPr>
          <a:xfrm>
            <a:off x="940798" y="874409"/>
            <a:ext cx="308897" cy="392155"/>
            <a:chOff x="7492078" y="3987820"/>
            <a:chExt cx="308897" cy="392155"/>
          </a:xfrm>
        </p:grpSpPr>
        <p:sp>
          <p:nvSpPr>
            <p:cNvPr id="529" name="Google Shape;529;p41"/>
            <p:cNvSpPr/>
            <p:nvPr/>
          </p:nvSpPr>
          <p:spPr>
            <a:xfrm>
              <a:off x="7492078" y="3987820"/>
              <a:ext cx="308897" cy="392155"/>
            </a:xfrm>
            <a:custGeom>
              <a:rect b="b" l="l" r="r" t="t"/>
              <a:pathLst>
                <a:path extrusionOk="0" h="17352" w="13668">
                  <a:moveTo>
                    <a:pt x="10809" y="1745"/>
                  </a:moveTo>
                  <a:lnTo>
                    <a:pt x="11923" y="2909"/>
                  </a:lnTo>
                  <a:lnTo>
                    <a:pt x="10809" y="2909"/>
                  </a:lnTo>
                  <a:lnTo>
                    <a:pt x="10809" y="1745"/>
                  </a:lnTo>
                  <a:close/>
                  <a:moveTo>
                    <a:pt x="9791" y="1018"/>
                  </a:moveTo>
                  <a:lnTo>
                    <a:pt x="9791" y="3393"/>
                  </a:lnTo>
                  <a:lnTo>
                    <a:pt x="9839" y="3587"/>
                  </a:lnTo>
                  <a:lnTo>
                    <a:pt x="9936" y="3781"/>
                  </a:lnTo>
                  <a:lnTo>
                    <a:pt x="10082" y="3878"/>
                  </a:lnTo>
                  <a:lnTo>
                    <a:pt x="10275" y="3926"/>
                  </a:lnTo>
                  <a:lnTo>
                    <a:pt x="12650" y="3926"/>
                  </a:lnTo>
                  <a:lnTo>
                    <a:pt x="12650" y="16333"/>
                  </a:lnTo>
                  <a:lnTo>
                    <a:pt x="1019" y="16333"/>
                  </a:lnTo>
                  <a:lnTo>
                    <a:pt x="1019" y="1018"/>
                  </a:lnTo>
                  <a:close/>
                  <a:moveTo>
                    <a:pt x="486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1" y="534"/>
                  </a:lnTo>
                  <a:lnTo>
                    <a:pt x="1" y="16866"/>
                  </a:lnTo>
                  <a:lnTo>
                    <a:pt x="49" y="17060"/>
                  </a:lnTo>
                  <a:lnTo>
                    <a:pt x="146" y="17206"/>
                  </a:lnTo>
                  <a:lnTo>
                    <a:pt x="292" y="17303"/>
                  </a:lnTo>
                  <a:lnTo>
                    <a:pt x="486" y="17351"/>
                  </a:lnTo>
                  <a:lnTo>
                    <a:pt x="13183" y="17351"/>
                  </a:lnTo>
                  <a:lnTo>
                    <a:pt x="13377" y="17303"/>
                  </a:lnTo>
                  <a:lnTo>
                    <a:pt x="13523" y="17206"/>
                  </a:lnTo>
                  <a:lnTo>
                    <a:pt x="13620" y="17060"/>
                  </a:lnTo>
                  <a:lnTo>
                    <a:pt x="13668" y="16866"/>
                  </a:lnTo>
                  <a:lnTo>
                    <a:pt x="13668" y="3345"/>
                  </a:lnTo>
                  <a:lnTo>
                    <a:pt x="13620" y="3199"/>
                  </a:lnTo>
                  <a:lnTo>
                    <a:pt x="13523" y="3054"/>
                  </a:lnTo>
                  <a:lnTo>
                    <a:pt x="10663" y="146"/>
                  </a:lnTo>
                  <a:lnTo>
                    <a:pt x="10469" y="49"/>
                  </a:lnTo>
                  <a:lnTo>
                    <a:pt x="10275" y="1"/>
                  </a:lnTo>
                  <a:close/>
                </a:path>
              </a:pathLst>
            </a:custGeom>
            <a:solidFill>
              <a:srgbClr val="384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1"/>
            <p:cNvSpPr/>
            <p:nvPr/>
          </p:nvSpPr>
          <p:spPr>
            <a:xfrm>
              <a:off x="7538092" y="4205797"/>
              <a:ext cx="216892" cy="82174"/>
            </a:xfrm>
            <a:custGeom>
              <a:rect b="b" l="l" r="r" t="t"/>
              <a:pathLst>
                <a:path extrusionOk="0" h="3636" w="9597">
                  <a:moveTo>
                    <a:pt x="8579" y="1018"/>
                  </a:moveTo>
                  <a:lnTo>
                    <a:pt x="8579" y="2617"/>
                  </a:lnTo>
                  <a:lnTo>
                    <a:pt x="1018" y="2617"/>
                  </a:lnTo>
                  <a:lnTo>
                    <a:pt x="1018" y="1018"/>
                  </a:lnTo>
                  <a:close/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0" y="485"/>
                  </a:lnTo>
                  <a:lnTo>
                    <a:pt x="0" y="3150"/>
                  </a:lnTo>
                  <a:lnTo>
                    <a:pt x="49" y="3344"/>
                  </a:lnTo>
                  <a:lnTo>
                    <a:pt x="146" y="3490"/>
                  </a:lnTo>
                  <a:lnTo>
                    <a:pt x="291" y="3587"/>
                  </a:lnTo>
                  <a:lnTo>
                    <a:pt x="485" y="3635"/>
                  </a:lnTo>
                  <a:lnTo>
                    <a:pt x="9112" y="3635"/>
                  </a:lnTo>
                  <a:lnTo>
                    <a:pt x="9306" y="3587"/>
                  </a:lnTo>
                  <a:lnTo>
                    <a:pt x="9451" y="3490"/>
                  </a:lnTo>
                  <a:lnTo>
                    <a:pt x="9548" y="3344"/>
                  </a:lnTo>
                  <a:lnTo>
                    <a:pt x="9596" y="3150"/>
                  </a:lnTo>
                  <a:lnTo>
                    <a:pt x="9596" y="485"/>
                  </a:lnTo>
                  <a:lnTo>
                    <a:pt x="9548" y="291"/>
                  </a:lnTo>
                  <a:lnTo>
                    <a:pt x="9451" y="146"/>
                  </a:lnTo>
                  <a:lnTo>
                    <a:pt x="9306" y="49"/>
                  </a:lnTo>
                  <a:lnTo>
                    <a:pt x="9112" y="0"/>
                  </a:lnTo>
                  <a:close/>
                </a:path>
              </a:pathLst>
            </a:custGeom>
            <a:solidFill>
              <a:srgbClr val="384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7538092" y="4310932"/>
              <a:ext cx="216892" cy="23029"/>
            </a:xfrm>
            <a:custGeom>
              <a:rect b="b" l="l" r="r" t="t"/>
              <a:pathLst>
                <a:path extrusionOk="0" h="1019" w="9597">
                  <a:moveTo>
                    <a:pt x="485" y="1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0" y="534"/>
                  </a:lnTo>
                  <a:lnTo>
                    <a:pt x="49" y="728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485" y="1019"/>
                  </a:lnTo>
                  <a:lnTo>
                    <a:pt x="9112" y="1019"/>
                  </a:lnTo>
                  <a:lnTo>
                    <a:pt x="9306" y="970"/>
                  </a:lnTo>
                  <a:lnTo>
                    <a:pt x="9451" y="873"/>
                  </a:lnTo>
                  <a:lnTo>
                    <a:pt x="9548" y="728"/>
                  </a:lnTo>
                  <a:lnTo>
                    <a:pt x="9596" y="534"/>
                  </a:lnTo>
                  <a:lnTo>
                    <a:pt x="9548" y="340"/>
                  </a:lnTo>
                  <a:lnTo>
                    <a:pt x="9451" y="146"/>
                  </a:lnTo>
                  <a:lnTo>
                    <a:pt x="9306" y="49"/>
                  </a:lnTo>
                  <a:lnTo>
                    <a:pt x="9112" y="1"/>
                  </a:lnTo>
                  <a:close/>
                </a:path>
              </a:pathLst>
            </a:custGeom>
            <a:solidFill>
              <a:srgbClr val="384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1"/>
            <p:cNvSpPr/>
            <p:nvPr/>
          </p:nvSpPr>
          <p:spPr>
            <a:xfrm>
              <a:off x="7606005" y="4033834"/>
              <a:ext cx="81066" cy="102966"/>
            </a:xfrm>
            <a:custGeom>
              <a:rect b="b" l="l" r="r" t="t"/>
              <a:pathLst>
                <a:path extrusionOk="0" h="4556" w="3587">
                  <a:moveTo>
                    <a:pt x="1793" y="0"/>
                  </a:moveTo>
                  <a:lnTo>
                    <a:pt x="1454" y="49"/>
                  </a:lnTo>
                  <a:lnTo>
                    <a:pt x="1163" y="146"/>
                  </a:lnTo>
                  <a:lnTo>
                    <a:pt x="873" y="243"/>
                  </a:lnTo>
                  <a:lnTo>
                    <a:pt x="630" y="436"/>
                  </a:lnTo>
                  <a:lnTo>
                    <a:pt x="388" y="679"/>
                  </a:lnTo>
                  <a:lnTo>
                    <a:pt x="243" y="921"/>
                  </a:lnTo>
                  <a:lnTo>
                    <a:pt x="97" y="1212"/>
                  </a:lnTo>
                  <a:lnTo>
                    <a:pt x="49" y="1551"/>
                  </a:lnTo>
                  <a:lnTo>
                    <a:pt x="0" y="1793"/>
                  </a:lnTo>
                  <a:lnTo>
                    <a:pt x="49" y="1987"/>
                  </a:lnTo>
                  <a:lnTo>
                    <a:pt x="146" y="2133"/>
                  </a:lnTo>
                  <a:lnTo>
                    <a:pt x="339" y="2278"/>
                  </a:lnTo>
                  <a:lnTo>
                    <a:pt x="727" y="2278"/>
                  </a:lnTo>
                  <a:lnTo>
                    <a:pt x="873" y="2133"/>
                  </a:lnTo>
                  <a:lnTo>
                    <a:pt x="970" y="1987"/>
                  </a:lnTo>
                  <a:lnTo>
                    <a:pt x="1018" y="1793"/>
                  </a:lnTo>
                  <a:lnTo>
                    <a:pt x="1018" y="1696"/>
                  </a:lnTo>
                  <a:lnTo>
                    <a:pt x="1115" y="1406"/>
                  </a:lnTo>
                  <a:lnTo>
                    <a:pt x="1309" y="1212"/>
                  </a:lnTo>
                  <a:lnTo>
                    <a:pt x="1503" y="1066"/>
                  </a:lnTo>
                  <a:lnTo>
                    <a:pt x="1793" y="1018"/>
                  </a:lnTo>
                  <a:lnTo>
                    <a:pt x="2084" y="1066"/>
                  </a:lnTo>
                  <a:lnTo>
                    <a:pt x="2327" y="1260"/>
                  </a:lnTo>
                  <a:lnTo>
                    <a:pt x="2472" y="1454"/>
                  </a:lnTo>
                  <a:lnTo>
                    <a:pt x="2569" y="1745"/>
                  </a:lnTo>
                  <a:lnTo>
                    <a:pt x="2569" y="1890"/>
                  </a:lnTo>
                  <a:lnTo>
                    <a:pt x="2520" y="2036"/>
                  </a:lnTo>
                  <a:lnTo>
                    <a:pt x="2423" y="2181"/>
                  </a:lnTo>
                  <a:lnTo>
                    <a:pt x="2327" y="2327"/>
                  </a:lnTo>
                  <a:lnTo>
                    <a:pt x="2230" y="2423"/>
                  </a:lnTo>
                  <a:lnTo>
                    <a:pt x="2084" y="2472"/>
                  </a:lnTo>
                  <a:lnTo>
                    <a:pt x="1939" y="2520"/>
                  </a:lnTo>
                  <a:lnTo>
                    <a:pt x="1793" y="2569"/>
                  </a:lnTo>
                  <a:lnTo>
                    <a:pt x="1600" y="2617"/>
                  </a:lnTo>
                  <a:lnTo>
                    <a:pt x="1454" y="2714"/>
                  </a:lnTo>
                  <a:lnTo>
                    <a:pt x="1309" y="2860"/>
                  </a:lnTo>
                  <a:lnTo>
                    <a:pt x="1309" y="3053"/>
                  </a:lnTo>
                  <a:lnTo>
                    <a:pt x="1309" y="4071"/>
                  </a:lnTo>
                  <a:lnTo>
                    <a:pt x="1309" y="4265"/>
                  </a:lnTo>
                  <a:lnTo>
                    <a:pt x="1454" y="4410"/>
                  </a:lnTo>
                  <a:lnTo>
                    <a:pt x="1600" y="4507"/>
                  </a:lnTo>
                  <a:lnTo>
                    <a:pt x="1793" y="4556"/>
                  </a:lnTo>
                  <a:lnTo>
                    <a:pt x="1987" y="4507"/>
                  </a:lnTo>
                  <a:lnTo>
                    <a:pt x="2133" y="4410"/>
                  </a:lnTo>
                  <a:lnTo>
                    <a:pt x="2278" y="4265"/>
                  </a:lnTo>
                  <a:lnTo>
                    <a:pt x="2327" y="4071"/>
                  </a:lnTo>
                  <a:lnTo>
                    <a:pt x="2327" y="3490"/>
                  </a:lnTo>
                  <a:lnTo>
                    <a:pt x="2520" y="3441"/>
                  </a:lnTo>
                  <a:lnTo>
                    <a:pt x="2714" y="3296"/>
                  </a:lnTo>
                  <a:lnTo>
                    <a:pt x="2908" y="3199"/>
                  </a:lnTo>
                  <a:lnTo>
                    <a:pt x="3102" y="3005"/>
                  </a:lnTo>
                  <a:lnTo>
                    <a:pt x="3296" y="2714"/>
                  </a:lnTo>
                  <a:lnTo>
                    <a:pt x="3490" y="2423"/>
                  </a:lnTo>
                  <a:lnTo>
                    <a:pt x="3538" y="2084"/>
                  </a:lnTo>
                  <a:lnTo>
                    <a:pt x="3587" y="1696"/>
                  </a:lnTo>
                  <a:lnTo>
                    <a:pt x="3538" y="1357"/>
                  </a:lnTo>
                  <a:lnTo>
                    <a:pt x="3393" y="1066"/>
                  </a:lnTo>
                  <a:lnTo>
                    <a:pt x="3247" y="776"/>
                  </a:lnTo>
                  <a:lnTo>
                    <a:pt x="3054" y="533"/>
                  </a:lnTo>
                  <a:lnTo>
                    <a:pt x="2763" y="291"/>
                  </a:lnTo>
                  <a:lnTo>
                    <a:pt x="2472" y="146"/>
                  </a:lnTo>
                  <a:lnTo>
                    <a:pt x="2181" y="49"/>
                  </a:lnTo>
                  <a:lnTo>
                    <a:pt x="1842" y="0"/>
                  </a:lnTo>
                  <a:close/>
                </a:path>
              </a:pathLst>
            </a:custGeom>
            <a:solidFill>
              <a:srgbClr val="384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1"/>
            <p:cNvSpPr/>
            <p:nvPr/>
          </p:nvSpPr>
          <p:spPr>
            <a:xfrm>
              <a:off x="7635566" y="4159783"/>
              <a:ext cx="23029" cy="23029"/>
            </a:xfrm>
            <a:custGeom>
              <a:rect b="b" l="l" r="r" t="t"/>
              <a:pathLst>
                <a:path extrusionOk="0" h="1019" w="1019">
                  <a:moveTo>
                    <a:pt x="485" y="1"/>
                  </a:moveTo>
                  <a:lnTo>
                    <a:pt x="292" y="49"/>
                  </a:lnTo>
                  <a:lnTo>
                    <a:pt x="146" y="195"/>
                  </a:lnTo>
                  <a:lnTo>
                    <a:pt x="1" y="340"/>
                  </a:lnTo>
                  <a:lnTo>
                    <a:pt x="1" y="534"/>
                  </a:lnTo>
                  <a:lnTo>
                    <a:pt x="1" y="728"/>
                  </a:lnTo>
                  <a:lnTo>
                    <a:pt x="146" y="873"/>
                  </a:lnTo>
                  <a:lnTo>
                    <a:pt x="292" y="1018"/>
                  </a:lnTo>
                  <a:lnTo>
                    <a:pt x="679" y="1018"/>
                  </a:lnTo>
                  <a:lnTo>
                    <a:pt x="825" y="873"/>
                  </a:lnTo>
                  <a:lnTo>
                    <a:pt x="970" y="728"/>
                  </a:lnTo>
                  <a:lnTo>
                    <a:pt x="1019" y="534"/>
                  </a:lnTo>
                  <a:lnTo>
                    <a:pt x="970" y="340"/>
                  </a:lnTo>
                  <a:lnTo>
                    <a:pt x="825" y="195"/>
                  </a:lnTo>
                  <a:lnTo>
                    <a:pt x="679" y="49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rgbClr val="384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4" name="Google Shape;534;p41"/>
          <p:cNvSpPr txBox="1"/>
          <p:nvPr/>
        </p:nvSpPr>
        <p:spPr>
          <a:xfrm>
            <a:off x="1597675" y="948300"/>
            <a:ext cx="6483600" cy="3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Dataset diambil dari </a:t>
            </a:r>
            <a:r>
              <a:rPr lang="en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kaggle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Content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rgbClr val="3C4043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Demographic info tentang customers – jenis kelamin, rentang usia, status pekerjaan, rentang pendapatan.</a:t>
            </a:r>
            <a:endParaRPr sz="1200">
              <a:solidFill>
                <a:srgbClr val="3C4043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rgbClr val="3C4043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Kebiasaan mereka saat membeli Starbucks saat ini.</a:t>
            </a:r>
            <a:endParaRPr sz="1200">
              <a:solidFill>
                <a:srgbClr val="3C4043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rgbClr val="3C4043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Fasilitas dan Fitur Starbucks yang berkontribusi terhadap perilaku tersebut.</a:t>
            </a:r>
            <a:endParaRPr sz="1200">
              <a:solidFill>
                <a:srgbClr val="3C4043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lang="en">
                <a:solidFill>
                  <a:srgbClr val="3C4043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Jumlah data berisi 122 responden dan 21 kolom.</a:t>
            </a:r>
            <a:endParaRPr>
              <a:solidFill>
                <a:srgbClr val="3C4043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