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embeddedFontLst>
    <p:embeddedFont>
      <p:font typeface="Playfair Display" pitchFamily="2" charset="77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9"/>
    <p:restoredTop sz="94663"/>
  </p:normalViewPr>
  <p:slideViewPr>
    <p:cSldViewPr snapToGrid="0">
      <p:cViewPr varScale="1">
        <p:scale>
          <a:sx n="117" d="100"/>
          <a:sy n="117" d="100"/>
        </p:scale>
        <p:origin x="13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izen-times.com/story/news/2016/05/09/national-report-asheville-housing-market-unhealthy-unsustainable-affordable-housing-real-estate-housing-sector-asheville-buncombe-county/84115312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e52b4716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e52b4716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Asheville is a city in western North Carolina’s Blue Ridge Mountains. It’s known for a vibrant arts scene and historic architecture, scenic views, and access to outdoor actviites like hiking, white water rafting, kayakiing etc.</a:t>
            </a:r>
            <a:endParaRPr sz="1000"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highlight>
                  <a:srgbClr val="FFFFFF"/>
                </a:highlight>
              </a:rPr>
              <a:t>Asheville, with a less than 1% vacancy rate in rental housing, has been declared to be in a "housing crisis". It has </a:t>
            </a:r>
            <a:r>
              <a:rPr lang="en" sz="1000">
                <a:solidFill>
                  <a:srgbClr val="1396D9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just been named</a:t>
            </a:r>
            <a:r>
              <a:rPr lang="en" sz="1000">
                <a:solidFill>
                  <a:srgbClr val="5A5A5A"/>
                </a:solidFill>
                <a:highlight>
                  <a:srgbClr val="FFFFFF"/>
                </a:highlight>
              </a:rPr>
              <a:t> the 6th most unsustainable housing market in the nation.</a:t>
            </a:r>
            <a:endParaRPr sz="1000"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highlight>
                  <a:srgbClr val="FFFFFF"/>
                </a:highlight>
              </a:rPr>
              <a:t>The question about short-term rentals, which facilitates and incentivizes the conversion of residential housing to tourist accomodation, is very real in Asheville, a city that is both a great place to live and work, and a tourist destination.</a:t>
            </a:r>
            <a:endParaRPr sz="1000"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e52b47162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e52b47162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e52b47162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e52b47162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e52b47162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e52b47162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e52b47162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e52b47162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e52b47162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e52b47162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e52b47162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e52b47162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7216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7216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e52b47162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e52b47162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190900" y="162100"/>
            <a:ext cx="27963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ASHEVILLE, NORTH CAROLINA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50125" y="84100"/>
            <a:ext cx="9033725" cy="66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06688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Determinations: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1388688" y="1763900"/>
            <a:ext cx="6366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C4587"/>
                </a:solidFill>
              </a:rPr>
              <a:t>What percentage of Airbnb hosts might be operating illegally?</a:t>
            </a:r>
            <a:endParaRPr sz="1600" b="1">
              <a:solidFill>
                <a:srgbClr val="1C4587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C4587"/>
                </a:solidFill>
              </a:rPr>
              <a:t>What criteria should be considered to make a determination of legality?</a:t>
            </a:r>
            <a:endParaRPr sz="1600" b="1">
              <a:solidFill>
                <a:srgbClr val="1C4587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C4587"/>
                </a:solidFill>
              </a:rPr>
              <a:t>Who they are?</a:t>
            </a:r>
            <a:endParaRPr sz="1600" b="1">
              <a:solidFill>
                <a:srgbClr val="1C4587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C4587"/>
                </a:solidFill>
              </a:rPr>
              <a:t>Where are they?</a:t>
            </a:r>
            <a:endParaRPr sz="1600" b="1">
              <a:solidFill>
                <a:srgbClr val="1C4587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C4587"/>
                </a:solidFill>
              </a:rPr>
              <a:t>What neighborhoods are they operating in?</a:t>
            </a:r>
            <a:endParaRPr sz="1600" b="1">
              <a:solidFill>
                <a:srgbClr val="1C4587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600" b="1">
              <a:solidFill>
                <a:srgbClr val="1C4587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b="1">
              <a:solidFill>
                <a:srgbClr val="1C4587"/>
              </a:solidFill>
            </a:endParaRPr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600" b="1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50" y="56167"/>
            <a:ext cx="8839199" cy="5354033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1283375" y="5721700"/>
            <a:ext cx="69081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Data provided shows Asheville with 2,387 unique Airbnb listings represented by 1,649 distinct host. Host with multiple listings make up almost 44% of the total number of listings. </a:t>
            </a:r>
            <a:endParaRPr>
              <a:solidFill>
                <a:srgbClr val="1C4587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1700" y="1491583"/>
            <a:ext cx="300990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583"/>
            <a:ext cx="8839200" cy="537667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1062800" y="5588033"/>
            <a:ext cx="69081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77% of Airbnb Host list their location as Asheville, but consideration should be paid to the roughly 25% who don’t live locally since many are hosts with multiple listings.</a:t>
            </a:r>
            <a:endParaRPr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t="1085" b="1085"/>
          <a:stretch/>
        </p:blipFill>
        <p:spPr>
          <a:xfrm>
            <a:off x="152400" y="181800"/>
            <a:ext cx="8839200" cy="573377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4942975" y="2008867"/>
            <a:ext cx="36894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B5394"/>
                </a:solidFill>
              </a:rPr>
              <a:t>CRITERIA:</a:t>
            </a:r>
            <a:endParaRPr b="1">
              <a:solidFill>
                <a:srgbClr val="0B5394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Char char="●"/>
            </a:pPr>
            <a:r>
              <a:rPr lang="en">
                <a:solidFill>
                  <a:srgbClr val="0B5394"/>
                </a:solidFill>
              </a:rPr>
              <a:t>HOST WITH MULTIPLE LISTINGS</a:t>
            </a:r>
            <a:endParaRPr>
              <a:solidFill>
                <a:srgbClr val="0B5394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Char char="●"/>
            </a:pPr>
            <a:r>
              <a:rPr lang="en">
                <a:solidFill>
                  <a:srgbClr val="0B5394"/>
                </a:solidFill>
              </a:rPr>
              <a:t>HIGH AVAILABILITY</a:t>
            </a:r>
            <a:endParaRPr>
              <a:solidFill>
                <a:srgbClr val="0B5394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Char char="●"/>
            </a:pPr>
            <a:r>
              <a:rPr lang="en">
                <a:solidFill>
                  <a:srgbClr val="0B5394"/>
                </a:solidFill>
              </a:rPr>
              <a:t>SHORT TERM STAY</a:t>
            </a:r>
            <a:endParaRPr>
              <a:solidFill>
                <a:srgbClr val="0B5394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Char char="●"/>
            </a:pPr>
            <a:r>
              <a:rPr lang="en">
                <a:solidFill>
                  <a:srgbClr val="0B5394"/>
                </a:solidFill>
              </a:rPr>
              <a:t>JURISDICTION</a:t>
            </a:r>
            <a:endParaRPr>
              <a:solidFill>
                <a:srgbClr val="0B5394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Char char="●"/>
            </a:pPr>
            <a:r>
              <a:rPr lang="en">
                <a:solidFill>
                  <a:srgbClr val="0B5394"/>
                </a:solidFill>
              </a:rPr>
              <a:t>RENTAL IS AN ENTIRE HOUSE OR APARTMENT</a:t>
            </a:r>
            <a:endParaRPr>
              <a:solidFill>
                <a:srgbClr val="0B5394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Char char="●"/>
            </a:pPr>
            <a:r>
              <a:rPr lang="en">
                <a:solidFill>
                  <a:srgbClr val="0B5394"/>
                </a:solidFill>
              </a:rPr>
              <a:t>HOST IS NOT LOCAL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1283375" y="5823300"/>
            <a:ext cx="69081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Only 16% of the host with multiple listings indicate their location as outside of Asheville. Their Airbnb listings represent about 10% of the pool.</a:t>
            </a:r>
            <a:endParaRPr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t="680" b="690"/>
          <a:stretch/>
        </p:blipFill>
        <p:spPr>
          <a:xfrm>
            <a:off x="152400" y="203200"/>
            <a:ext cx="8839202" cy="41609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1117950" y="5751100"/>
            <a:ext cx="69081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Most host with multiple listings live locally with almost 87% having between 2 and 3 listings. The above chart is truncated due to size and represents only a portion of 134 local host who meet our criteria.</a:t>
            </a:r>
            <a:endParaRPr>
              <a:solidFill>
                <a:srgbClr val="1C4587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275" y="1577500"/>
            <a:ext cx="4019425" cy="301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50125" y="84100"/>
            <a:ext cx="9033725" cy="66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06688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Recommendations: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1383688" y="1563367"/>
            <a:ext cx="6366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C4587"/>
                </a:solidFill>
              </a:rPr>
              <a:t>Stricter enforcement of current regulations</a:t>
            </a:r>
            <a:endParaRPr sz="1600" b="1">
              <a:solidFill>
                <a:srgbClr val="1C4587"/>
              </a:solidFill>
            </a:endParaRPr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C4587"/>
                </a:solidFill>
              </a:rPr>
              <a:t>Additional Resources and Staff</a:t>
            </a:r>
            <a:endParaRPr sz="1600" b="1">
              <a:solidFill>
                <a:srgbClr val="1C4587"/>
              </a:solidFill>
            </a:endParaRPr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C4587"/>
                </a:solidFill>
              </a:rPr>
              <a:t>More stringent oversight of the approval process</a:t>
            </a:r>
            <a:endParaRPr sz="1600" b="1">
              <a:solidFill>
                <a:srgbClr val="1C4587"/>
              </a:solidFill>
            </a:endParaRPr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C4587"/>
                </a:solidFill>
              </a:rPr>
              <a:t>Implementation and enforcement of fines with increasing penalties for repeat offenders</a:t>
            </a:r>
            <a:endParaRPr sz="1600" b="1">
              <a:solidFill>
                <a:srgbClr val="1C4587"/>
              </a:solidFill>
            </a:endParaRPr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rgbClr val="1C4587"/>
                </a:solidFill>
              </a:rPr>
              <a:t>Particular emphasis on hosts with multiple listings who do not reside in the jurisdiction.</a:t>
            </a:r>
            <a:endParaRPr sz="1600" b="1">
              <a:solidFill>
                <a:srgbClr val="1C4587"/>
              </a:solidFill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4547150" y="5715000"/>
            <a:ext cx="4460100" cy="10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Dawn E. Walker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Galvanize Cohort II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II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7230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50" y="163100"/>
            <a:ext cx="8839199" cy="633396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1052775" y="5542533"/>
            <a:ext cx="6912900" cy="9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The above represents Airbnb hosts with a single listing who also appear to be operating illegally, but this group only represent about 13% of our single listings.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280750" y="2601483"/>
            <a:ext cx="2857500" cy="14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Although only a small portion are out of state hosts, these hosts do not appear to follow applicable laws for operating an Airbnb.</a:t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Microsoft Macintosh PowerPoint</Application>
  <PresentationFormat>On-screen Show (4:3)</PresentationFormat>
  <Paragraphs>33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Roboto</vt:lpstr>
      <vt:lpstr>Arial</vt:lpstr>
      <vt:lpstr>Playfair Display</vt:lpstr>
      <vt:lpstr>Simple Light</vt:lpstr>
      <vt:lpstr>PowerPoint Presentation</vt:lpstr>
      <vt:lpstr>Determinations:</vt:lpstr>
      <vt:lpstr>PowerPoint Presentation</vt:lpstr>
      <vt:lpstr>PowerPoint Presentation</vt:lpstr>
      <vt:lpstr>PowerPoint Presentation</vt:lpstr>
      <vt:lpstr>PowerPoint Presentation</vt:lpstr>
      <vt:lpstr>Recommendations: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Dawn Walker</cp:lastModifiedBy>
  <cp:revision>1</cp:revision>
  <dcterms:modified xsi:type="dcterms:W3CDTF">2020-08-07T19:42:24Z</dcterms:modified>
</cp:coreProperties>
</file>