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63"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22"/>
    <p:restoredTop sz="96208"/>
  </p:normalViewPr>
  <p:slideViewPr>
    <p:cSldViewPr snapToGrid="0" snapToObjects="1">
      <p:cViewPr>
        <p:scale>
          <a:sx n="100" d="100"/>
          <a:sy n="100" d="100"/>
        </p:scale>
        <p:origin x="1032" y="344"/>
      </p:cViewPr>
      <p:guideLst/>
    </p:cSldViewPr>
  </p:slideViewPr>
  <p:notesTextViewPr>
    <p:cViewPr>
      <p:scale>
        <a:sx n="1" d="1"/>
        <a:sy n="1" d="1"/>
      </p:scale>
      <p:origin x="0" y="0"/>
    </p:cViewPr>
  </p:notesTextViewPr>
  <p:notesViewPr>
    <p:cSldViewPr snapToGrid="0" snapToObjects="1">
      <p:cViewPr varScale="1">
        <p:scale>
          <a:sx n="94" d="100"/>
          <a:sy n="94" d="100"/>
        </p:scale>
        <p:origin x="23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6EC85-92BC-3048-812D-5B12163ABBFF}" type="datetimeFigureOut">
              <a:rPr lang="en-US" smtClean="0"/>
              <a:t>9/3/20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C850C-B2DF-1844-8969-83B0C6FC5E76}" type="slidenum">
              <a:rPr lang="en-US" smtClean="0"/>
              <a:t>‹#›</a:t>
            </a:fld>
            <a:endParaRPr lang="en-US"/>
          </a:p>
        </p:txBody>
      </p:sp>
    </p:spTree>
    <p:extLst>
      <p:ext uri="{BB962C8B-B14F-4D97-AF65-F5344CB8AC3E}">
        <p14:creationId xmlns:p14="http://schemas.microsoft.com/office/powerpoint/2010/main" val="2839068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BC850C-B2DF-1844-8969-83B0C6FC5E76}" type="slidenum">
              <a:rPr lang="en-US" smtClean="0"/>
              <a:t>4</a:t>
            </a:fld>
            <a:endParaRPr lang="en-US"/>
          </a:p>
        </p:txBody>
      </p:sp>
    </p:spTree>
    <p:extLst>
      <p:ext uri="{BB962C8B-B14F-4D97-AF65-F5344CB8AC3E}">
        <p14:creationId xmlns:p14="http://schemas.microsoft.com/office/powerpoint/2010/main" val="3107712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FC5C-1CB1-FA47-963C-F69CA4835B15}"/>
              </a:ext>
            </a:extLst>
          </p:cNvPr>
          <p:cNvSpPr>
            <a:spLocks noGrp="1"/>
          </p:cNvSpPr>
          <p:nvPr>
            <p:ph type="ctrTitle"/>
          </p:nvPr>
        </p:nvSpPr>
        <p:spPr/>
        <p:txBody>
          <a:bodyPr/>
          <a:lstStyle/>
          <a:p>
            <a:r>
              <a:rPr lang="en-US" dirty="0"/>
              <a:t>Detecting fraud</a:t>
            </a:r>
          </a:p>
        </p:txBody>
      </p:sp>
      <p:sp>
        <p:nvSpPr>
          <p:cNvPr id="3" name="Subtitle 2">
            <a:extLst>
              <a:ext uri="{FF2B5EF4-FFF2-40B4-BE49-F238E27FC236}">
                <a16:creationId xmlns:a16="http://schemas.microsoft.com/office/drawing/2014/main" id="{951D4330-85C8-4842-9FD6-81FE0BEC9AC5}"/>
              </a:ext>
            </a:extLst>
          </p:cNvPr>
          <p:cNvSpPr>
            <a:spLocks noGrp="1"/>
          </p:cNvSpPr>
          <p:nvPr>
            <p:ph type="subTitle" idx="1"/>
          </p:nvPr>
        </p:nvSpPr>
        <p:spPr/>
        <p:txBody>
          <a:bodyPr/>
          <a:lstStyle/>
          <a:p>
            <a:r>
              <a:rPr lang="en-US" dirty="0"/>
              <a:t>In App advertisement traffic</a:t>
            </a:r>
          </a:p>
        </p:txBody>
      </p:sp>
      <p:sp>
        <p:nvSpPr>
          <p:cNvPr id="4" name="TextBox 3">
            <a:extLst>
              <a:ext uri="{FF2B5EF4-FFF2-40B4-BE49-F238E27FC236}">
                <a16:creationId xmlns:a16="http://schemas.microsoft.com/office/drawing/2014/main" id="{3073A9F6-B893-974A-A2CC-E81DD5ABE272}"/>
              </a:ext>
            </a:extLst>
          </p:cNvPr>
          <p:cNvSpPr txBox="1"/>
          <p:nvPr/>
        </p:nvSpPr>
        <p:spPr>
          <a:xfrm>
            <a:off x="9375775" y="6070600"/>
            <a:ext cx="2816225" cy="646331"/>
          </a:xfrm>
          <a:prstGeom prst="rect">
            <a:avLst/>
          </a:prstGeom>
          <a:noFill/>
        </p:spPr>
        <p:txBody>
          <a:bodyPr wrap="square" rtlCol="0">
            <a:spAutoFit/>
          </a:bodyPr>
          <a:lstStyle/>
          <a:p>
            <a:pPr algn="r"/>
            <a:r>
              <a:rPr lang="en-US" dirty="0">
                <a:latin typeface="+mj-lt"/>
              </a:rPr>
              <a:t>Dawn E. Walker</a:t>
            </a:r>
          </a:p>
          <a:p>
            <a:pPr algn="r"/>
            <a:r>
              <a:rPr lang="en-US" dirty="0">
                <a:latin typeface="+mj-lt"/>
              </a:rPr>
              <a:t>Galvanize TTP Capstone 3</a:t>
            </a:r>
          </a:p>
        </p:txBody>
      </p:sp>
    </p:spTree>
    <p:extLst>
      <p:ext uri="{BB962C8B-B14F-4D97-AF65-F5344CB8AC3E}">
        <p14:creationId xmlns:p14="http://schemas.microsoft.com/office/powerpoint/2010/main" val="330619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1F5C-059B-D349-9F40-0769AE5534E6}"/>
              </a:ext>
            </a:extLst>
          </p:cNvPr>
          <p:cNvSpPr>
            <a:spLocks noGrp="1"/>
          </p:cNvSpPr>
          <p:nvPr>
            <p:ph type="title"/>
          </p:nvPr>
        </p:nvSpPr>
        <p:spPr>
          <a:xfrm>
            <a:off x="1030287" y="317292"/>
            <a:ext cx="10131425" cy="1174051"/>
          </a:xfrm>
        </p:spPr>
        <p:txBody>
          <a:bodyPr>
            <a:normAutofit/>
          </a:bodyPr>
          <a:lstStyle/>
          <a:p>
            <a:pPr algn="ctr"/>
            <a:r>
              <a:rPr lang="en-US" sz="1800" dirty="0"/>
              <a:t>An examination of 10,000,000 sample data points (out of 184+ Million) indicates that, overwhelmingly,  most clicks on the app advertisement do not result in a download of the app</a:t>
            </a:r>
          </a:p>
        </p:txBody>
      </p:sp>
      <p:pic>
        <p:nvPicPr>
          <p:cNvPr id="9" name="Content Placeholder 8" descr="A screenshot of a cell phone&#10;&#10;Description automatically generated">
            <a:extLst>
              <a:ext uri="{FF2B5EF4-FFF2-40B4-BE49-F238E27FC236}">
                <a16:creationId xmlns:a16="http://schemas.microsoft.com/office/drawing/2014/main" id="{FD975447-EAD3-AA49-B06B-B884A8D91A86}"/>
              </a:ext>
            </a:extLst>
          </p:cNvPr>
          <p:cNvPicPr>
            <a:picLocks noGrp="1" noChangeAspect="1"/>
          </p:cNvPicPr>
          <p:nvPr>
            <p:ph idx="1"/>
          </p:nvPr>
        </p:nvPicPr>
        <p:blipFill>
          <a:blip r:embed="rId2"/>
          <a:stretch>
            <a:fillRect/>
          </a:stretch>
        </p:blipFill>
        <p:spPr>
          <a:xfrm>
            <a:off x="574983" y="1607913"/>
            <a:ext cx="11042032" cy="5052716"/>
          </a:xfrm>
        </p:spPr>
      </p:pic>
    </p:spTree>
    <p:extLst>
      <p:ext uri="{BB962C8B-B14F-4D97-AF65-F5344CB8AC3E}">
        <p14:creationId xmlns:p14="http://schemas.microsoft.com/office/powerpoint/2010/main" val="187239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5F43-166E-444C-8D1B-D5A0C924C312}"/>
              </a:ext>
            </a:extLst>
          </p:cNvPr>
          <p:cNvSpPr>
            <a:spLocks noGrp="1"/>
          </p:cNvSpPr>
          <p:nvPr>
            <p:ph type="title"/>
          </p:nvPr>
        </p:nvSpPr>
        <p:spPr>
          <a:xfrm>
            <a:off x="1259174" y="193459"/>
            <a:ext cx="9293901" cy="884228"/>
          </a:xfrm>
        </p:spPr>
        <p:txBody>
          <a:bodyPr>
            <a:normAutofit/>
          </a:bodyPr>
          <a:lstStyle/>
          <a:p>
            <a:pPr algn="ctr">
              <a:lnSpc>
                <a:spcPct val="90000"/>
              </a:lnSpc>
            </a:pPr>
            <a:r>
              <a:rPr lang="en-US" sz="2000" dirty="0"/>
              <a:t>TALKINGDATA BLOCKS IP ADDRESSES AND DEVICES WITH A HIGH RATE OF CLICKS THAT DO NOT RESULT IN AN APP DOWNLOAD</a:t>
            </a:r>
          </a:p>
        </p:txBody>
      </p:sp>
      <p:sp>
        <p:nvSpPr>
          <p:cNvPr id="3" name="Content Placeholder 2">
            <a:extLst>
              <a:ext uri="{FF2B5EF4-FFF2-40B4-BE49-F238E27FC236}">
                <a16:creationId xmlns:a16="http://schemas.microsoft.com/office/drawing/2014/main" id="{3F6B693F-919D-FD44-AFA6-DE5F1A37633B}"/>
              </a:ext>
            </a:extLst>
          </p:cNvPr>
          <p:cNvSpPr>
            <a:spLocks noGrp="1"/>
          </p:cNvSpPr>
          <p:nvPr>
            <p:ph idx="1"/>
          </p:nvPr>
        </p:nvSpPr>
        <p:spPr>
          <a:xfrm>
            <a:off x="103853" y="1416587"/>
            <a:ext cx="3861422" cy="4497614"/>
          </a:xfrm>
        </p:spPr>
        <p:txBody>
          <a:bodyPr>
            <a:normAutofit/>
          </a:bodyPr>
          <a:lstStyle/>
          <a:p>
            <a:pPr marL="0" indent="0" algn="ctr">
              <a:lnSpc>
                <a:spcPct val="90000"/>
              </a:lnSpc>
              <a:buNone/>
            </a:pPr>
            <a:r>
              <a:rPr lang="en-US" dirty="0"/>
              <a:t>SCOPE:</a:t>
            </a:r>
          </a:p>
          <a:p>
            <a:pPr>
              <a:lnSpc>
                <a:spcPct val="90000"/>
              </a:lnSpc>
              <a:buFont typeface="Wingdings" pitchFamily="2" charset="2"/>
              <a:buChar char="v"/>
            </a:pPr>
            <a:r>
              <a:rPr lang="en-US" dirty="0"/>
              <a:t>WHICH IP ADDRESSES AND DEVICES HAVE THE HIGHEST NUMBER OF ‘FRAUD CLICKS’?</a:t>
            </a:r>
          </a:p>
          <a:p>
            <a:pPr>
              <a:lnSpc>
                <a:spcPct val="90000"/>
              </a:lnSpc>
              <a:buFont typeface="Wingdings" pitchFamily="2" charset="2"/>
              <a:buChar char="v"/>
            </a:pPr>
            <a:r>
              <a:rPr lang="en-US" dirty="0"/>
              <a:t>CAN WE SHOW THAT THERE IS A ‘STATISTICALLY SIGNIFICANT’ DIFFERENCE BETWEEN DEVICES ASSOCIATED WITH MULTIPLE IP ADDRESSES VS. DEVICES ASSOCIATED WITH A SINGLE IP ADDRESS?</a:t>
            </a:r>
          </a:p>
          <a:p>
            <a:pPr>
              <a:lnSpc>
                <a:spcPct val="90000"/>
              </a:lnSpc>
              <a:buFont typeface="Wingdings" pitchFamily="2" charset="2"/>
              <a:buChar char="v"/>
            </a:pPr>
            <a:endParaRPr lang="en-US" dirty="0"/>
          </a:p>
        </p:txBody>
      </p:sp>
      <p:pic>
        <p:nvPicPr>
          <p:cNvPr id="9" name="Picture 8">
            <a:extLst>
              <a:ext uri="{FF2B5EF4-FFF2-40B4-BE49-F238E27FC236}">
                <a16:creationId xmlns:a16="http://schemas.microsoft.com/office/drawing/2014/main" id="{11B73101-F4A7-1241-ACB7-A9426A565FAA}"/>
              </a:ext>
            </a:extLst>
          </p:cNvPr>
          <p:cNvPicPr>
            <a:picLocks noChangeAspect="1"/>
          </p:cNvPicPr>
          <p:nvPr/>
        </p:nvPicPr>
        <p:blipFill>
          <a:blip r:embed="rId3"/>
          <a:srcRect/>
          <a:stretch/>
        </p:blipFill>
        <p:spPr>
          <a:xfrm>
            <a:off x="3965275" y="1245676"/>
            <a:ext cx="7956902" cy="4839437"/>
          </a:xfrm>
          <a:prstGeom prst="rect">
            <a:avLst/>
          </a:prstGeom>
        </p:spPr>
      </p:pic>
    </p:spTree>
    <p:extLst>
      <p:ext uri="{BB962C8B-B14F-4D97-AF65-F5344CB8AC3E}">
        <p14:creationId xmlns:p14="http://schemas.microsoft.com/office/powerpoint/2010/main" val="248543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comb, fence&#10;&#10;Description automatically generated">
            <a:extLst>
              <a:ext uri="{FF2B5EF4-FFF2-40B4-BE49-F238E27FC236}">
                <a16:creationId xmlns:a16="http://schemas.microsoft.com/office/drawing/2014/main" id="{AB440773-D2F7-DF4C-8BE8-1F02CBF25629}"/>
              </a:ext>
            </a:extLst>
          </p:cNvPr>
          <p:cNvPicPr>
            <a:picLocks noGrp="1" noChangeAspect="1"/>
          </p:cNvPicPr>
          <p:nvPr>
            <p:ph sz="half" idx="2"/>
          </p:nvPr>
        </p:nvPicPr>
        <p:blipFill>
          <a:blip r:embed="rId3"/>
          <a:stretch>
            <a:fillRect/>
          </a:stretch>
        </p:blipFill>
        <p:spPr>
          <a:xfrm>
            <a:off x="68020" y="3248844"/>
            <a:ext cx="5729266" cy="2992686"/>
          </a:xfrm>
        </p:spPr>
      </p:pic>
      <p:pic>
        <p:nvPicPr>
          <p:cNvPr id="10" name="Content Placeholder 9" descr="A close up of a device&#10;&#10;Description automatically generated">
            <a:extLst>
              <a:ext uri="{FF2B5EF4-FFF2-40B4-BE49-F238E27FC236}">
                <a16:creationId xmlns:a16="http://schemas.microsoft.com/office/drawing/2014/main" id="{BAF86160-265F-1B42-BAC2-0850799E264D}"/>
              </a:ext>
            </a:extLst>
          </p:cNvPr>
          <p:cNvPicPr>
            <a:picLocks noGrp="1" noChangeAspect="1"/>
          </p:cNvPicPr>
          <p:nvPr>
            <p:ph sz="quarter" idx="4"/>
          </p:nvPr>
        </p:nvPicPr>
        <p:blipFill>
          <a:blip r:embed="rId4"/>
          <a:stretch>
            <a:fillRect/>
          </a:stretch>
        </p:blipFill>
        <p:spPr>
          <a:xfrm>
            <a:off x="5880376" y="3248844"/>
            <a:ext cx="6243604" cy="2992687"/>
          </a:xfrm>
        </p:spPr>
      </p:pic>
      <p:sp>
        <p:nvSpPr>
          <p:cNvPr id="3" name="Text Placeholder 2">
            <a:extLst>
              <a:ext uri="{FF2B5EF4-FFF2-40B4-BE49-F238E27FC236}">
                <a16:creationId xmlns:a16="http://schemas.microsoft.com/office/drawing/2014/main" id="{F49884CD-FEB5-0444-9D26-139A9E84A6D8}"/>
              </a:ext>
            </a:extLst>
          </p:cNvPr>
          <p:cNvSpPr>
            <a:spLocks noGrp="1"/>
          </p:cNvSpPr>
          <p:nvPr>
            <p:ph type="body" idx="1"/>
          </p:nvPr>
        </p:nvSpPr>
        <p:spPr>
          <a:xfrm>
            <a:off x="255316" y="616470"/>
            <a:ext cx="5467663" cy="2192312"/>
          </a:xfrm>
        </p:spPr>
        <p:txBody>
          <a:bodyPr anchor="t"/>
          <a:lstStyle/>
          <a:p>
            <a:pPr marL="285750" indent="-285750">
              <a:buFont typeface="Wingdings" pitchFamily="2" charset="2"/>
              <a:buChar char="v"/>
            </a:pPr>
            <a:r>
              <a:rPr lang="en-US" sz="1400" dirty="0"/>
              <a:t>For Devices, 96% of IP addresses come from only 3 of the 1,284 unique device types represented in the data set.</a:t>
            </a:r>
          </a:p>
          <a:p>
            <a:pPr marL="285750" indent="-285750">
              <a:buFont typeface="Wingdings" pitchFamily="2" charset="2"/>
              <a:buChar char="v"/>
            </a:pPr>
            <a:r>
              <a:rPr lang="en-US" sz="1400" dirty="0"/>
              <a:t>I examined the devices associated with multiple IP addresses as subset of the larger dataset. 728 Devices, or 56%, were associated with multiple IP addresses.</a:t>
            </a:r>
          </a:p>
          <a:p>
            <a:pPr marL="285750" indent="-285750">
              <a:buFont typeface="Wingdings" pitchFamily="2" charset="2"/>
              <a:buChar char="v"/>
            </a:pPr>
            <a:r>
              <a:rPr lang="en-US" sz="1400" dirty="0"/>
              <a:t>But are these 728 devices responsible for a higher rate of ‘</a:t>
            </a:r>
            <a:r>
              <a:rPr lang="en-US" sz="1400" dirty="0" err="1"/>
              <a:t>click_fraud</a:t>
            </a:r>
            <a:r>
              <a:rPr lang="en-US" sz="1400" dirty="0"/>
              <a:t>’?</a:t>
            </a:r>
          </a:p>
        </p:txBody>
      </p:sp>
      <p:sp>
        <p:nvSpPr>
          <p:cNvPr id="17" name="Text Placeholder 2">
            <a:extLst>
              <a:ext uri="{FF2B5EF4-FFF2-40B4-BE49-F238E27FC236}">
                <a16:creationId xmlns:a16="http://schemas.microsoft.com/office/drawing/2014/main" id="{0E76BB90-1384-F44E-B8F3-F20B921AD444}"/>
              </a:ext>
            </a:extLst>
          </p:cNvPr>
          <p:cNvSpPr txBox="1">
            <a:spLocks/>
          </p:cNvSpPr>
          <p:nvPr/>
        </p:nvSpPr>
        <p:spPr>
          <a:xfrm>
            <a:off x="5797286" y="680645"/>
            <a:ext cx="5467663" cy="2128138"/>
          </a:xfrm>
          <a:prstGeom prst="rect">
            <a:avLst/>
          </a:prstGeom>
        </p:spPr>
        <p:txBody>
          <a:bodyPr vert="horz" lIns="91440" tIns="45720" rIns="91440" bIns="45720" rtlCol="0" anchor="t">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pPr marL="285750" indent="-285750">
              <a:buFont typeface="Wingdings" pitchFamily="2" charset="2"/>
              <a:buChar char="v"/>
            </a:pPr>
            <a:r>
              <a:rPr lang="en-US" sz="1400" dirty="0"/>
              <a:t>When the 728 Devices were examined in relation to the number of fraudulent clicks associated with that device, I see the same 3 device types making up 99% of the fraudulent clicks.</a:t>
            </a:r>
          </a:p>
          <a:p>
            <a:pPr marL="285750" indent="-285750">
              <a:buFont typeface="Wingdings" pitchFamily="2" charset="2"/>
              <a:buChar char="v"/>
            </a:pPr>
            <a:r>
              <a:rPr lang="en-US" sz="1400" dirty="0"/>
              <a:t>Statistical analysis can support the suspicion that the multi-IP devices are driving a majority of the ‘click fraud’. if the analysis is not supported, the recommendation to TalkingData would be not to block these devices based on the prevalence of the  IP Addresses alone as it may not do much to help prevent ‘click fraud’.</a:t>
            </a:r>
          </a:p>
          <a:p>
            <a:endParaRPr lang="en-US" sz="1400" dirty="0"/>
          </a:p>
          <a:p>
            <a:pPr marL="285750" indent="-285750">
              <a:buFont typeface="Wingdings" pitchFamily="2" charset="2"/>
              <a:buChar char="v"/>
            </a:pPr>
            <a:endParaRPr lang="en-US" sz="1400" dirty="0"/>
          </a:p>
        </p:txBody>
      </p:sp>
    </p:spTree>
    <p:extLst>
      <p:ext uri="{BB962C8B-B14F-4D97-AF65-F5344CB8AC3E}">
        <p14:creationId xmlns:p14="http://schemas.microsoft.com/office/powerpoint/2010/main" val="287918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C1DE-FE15-B140-B8FC-11AF3317554D}"/>
              </a:ext>
            </a:extLst>
          </p:cNvPr>
          <p:cNvSpPr>
            <a:spLocks noGrp="1"/>
          </p:cNvSpPr>
          <p:nvPr>
            <p:ph type="title"/>
          </p:nvPr>
        </p:nvSpPr>
        <p:spPr>
          <a:xfrm>
            <a:off x="1030286" y="35236"/>
            <a:ext cx="10131425" cy="1020002"/>
          </a:xfrm>
        </p:spPr>
        <p:txBody>
          <a:bodyPr>
            <a:normAutofit/>
          </a:bodyPr>
          <a:lstStyle/>
          <a:p>
            <a:r>
              <a:rPr lang="en-US" sz="1800" dirty="0"/>
              <a:t>Hypothesis: Devices associated with multiple IP addresses have the same average number of fraudulent clicks (clicks that did not result in a download) as devices associated with a single IP address.</a:t>
            </a:r>
          </a:p>
        </p:txBody>
      </p:sp>
      <p:sp>
        <p:nvSpPr>
          <p:cNvPr id="6" name="Content Placeholder 5">
            <a:extLst>
              <a:ext uri="{FF2B5EF4-FFF2-40B4-BE49-F238E27FC236}">
                <a16:creationId xmlns:a16="http://schemas.microsoft.com/office/drawing/2014/main" id="{F5B36829-836A-B74B-8F5F-C2897B92EB24}"/>
              </a:ext>
            </a:extLst>
          </p:cNvPr>
          <p:cNvSpPr>
            <a:spLocks noGrp="1"/>
          </p:cNvSpPr>
          <p:nvPr>
            <p:ph idx="1"/>
          </p:nvPr>
        </p:nvSpPr>
        <p:spPr>
          <a:xfrm>
            <a:off x="1030287" y="1168400"/>
            <a:ext cx="10131425" cy="2133600"/>
          </a:xfrm>
        </p:spPr>
        <p:txBody>
          <a:bodyPr anchor="t">
            <a:normAutofit fontScale="92500" lnSpcReduction="20000"/>
          </a:bodyPr>
          <a:lstStyle/>
          <a:p>
            <a:pPr>
              <a:buFont typeface="Wingdings" pitchFamily="2" charset="2"/>
              <a:buChar char="v"/>
            </a:pPr>
            <a:r>
              <a:rPr lang="en-US" dirty="0"/>
              <a:t>The Average number of fraudulent clicks for device types associated with multiple IP addresses was 13701.54 which much greater than .85, the average number of clicks for device types associated with single IP address.</a:t>
            </a:r>
          </a:p>
          <a:p>
            <a:pPr>
              <a:buFont typeface="Wingdings" pitchFamily="2" charset="2"/>
              <a:buChar char="v"/>
            </a:pPr>
            <a:r>
              <a:rPr lang="en-US" dirty="0"/>
              <a:t>Is the difference in these mean values enough to say that the multi-IP address device types have a higher rate of ‘click fraud’?</a:t>
            </a:r>
          </a:p>
          <a:p>
            <a:pPr>
              <a:buFont typeface="Wingdings" pitchFamily="2" charset="2"/>
              <a:buChar char="v"/>
            </a:pPr>
            <a:r>
              <a:rPr lang="en-US" dirty="0"/>
              <a:t>After applying the Independent T-test using the means, I failed to reject the above Null Hypothesis.</a:t>
            </a:r>
          </a:p>
          <a:p>
            <a:pPr>
              <a:buFont typeface="Wingdings" pitchFamily="2" charset="2"/>
              <a:buChar char="v"/>
            </a:pPr>
            <a:r>
              <a:rPr lang="en-US" dirty="0"/>
              <a:t>The p-value of  0.290 falls outside of the area of rejection of .05. There is not enough evidence to reject the above Null Hypothesis.</a:t>
            </a:r>
          </a:p>
          <a:p>
            <a:endParaRPr lang="en-US" dirty="0"/>
          </a:p>
        </p:txBody>
      </p:sp>
      <p:pic>
        <p:nvPicPr>
          <p:cNvPr id="8" name="Picture 7">
            <a:extLst>
              <a:ext uri="{FF2B5EF4-FFF2-40B4-BE49-F238E27FC236}">
                <a16:creationId xmlns:a16="http://schemas.microsoft.com/office/drawing/2014/main" id="{8F726432-C113-7745-9379-4C8BA56800CB}"/>
              </a:ext>
            </a:extLst>
          </p:cNvPr>
          <p:cNvPicPr>
            <a:picLocks noChangeAspect="1"/>
          </p:cNvPicPr>
          <p:nvPr/>
        </p:nvPicPr>
        <p:blipFill>
          <a:blip r:embed="rId2"/>
          <a:srcRect/>
          <a:stretch/>
        </p:blipFill>
        <p:spPr>
          <a:xfrm>
            <a:off x="322103" y="3415162"/>
            <a:ext cx="6408897" cy="3159315"/>
          </a:xfrm>
          <a:prstGeom prst="rect">
            <a:avLst/>
          </a:prstGeom>
        </p:spPr>
      </p:pic>
      <p:sp>
        <p:nvSpPr>
          <p:cNvPr id="9" name="TextBox 8">
            <a:extLst>
              <a:ext uri="{FF2B5EF4-FFF2-40B4-BE49-F238E27FC236}">
                <a16:creationId xmlns:a16="http://schemas.microsoft.com/office/drawing/2014/main" id="{D65522D4-A593-394B-8460-E2BE372163C1}"/>
              </a:ext>
            </a:extLst>
          </p:cNvPr>
          <p:cNvSpPr txBox="1"/>
          <p:nvPr/>
        </p:nvSpPr>
        <p:spPr>
          <a:xfrm>
            <a:off x="6870700" y="3415162"/>
            <a:ext cx="4394200" cy="3416320"/>
          </a:xfrm>
          <a:prstGeom prst="rect">
            <a:avLst/>
          </a:prstGeom>
          <a:noFill/>
        </p:spPr>
        <p:txBody>
          <a:bodyPr wrap="square" rtlCol="0">
            <a:spAutoFit/>
          </a:bodyPr>
          <a:lstStyle/>
          <a:p>
            <a:pPr marL="285750" indent="-285750">
              <a:buFont typeface="Wingdings" pitchFamily="2" charset="2"/>
              <a:buChar char="v"/>
            </a:pPr>
            <a:r>
              <a:rPr lang="en-US" dirty="0"/>
              <a:t>Although the concentration of IP Addresses and device types driving the fraudulent clicks looks suspicious, there is no statistical proof that they are the main drivers of fraudulent clicks.</a:t>
            </a:r>
          </a:p>
          <a:p>
            <a:endParaRPr lang="en-US" dirty="0"/>
          </a:p>
          <a:p>
            <a:pPr marL="285750" indent="-285750">
              <a:buFont typeface="Wingdings" pitchFamily="2" charset="2"/>
              <a:buChar char="v"/>
            </a:pPr>
            <a:r>
              <a:rPr lang="en-US" dirty="0"/>
              <a:t>The concentration of the </a:t>
            </a:r>
            <a:r>
              <a:rPr lang="en-US" i="1" u="sng" dirty="0"/>
              <a:t>same IP Address across multiple devices</a:t>
            </a:r>
            <a:r>
              <a:rPr lang="en-US" dirty="0"/>
              <a:t> is very strange behavior and represents thousands of ad clicks, most of which do not result in a download of the App</a:t>
            </a:r>
          </a:p>
          <a:p>
            <a:pPr marL="285750" indent="-285750">
              <a:buFont typeface="Wingdings" pitchFamily="2" charset="2"/>
              <a:buChar char="v"/>
            </a:pPr>
            <a:endParaRPr lang="en-US" dirty="0"/>
          </a:p>
        </p:txBody>
      </p:sp>
    </p:spTree>
    <p:extLst>
      <p:ext uri="{BB962C8B-B14F-4D97-AF65-F5344CB8AC3E}">
        <p14:creationId xmlns:p14="http://schemas.microsoft.com/office/powerpoint/2010/main" val="338750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B896-3AD9-1E4C-850C-6789A70891D0}"/>
              </a:ext>
            </a:extLst>
          </p:cNvPr>
          <p:cNvSpPr>
            <a:spLocks noGrp="1"/>
          </p:cNvSpPr>
          <p:nvPr>
            <p:ph type="title"/>
          </p:nvPr>
        </p:nvSpPr>
        <p:spPr>
          <a:xfrm>
            <a:off x="1030287" y="127001"/>
            <a:ext cx="10131425" cy="1155700"/>
          </a:xfrm>
        </p:spPr>
        <p:txBody>
          <a:bodyPr/>
          <a:lstStyle/>
          <a:p>
            <a:pPr algn="ctr"/>
            <a:r>
              <a:rPr lang="en-US" dirty="0"/>
              <a:t>Conclusions and Next steps:</a:t>
            </a:r>
          </a:p>
        </p:txBody>
      </p:sp>
      <p:sp>
        <p:nvSpPr>
          <p:cNvPr id="3" name="Content Placeholder 2">
            <a:extLst>
              <a:ext uri="{FF2B5EF4-FFF2-40B4-BE49-F238E27FC236}">
                <a16:creationId xmlns:a16="http://schemas.microsoft.com/office/drawing/2014/main" id="{356A4E5C-1DB0-3849-A9E7-A480331DC50D}"/>
              </a:ext>
            </a:extLst>
          </p:cNvPr>
          <p:cNvSpPr>
            <a:spLocks noGrp="1"/>
          </p:cNvSpPr>
          <p:nvPr>
            <p:ph idx="1"/>
          </p:nvPr>
        </p:nvSpPr>
        <p:spPr>
          <a:xfrm>
            <a:off x="1030286" y="1282701"/>
            <a:ext cx="10131425" cy="5181599"/>
          </a:xfrm>
        </p:spPr>
        <p:txBody>
          <a:bodyPr anchor="t">
            <a:normAutofit fontScale="92500" lnSpcReduction="20000"/>
          </a:bodyPr>
          <a:lstStyle/>
          <a:p>
            <a:pPr>
              <a:buFont typeface="Wingdings" pitchFamily="2" charset="2"/>
              <a:buChar char="v"/>
            </a:pPr>
            <a:r>
              <a:rPr lang="en-US" dirty="0"/>
              <a:t>Unable to prove statistically that the most common device types represented in the data had a higher number of fraudulent clicks compared to less common device types.</a:t>
            </a:r>
          </a:p>
          <a:p>
            <a:pPr>
              <a:buFont typeface="Wingdings" pitchFamily="2" charset="2"/>
              <a:buChar char="v"/>
            </a:pPr>
            <a:endParaRPr lang="en-US" dirty="0"/>
          </a:p>
          <a:p>
            <a:pPr>
              <a:buFont typeface="Wingdings" pitchFamily="2" charset="2"/>
              <a:buChar char="v"/>
            </a:pPr>
            <a:r>
              <a:rPr lang="en-US" dirty="0"/>
              <a:t>Analysis of these these devices and their specific IP Addresses as a unit would enable us to better pinpoint the bad actors driving the majority of the ‘click fraud’ with a lot more certainty.</a:t>
            </a:r>
          </a:p>
          <a:p>
            <a:pPr marL="0" indent="0">
              <a:buNone/>
            </a:pPr>
            <a:endParaRPr lang="en-US" dirty="0"/>
          </a:p>
          <a:p>
            <a:pPr>
              <a:buFont typeface="Wingdings" pitchFamily="2" charset="2"/>
              <a:buChar char="v"/>
            </a:pPr>
            <a:r>
              <a:rPr lang="en-US" dirty="0"/>
              <a:t>Performing additional statistical analysis (Chi- Squared?) where the IP and Device type Categories are examined in relation to a True or False ‘Fraud Click’ Category could help strengthen this analysis.</a:t>
            </a:r>
          </a:p>
          <a:p>
            <a:pPr>
              <a:buFont typeface="Wingdings" pitchFamily="2" charset="2"/>
              <a:buChar char="v"/>
            </a:pPr>
            <a:endParaRPr lang="en-US" dirty="0"/>
          </a:p>
          <a:p>
            <a:pPr>
              <a:buFont typeface="Wingdings" pitchFamily="2" charset="2"/>
              <a:buChar char="v"/>
            </a:pPr>
            <a:r>
              <a:rPr lang="en-US" dirty="0"/>
              <a:t>Deeper analysis of the IP, Device, and App Categories in relation to each other might also be revealing.</a:t>
            </a:r>
          </a:p>
          <a:p>
            <a:pPr>
              <a:buFont typeface="Wingdings" pitchFamily="2" charset="2"/>
              <a:buChar char="v"/>
            </a:pPr>
            <a:endParaRPr lang="en-US" dirty="0"/>
          </a:p>
          <a:p>
            <a:pPr>
              <a:buFont typeface="Wingdings" pitchFamily="2" charset="2"/>
              <a:buChar char="v"/>
            </a:pPr>
            <a:r>
              <a:rPr lang="en-US" dirty="0"/>
              <a:t>Additional analysis to better understand the  repeated occurrence of specific IP Addresses and what  these repeat occurrences mean.</a:t>
            </a:r>
          </a:p>
          <a:p>
            <a:pPr>
              <a:buFont typeface="Wingdings" pitchFamily="2" charset="2"/>
              <a:buChar char="v"/>
            </a:pPr>
            <a:endParaRPr lang="en-US" dirty="0"/>
          </a:p>
          <a:p>
            <a:pPr>
              <a:buFont typeface="Wingdings" pitchFamily="2" charset="2"/>
              <a:buChar char="v"/>
            </a:pPr>
            <a:r>
              <a:rPr lang="en-US" dirty="0"/>
              <a:t>The data points for each category were encoded. More explicit information for each data point for each category might provide more interesting insights.</a:t>
            </a:r>
          </a:p>
          <a:p>
            <a:pPr>
              <a:buFont typeface="Wingdings" pitchFamily="2" charset="2"/>
              <a:buChar char="v"/>
            </a:pPr>
            <a:endParaRPr lang="en-US" dirty="0"/>
          </a:p>
          <a:p>
            <a:endParaRPr lang="en-US" dirty="0"/>
          </a:p>
        </p:txBody>
      </p:sp>
    </p:spTree>
    <p:extLst>
      <p:ext uri="{BB962C8B-B14F-4D97-AF65-F5344CB8AC3E}">
        <p14:creationId xmlns:p14="http://schemas.microsoft.com/office/powerpoint/2010/main" val="1949907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16809</TotalTime>
  <Words>654</Words>
  <Application>Microsoft Macintosh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Celestial</vt:lpstr>
      <vt:lpstr>Detecting fraud</vt:lpstr>
      <vt:lpstr>An examination of 10,000,000 sample data points (out of 184+ Million) indicates that, overwhelmingly,  most clicks on the app advertisement do not result in a download of the app</vt:lpstr>
      <vt:lpstr>TALKINGDATA BLOCKS IP ADDRESSES AND DEVICES WITH A HIGH RATE OF CLICKS THAT DO NOT RESULT IN AN APP DOWNLOAD</vt:lpstr>
      <vt:lpstr>PowerPoint Presentation</vt:lpstr>
      <vt:lpstr>Hypothesis: Devices associated with multiple IP addresses have the same average number of fraudulent clicks (clicks that did not result in a download) as devices associated with a single IP address.</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fraud</dc:title>
  <dc:creator>Dawn Walker</dc:creator>
  <cp:lastModifiedBy>Dawn Walker</cp:lastModifiedBy>
  <cp:revision>28</cp:revision>
  <dcterms:created xsi:type="dcterms:W3CDTF">2020-09-03T03:51:45Z</dcterms:created>
  <dcterms:modified xsi:type="dcterms:W3CDTF">2020-09-14T20:35:16Z</dcterms:modified>
</cp:coreProperties>
</file>