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7" r:id="rId4"/>
    <p:sldId id="263" r:id="rId5"/>
    <p:sldId id="265" r:id="rId6"/>
    <p:sldId id="261" r:id="rId7"/>
    <p:sldId id="258" r:id="rId8"/>
    <p:sldId id="264" r:id="rId9"/>
    <p:sldId id="266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9"/>
    <p:restoredTop sz="96208"/>
  </p:normalViewPr>
  <p:slideViewPr>
    <p:cSldViewPr snapToGrid="0" snapToObjects="1">
      <p:cViewPr>
        <p:scale>
          <a:sx n="80" d="100"/>
          <a:sy n="80" d="100"/>
        </p:scale>
        <p:origin x="58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215D-6DA5-6A41-BF65-09C0CFB7E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Gender disparity in insurance charges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EBDE7-40A0-C24D-9AD2-96E92FBC0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6DDE-EFE3-B443-9B06-D4DCA85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DD08-7C07-F940-9AE2-526EE2F8D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1" y="2424136"/>
            <a:ext cx="3353378" cy="3434663"/>
          </a:xfrm>
        </p:spPr>
        <p:txBody>
          <a:bodyPr>
            <a:normAutofit/>
          </a:bodyPr>
          <a:lstStyle/>
          <a:p>
            <a:pPr>
              <a:buFont typeface="Wingdings 2" pitchFamily="2" charset="2"/>
              <a:buChar char=""/>
            </a:pPr>
            <a:r>
              <a:rPr lang="en-US" dirty="0"/>
              <a:t>THE LINEAR REGRESSION MODEL WAS NOT A GOOD FIT</a:t>
            </a:r>
          </a:p>
          <a:p>
            <a:pPr>
              <a:buFont typeface="Wingdings 2" pitchFamily="2" charset="2"/>
              <a:buChar char=""/>
            </a:pPr>
            <a:r>
              <a:rPr lang="en-US" dirty="0"/>
              <a:t>THE LOGISTIC REGRESSION MODEL WAS RIGHT ONLY ABOUT 56% OF THE TIME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80C8380-02B2-1C43-9B15-2CC604479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0" b="1"/>
          <a:stretch/>
        </p:blipFill>
        <p:spPr>
          <a:xfrm>
            <a:off x="4244443" y="1892627"/>
            <a:ext cx="3699935" cy="449793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87635F-92EA-1043-B0BE-F12313316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r="15673" b="3"/>
          <a:stretch/>
        </p:blipFill>
        <p:spPr>
          <a:xfrm>
            <a:off x="8042494" y="1892627"/>
            <a:ext cx="3699935" cy="44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4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F0C9-5508-FA40-84B9-72BE20D8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A90A-01B4-D24B-9E4D-132228FE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OTHER MODELS OR STATISTICAL TECHNIQUES THAT MIGHT PROVE MORE INSIGHT</a:t>
            </a:r>
          </a:p>
          <a:p>
            <a:r>
              <a:rPr lang="en-US" dirty="0"/>
              <a:t>THE DATA SET WAS LIMITED IN SIZE AND SCOPE, REPEAT PROJECT WITH MORE DETAILED AND LARGER DATA SETS</a:t>
            </a:r>
          </a:p>
          <a:p>
            <a:r>
              <a:rPr lang="en-US" dirty="0"/>
              <a:t>EXPLORE UNEXPLAINED DATA ANOMOLIES AND BIMODAL ACTIVITY </a:t>
            </a:r>
          </a:p>
        </p:txBody>
      </p:sp>
    </p:spTree>
    <p:extLst>
      <p:ext uri="{BB962C8B-B14F-4D97-AF65-F5344CB8AC3E}">
        <p14:creationId xmlns:p14="http://schemas.microsoft.com/office/powerpoint/2010/main" val="8214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1667-0455-594F-AB36-C17B22BE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40932"/>
          </a:xfrm>
        </p:spPr>
        <p:txBody>
          <a:bodyPr anchor="t"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3FF6-03FF-4B49-A8EF-E97D5FD4C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75" y="2451958"/>
            <a:ext cx="4876633" cy="3434492"/>
          </a:xfrm>
        </p:spPr>
        <p:txBody>
          <a:bodyPr/>
          <a:lstStyle/>
          <a:p>
            <a:r>
              <a:rPr lang="en-US" dirty="0"/>
              <a:t>Can gender be used to predict insurance charges?</a:t>
            </a:r>
          </a:p>
          <a:p>
            <a:r>
              <a:rPr lang="en-US" dirty="0"/>
              <a:t>Is the difference in charges between men and women in this data set statistically significant?</a:t>
            </a:r>
          </a:p>
          <a:p>
            <a:r>
              <a:rPr lang="en-US" dirty="0"/>
              <a:t>Does the region in which you live effect your charges?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DD61A-D5EC-2F45-8574-EA3D6EF6EF48}"/>
              </a:ext>
            </a:extLst>
          </p:cNvPr>
          <p:cNvSpPr txBox="1"/>
          <p:nvPr/>
        </p:nvSpPr>
        <p:spPr>
          <a:xfrm>
            <a:off x="328613" y="3015042"/>
            <a:ext cx="592438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“While women and men both feel the impact of health costs, such as insurance premiums, co-payments, and deductibles, they can be particularly burdensome for women who on average earn lower wages, have fewer financial assets, accumulate less wealth, and have higher rates of poverty than men.” - </a:t>
            </a:r>
            <a:r>
              <a:rPr lang="en-US" sz="1400" b="1" i="1" dirty="0"/>
              <a:t>Women's Coverage, Access, and Affordability: Key Findings from the 2017 Kaiser Women’s Health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D50AC1F-0509-ED4D-B9CA-20EBC7992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90" y="919750"/>
            <a:ext cx="3033249" cy="5027626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SAMPLE DATA SET OF  676 MALES AND 662 FEMALES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AGED 18 – 64 WITH AN AVERAGE AGE OF 39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AS EXPECTED, CHARGES INCREASE FOR WOMEN AND MEN AS THEY GET OLDER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 CHARGES OUTLIERS IN THIS DATA SET ARE NOT EXPLAINED. IT IS UNKOWN IF THEY REPRESENT CHRONIC ILLNESSES, ACCIDENTS ETC</a:t>
            </a:r>
          </a:p>
          <a:p>
            <a:r>
              <a:rPr lang="en-US" sz="1600" dirty="0">
                <a:solidFill>
                  <a:srgbClr val="FFFFFF"/>
                </a:solidFill>
              </a:rPr>
              <a:t>LOOKS LIKE TWO SEPARATE DATA 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DAD290-765F-FD4F-AA29-FFA00D74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8429" y="1105148"/>
            <a:ext cx="7393710" cy="484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50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4A15D-CB00-5F4D-92F9-464B8C19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1"/>
            <a:ext cx="5351431" cy="1387554"/>
          </a:xfrm>
        </p:spPr>
        <p:txBody>
          <a:bodyPr anchor="t">
            <a:norm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Smokers account for only 26% of the data, but 49.5% of  the  charges IN THIS DATA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EE8A32-B29E-46B5-B8B8-0148869E9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596128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B92E81-4F6A-4CF1-B486-AE63E15F3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9338" y="453643"/>
            <a:ext cx="559612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D441-5AC0-814F-8E6E-C35CECC8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357" y="800930"/>
            <a:ext cx="5491110" cy="664358"/>
          </a:xfrm>
        </p:spPr>
        <p:txBody>
          <a:bodyPr anchor="t">
            <a:normAutofit/>
          </a:bodyPr>
          <a:lstStyle/>
          <a:p>
            <a:pPr>
              <a:buClr>
                <a:srgbClr val="E0802B"/>
              </a:buClr>
            </a:pPr>
            <a:r>
              <a:rPr lang="en-US" dirty="0"/>
              <a:t>Outliers and smokers obscure other factors that may affect charges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3A09F4-173B-414D-9248-0F5A5882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52" y="3353874"/>
            <a:ext cx="4652422" cy="304692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65FFCE-4D65-4548-8CEC-E6666AC3A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428" y="3353874"/>
            <a:ext cx="4769337" cy="301285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B6336D-380D-7F4E-88F8-F0A4A4FC5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771" y="2089736"/>
            <a:ext cx="2686272" cy="122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6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4C79-55A7-344B-A0E5-2EB79031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C40C-F7CF-9044-8369-897AEC67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205121" cy="3678303"/>
          </a:xfrm>
        </p:spPr>
        <p:txBody>
          <a:bodyPr/>
          <a:lstStyle/>
          <a:p>
            <a:r>
              <a:rPr lang="en-US" dirty="0"/>
              <a:t>Smokers in the SE and SW have more charges</a:t>
            </a:r>
          </a:p>
          <a:p>
            <a:r>
              <a:rPr lang="en-US" dirty="0"/>
              <a:t>But for non-smokers, the charges look almost flat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56C73-441F-FF4D-B3ED-E128256B6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733" y="2312110"/>
            <a:ext cx="5676900" cy="38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3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B1CC0937-4B54-4AB8-9605-7DEED9993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3EDEA1-97CC-41C2-BE54-EA64ACE7F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9926A5DB-A90A-4941-81F5-DF0E44A29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2"/>
            <a:ext cx="3695019" cy="282703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1B71B9-532D-4BBD-BEBA-D028ACC08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134" y="3557674"/>
            <a:ext cx="3695019" cy="282703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C776-2173-3F4D-8FB7-049D76370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849" y="2180496"/>
            <a:ext cx="7208957" cy="404568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330A4D7-FE28-5F4A-9D01-E133192E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87952" y="1803705"/>
            <a:ext cx="7507794" cy="49169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1A9B4-B103-744A-9D25-8AEFEAE1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3705726"/>
            <a:ext cx="3363542" cy="240873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accent2"/>
                </a:solidFill>
              </a:rPr>
              <a:t>LOOK AT NON SMOKERS AND REMOVE THE ‘NOISE’, outliers in outer regions of the data</a:t>
            </a:r>
            <a:br>
              <a:rPr lang="en-US" sz="2200" dirty="0">
                <a:solidFill>
                  <a:schemeClr val="accent2"/>
                </a:solidFill>
              </a:rPr>
            </a:br>
            <a:br>
              <a:rPr lang="en-US" sz="14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After removing 24% of outlier we created a model that is applicable to 74% of cases"</a:t>
            </a:r>
          </a:p>
        </p:txBody>
      </p:sp>
      <p:pic>
        <p:nvPicPr>
          <p:cNvPr id="39" name="Picture 38" descr="A picture containing door, clock, drawing&#10;&#10;Description automatically generated">
            <a:extLst>
              <a:ext uri="{FF2B5EF4-FFF2-40B4-BE49-F238E27FC236}">
                <a16:creationId xmlns:a16="http://schemas.microsoft.com/office/drawing/2014/main" id="{BA1B2657-85F4-B047-8BFE-0416860A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4" y="906656"/>
            <a:ext cx="3249195" cy="22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6A30-C778-B047-B7F9-2AD768D4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When we examine non-smokers AS an independent group,  only AGE appears highly correlated with costs, for both men and women.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61C99A-84F3-914B-93C1-C96BAE1B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7030" y="2459867"/>
            <a:ext cx="4992622" cy="3621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C8C4F9-40AD-C241-8EBF-47DF998312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1614" y="2459656"/>
            <a:ext cx="4992913" cy="36220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409E6C-CE3B-B147-B6DB-321C77998857}"/>
              </a:ext>
            </a:extLst>
          </p:cNvPr>
          <p:cNvSpPr txBox="1"/>
          <p:nvPr/>
        </p:nvSpPr>
        <p:spPr>
          <a:xfrm>
            <a:off x="1371455" y="1903245"/>
            <a:ext cx="332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Women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56071C-4B00-3748-A13A-524EFCDFF78A}"/>
              </a:ext>
            </a:extLst>
          </p:cNvPr>
          <p:cNvSpPr txBox="1"/>
          <p:nvPr/>
        </p:nvSpPr>
        <p:spPr>
          <a:xfrm>
            <a:off x="6930571" y="1853727"/>
            <a:ext cx="332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</a:t>
            </a:r>
          </a:p>
        </p:txBody>
      </p:sp>
    </p:spTree>
    <p:extLst>
      <p:ext uri="{BB962C8B-B14F-4D97-AF65-F5344CB8AC3E}">
        <p14:creationId xmlns:p14="http://schemas.microsoft.com/office/powerpoint/2010/main" val="183540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F9B532-B43B-3F45-BE06-979F7F3A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2261" y="752978"/>
            <a:ext cx="5331479" cy="334827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5AF26C-8AA4-D245-8478-DC929CCF3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09" r="2" b="4809"/>
          <a:stretch/>
        </p:blipFill>
        <p:spPr>
          <a:xfrm>
            <a:off x="6478261" y="618985"/>
            <a:ext cx="4497987" cy="3435892"/>
          </a:xfrm>
          <a:prstGeom prst="rect">
            <a:avLst/>
          </a:prstGeom>
        </p:spPr>
      </p:pic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C21C6-7084-FE4F-8FC4-AD73E744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18020"/>
            <a:ext cx="3353432" cy="16859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When we look only at the non-smokers, WE SEE WOMEN’S CHARGES ARE 13% </a:t>
            </a:r>
            <a:r>
              <a:rPr lang="en-US" sz="1600" dirty="0" err="1">
                <a:solidFill>
                  <a:schemeClr val="tx2"/>
                </a:solidFill>
              </a:rPr>
              <a:t>HIGHERregardless</a:t>
            </a:r>
            <a:r>
              <a:rPr lang="en-US" sz="1600" dirty="0">
                <a:solidFill>
                  <a:schemeClr val="tx2"/>
                </a:solidFill>
              </a:rPr>
              <a:t> of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3729-2DCB-9A43-873B-54BA70ED4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 dirty="0"/>
              <a:t>Charges for non-smokers, men and women, by region</a:t>
            </a:r>
          </a:p>
          <a:p>
            <a:r>
              <a:rPr lang="en-US" dirty="0"/>
              <a:t>Even accounting for other factors like </a:t>
            </a:r>
            <a:r>
              <a:rPr lang="en-US" dirty="0" err="1"/>
              <a:t>bmi</a:t>
            </a:r>
            <a:r>
              <a:rPr lang="en-US" dirty="0"/>
              <a:t>, # of children, age, women’s charges are higher</a:t>
            </a:r>
          </a:p>
          <a:p>
            <a:r>
              <a:rPr lang="en-US" dirty="0"/>
              <a:t>Is there a statistical difference in average charges between men and women?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300E78-324F-9C44-98EC-60043FA778C7}"/>
              </a:ext>
            </a:extLst>
          </p:cNvPr>
          <p:cNvSpPr txBox="1"/>
          <p:nvPr/>
        </p:nvSpPr>
        <p:spPr>
          <a:xfrm>
            <a:off x="1189866" y="111934"/>
            <a:ext cx="904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ARE REGION AND GENDER SIGNIFICANTLY RELATED TO COSTS?</a:t>
            </a:r>
          </a:p>
        </p:txBody>
      </p:sp>
    </p:spTree>
    <p:extLst>
      <p:ext uri="{BB962C8B-B14F-4D97-AF65-F5344CB8AC3E}">
        <p14:creationId xmlns:p14="http://schemas.microsoft.com/office/powerpoint/2010/main" val="1812117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FBD6-CD90-BC4D-8A95-8D3819D8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2400" dirty="0"/>
              <a:t>For this data, the difference between women’s avg charges and men’s avg charges was statistically significant.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D5E0-C112-8345-9BF2-995B9960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140576" cy="3678303"/>
          </a:xfrm>
        </p:spPr>
        <p:txBody>
          <a:bodyPr/>
          <a:lstStyle/>
          <a:p>
            <a:r>
              <a:rPr lang="en-US" dirty="0"/>
              <a:t>BUT I WAS NOT ABLE TO BUILD A RELIABLE LINEAR REGRESSION MODEL</a:t>
            </a:r>
          </a:p>
          <a:p>
            <a:r>
              <a:rPr lang="en-US" dirty="0"/>
              <a:t>THE LOGISTIC REGRESSION MODEL WAS RIGHTONLY  ABOUT ½ THE TIME</a:t>
            </a:r>
          </a:p>
        </p:txBody>
      </p:sp>
    </p:spTree>
    <p:extLst>
      <p:ext uri="{BB962C8B-B14F-4D97-AF65-F5344CB8AC3E}">
        <p14:creationId xmlns:p14="http://schemas.microsoft.com/office/powerpoint/2010/main" val="39734787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459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Gender disparity in insurance charges</vt:lpstr>
      <vt:lpstr> </vt:lpstr>
      <vt:lpstr>PowerPoint Presentation</vt:lpstr>
      <vt:lpstr>Smokers account for only 26% of the data, but 49.5% of  the  charges IN THIS DATA SET</vt:lpstr>
      <vt:lpstr>PowerPoint Presentation</vt:lpstr>
      <vt:lpstr>LOOK AT NON SMOKERS AND REMOVE THE ‘NOISE’, outliers in outer regions of the data  After removing 24% of outlier we created a model that is applicable to 74% of cases"</vt:lpstr>
      <vt:lpstr>When we examine non-smokers AS an independent group,  only AGE appears highly correlated with costs, for both men and women.</vt:lpstr>
      <vt:lpstr>When we look only at the non-smokers, WE SEE WOMEN’S CHARGES ARE 13% HIGHERregardless of region</vt:lpstr>
      <vt:lpstr>For this data, the difference between women’s avg charges and men’s avg charges was statistically significant.</vt:lpstr>
      <vt:lpstr>THE MODELS</vt:lpstr>
      <vt:lpstr>SUMMARY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Dawn Walker</dc:creator>
  <cp:lastModifiedBy>Dawn Walker</cp:lastModifiedBy>
  <cp:revision>4</cp:revision>
  <dcterms:created xsi:type="dcterms:W3CDTF">2020-09-24T07:11:06Z</dcterms:created>
  <dcterms:modified xsi:type="dcterms:W3CDTF">2020-09-24T07:21:55Z</dcterms:modified>
</cp:coreProperties>
</file>