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0" r:id="rId4"/>
    <p:sldId id="272" r:id="rId5"/>
    <p:sldId id="265" r:id="rId6"/>
    <p:sldId id="261" r:id="rId7"/>
    <p:sldId id="258" r:id="rId8"/>
    <p:sldId id="264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2"/>
    <p:restoredTop sz="79775"/>
  </p:normalViewPr>
  <p:slideViewPr>
    <p:cSldViewPr snapToGrid="0" snapToObjects="1">
      <p:cViewPr>
        <p:scale>
          <a:sx n="80" d="100"/>
          <a:sy n="80" d="100"/>
        </p:scale>
        <p:origin x="5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5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F44120-52EA-F743-ABBE-2F6887BB30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A86C0-5ED6-F44B-8CEF-EAA69653F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C1C30-F44C-2C44-8CE0-A38EAA5B56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901CF-7E31-4643-9F7F-3F495F0A2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93C2-EA55-B842-9A81-E5C0A4367D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48282-8218-F141-860C-FC8271BD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C6DF8-DABD-4042-9E30-CFC69C4C3C7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093F-147C-534F-828E-C8004455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MY NAME IS DAWN WALKER. MY TOPIC OF DISCUSSION TODAY IN ‘HIDDEN DISPARITIES IN INSURANCE CHARGES’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10" y="611127"/>
            <a:ext cx="11029616" cy="543905"/>
          </a:xfrm>
        </p:spPr>
        <p:txBody>
          <a:bodyPr anchor="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15D-6DA5-6A41-BF65-09C0CFB7E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HIDDEN </a:t>
            </a:r>
            <a:r>
              <a:rPr lang="en-US" dirty="0" err="1"/>
              <a:t>disparitIES</a:t>
            </a:r>
            <a:r>
              <a:rPr lang="en-US" dirty="0"/>
              <a:t> in insurance charges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BDE7-40A0-C24D-9AD2-96E92FBC0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6DDE-EFE3-B443-9B06-D4DCA85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DD08-7C07-F940-9AE2-526EE2F8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434663"/>
          </a:xfrm>
        </p:spPr>
        <p:txBody>
          <a:bodyPr>
            <a:normAutofit/>
          </a:bodyPr>
          <a:lstStyle/>
          <a:p>
            <a:pPr>
              <a:buFont typeface="Wingdings 2" pitchFamily="2" charset="2"/>
              <a:buChar char=""/>
            </a:pPr>
            <a:r>
              <a:rPr lang="en-US" dirty="0"/>
              <a:t>THE LINEAR REGRESSION MODEL WAS NOT A GOOD FIT</a:t>
            </a:r>
          </a:p>
          <a:p>
            <a:pPr>
              <a:buFont typeface="Wingdings 2" pitchFamily="2" charset="2"/>
              <a:buChar char=""/>
            </a:pPr>
            <a:r>
              <a:rPr lang="en-US" dirty="0"/>
              <a:t>THE LOGISTIC REGRESSION MODEL WAS RIGHT ONLY ABOUT 56% OF THE TIME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0C8380-02B2-1C43-9B15-2CC604479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0" b="1"/>
          <a:stretch/>
        </p:blipFill>
        <p:spPr>
          <a:xfrm>
            <a:off x="4244443" y="1892627"/>
            <a:ext cx="3699935" cy="449793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87635F-92EA-1043-B0BE-F1231331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r="15673" b="3"/>
          <a:stretch/>
        </p:blipFill>
        <p:spPr>
          <a:xfrm>
            <a:off x="8042494" y="1892627"/>
            <a:ext cx="3699935" cy="44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F0C9-5508-FA40-84B9-72BE20D8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90A-01B4-D24B-9E4D-132228FE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EXPLORE OTHER TYPES OF STATISTICAL MODELS  THAT MIGHT FIT THE DATA BETTER</a:t>
            </a:r>
          </a:p>
          <a:p>
            <a:r>
              <a:rPr lang="en-US" dirty="0"/>
              <a:t>THE DATA SET WAS LIMITED IN SIZE AND SCOPE, REPEAT PROJECT WITH MORE DETAILED AND LARGER DATA SETS</a:t>
            </a:r>
          </a:p>
          <a:p>
            <a:r>
              <a:rPr lang="en-US" dirty="0"/>
              <a:t>EXPLORE UNEXPLAINED DATA ANOMOLIES AND BIMODAL ACTIVITY </a:t>
            </a:r>
          </a:p>
        </p:txBody>
      </p:sp>
    </p:spTree>
    <p:extLst>
      <p:ext uri="{BB962C8B-B14F-4D97-AF65-F5344CB8AC3E}">
        <p14:creationId xmlns:p14="http://schemas.microsoft.com/office/powerpoint/2010/main" val="8214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1667-0455-594F-AB36-C17B22BE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40932"/>
          </a:xfrm>
        </p:spPr>
        <p:txBody>
          <a:bodyPr anchor="t"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3FF6-03FF-4B49-A8EF-E97D5FD4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75" y="2451958"/>
            <a:ext cx="4876633" cy="3434492"/>
          </a:xfrm>
        </p:spPr>
        <p:txBody>
          <a:bodyPr/>
          <a:lstStyle/>
          <a:p>
            <a:r>
              <a:rPr lang="en-US" dirty="0"/>
              <a:t>Can gender be used to predict insurance charges?</a:t>
            </a:r>
          </a:p>
          <a:p>
            <a:r>
              <a:rPr lang="en-US" dirty="0"/>
              <a:t>Is the difference in charges between men and women in this data set statistically significant?</a:t>
            </a:r>
          </a:p>
          <a:p>
            <a:r>
              <a:rPr lang="en-US" dirty="0"/>
              <a:t>Does the region in which you live effect your charges?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D61A-D5EC-2F45-8574-EA3D6EF6EF48}"/>
              </a:ext>
            </a:extLst>
          </p:cNvPr>
          <p:cNvSpPr txBox="1"/>
          <p:nvPr/>
        </p:nvSpPr>
        <p:spPr>
          <a:xfrm>
            <a:off x="328613" y="3015042"/>
            <a:ext cx="592438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“While women and men both feel the impact of health costs, such as insurance premiums, co-payments, and deductibles, they can be particularly burdensome for women who on average earn lower wages, have fewer financial assets, accumulate less wealth, and have higher rates of poverty than men.” - </a:t>
            </a:r>
            <a:r>
              <a:rPr lang="en-US" sz="1400" b="1" i="1" dirty="0"/>
              <a:t>Women's Coverage, Access, and Affordability: Key Findings from the 2017 Kaiser Women’s Health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DAF5-3E11-E640-BABB-9C5F6580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7" y="824092"/>
            <a:ext cx="11029616" cy="98866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SAMPLE DATA SET</a:t>
            </a: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2400" b="1" dirty="0"/>
              <a:t>ONE  YEAR OF insurance charges for 1,338 people</a:t>
            </a:r>
            <a:br>
              <a:rPr lang="en-US" sz="2400" b="1" dirty="0"/>
            </a:b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544CB2-EF18-B846-9DD3-9E955C21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48" y="1989221"/>
            <a:ext cx="11186360" cy="428324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TOTAL CHARGES FOR THE YEAR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676 MALES, 662 FEMALES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AVERAGE AGE OF 39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BMI,  NUMBER OF CHILDREN,  REGION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AS EXPECTED, CHARGES INCREASE FOR WOMEN AND MEN AS THEY GET OLDER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THE CHARGES OUTLIERS IN THIS DATA SET ARE NOT EXPLAINED. IT IS UNKOWN IF THEY REPRESENT CHRONIC ILLNESSES, ACCIDENTS ETC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2E6AF-BDEA-934D-8E96-05FF342E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989221"/>
            <a:ext cx="6469995" cy="42372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B39A4-E6FD-2449-A5B8-0CE6284D33EB}"/>
              </a:ext>
            </a:extLst>
          </p:cNvPr>
          <p:cNvSpPr txBox="1"/>
          <p:nvPr/>
        </p:nvSpPr>
        <p:spPr>
          <a:xfrm>
            <a:off x="1106908" y="788892"/>
            <a:ext cx="519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BIMODAL, 2 DISTINCT DATA SETS?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UNEXPLAINABLE OUTLIERS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CHARGES INCREASE WITH AGE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ECF8B9-B051-3647-B6E3-17E28295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95" y="1989221"/>
            <a:ext cx="5703231" cy="3735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61D79-BEB6-AE46-8600-C268459ED428}"/>
              </a:ext>
            </a:extLst>
          </p:cNvPr>
          <p:cNvSpPr txBox="1"/>
          <p:nvPr/>
        </p:nvSpPr>
        <p:spPr>
          <a:xfrm>
            <a:off x="7218947" y="788892"/>
            <a:ext cx="482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NON-SMOKERS: 1064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SMOKERS: 274</a:t>
            </a:r>
          </a:p>
          <a:p>
            <a:r>
              <a:rPr lang="en-US" dirty="0">
                <a:solidFill>
                  <a:schemeClr val="tx2"/>
                </a:solidFill>
              </a:rPr>
              <a:t>26% of the data, but 49.5% of the charges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5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9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E4C79-55A7-344B-A0E5-2EB7903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62" y="265910"/>
            <a:ext cx="5759193" cy="92490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WHAT ELSE IS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C40C-F7CF-9044-8369-897AEC67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5545" y="1064267"/>
            <a:ext cx="7240909" cy="1256611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Slight relationship between charges and age, much weaker correlation </a:t>
            </a:r>
          </a:p>
          <a:p>
            <a:r>
              <a:rPr lang="en-US" dirty="0"/>
              <a:t>Smokers in the SE and SW have more charges</a:t>
            </a:r>
          </a:p>
          <a:p>
            <a:r>
              <a:rPr lang="en-US" dirty="0"/>
              <a:t>But for non-smokers, the charges look almost flat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C57C8F-898A-0B42-8972-BE80FA36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3" y="2973754"/>
            <a:ext cx="5331481" cy="262497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56C73-441F-FF4D-B3ED-E128256B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56" y="2973754"/>
            <a:ext cx="5086605" cy="34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B1CC0937-4B54-4AB8-9605-7DEED9993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3EDEA1-97CC-41C2-BE54-EA64ACE7F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9926A5DB-A90A-4941-81F5-DF0E44A29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1B71B9-532D-4BBD-BEBA-D028ACC0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C776-2173-3F4D-8FB7-049D7637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30A4D7-FE28-5F4A-9D01-E133192E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1830" y="1803705"/>
            <a:ext cx="7507794" cy="49169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1A9B4-B103-744A-9D25-8AEFEAE1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3705725"/>
            <a:ext cx="3310504" cy="2502967"/>
          </a:xfrm>
        </p:spPr>
        <p:txBody>
          <a:bodyPr anchor="t"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2"/>
                </a:solidFill>
              </a:rPr>
              <a:t>REMOVE OUTLIERS: TOTAL CHARGES &gt; 22,500</a:t>
            </a:r>
            <a:br>
              <a:rPr lang="en-US" sz="1800" dirty="0">
                <a:solidFill>
                  <a:schemeClr val="accent2"/>
                </a:solidFill>
              </a:rPr>
            </a:b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After removing 24% of outlier we created a DATA SET  that is applicable to 74% of cases</a:t>
            </a:r>
            <a:br>
              <a:rPr lang="en-US" sz="1800" dirty="0">
                <a:solidFill>
                  <a:schemeClr val="accent2"/>
                </a:solidFill>
              </a:rPr>
            </a:b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39" name="Picture 38" descr="A picture containing door, clock, drawing&#10;&#10;Description automatically generated">
            <a:extLst>
              <a:ext uri="{FF2B5EF4-FFF2-40B4-BE49-F238E27FC236}">
                <a16:creationId xmlns:a16="http://schemas.microsoft.com/office/drawing/2014/main" id="{BA1B2657-85F4-B047-8BFE-0416860A8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4" y="906656"/>
            <a:ext cx="3249195" cy="22930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D841A5-8909-0F4F-A914-FF9C507A18C3}"/>
              </a:ext>
            </a:extLst>
          </p:cNvPr>
          <p:cNvSpPr txBox="1"/>
          <p:nvPr/>
        </p:nvSpPr>
        <p:spPr>
          <a:xfrm>
            <a:off x="4391249" y="847572"/>
            <a:ext cx="720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VIEW OF NON-SMOKERS ONLY</a:t>
            </a:r>
          </a:p>
        </p:txBody>
      </p:sp>
    </p:spTree>
    <p:extLst>
      <p:ext uri="{BB962C8B-B14F-4D97-AF65-F5344CB8AC3E}">
        <p14:creationId xmlns:p14="http://schemas.microsoft.com/office/powerpoint/2010/main" val="29954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0AC7A8-1927-9A4E-8CC4-47C5E37D86B5}"/>
              </a:ext>
            </a:extLst>
          </p:cNvPr>
          <p:cNvSpPr/>
          <p:nvPr/>
        </p:nvSpPr>
        <p:spPr>
          <a:xfrm>
            <a:off x="3441321" y="13639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After removing 24% of the outliers data, the data set was now in a model that was applicable to 74% of cases. This allowed for a cleaner data set to be able to examine the larger population, non-smokers.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For non-smoking men and women, only age appears highly correlated with costs.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96A30-C778-B047-B7F9-2AD768D4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for both men and women non-smokers,  only AGE appears highly correlated with costs.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09E6C-CE3B-B147-B6DB-321C77998857}"/>
              </a:ext>
            </a:extLst>
          </p:cNvPr>
          <p:cNvSpPr txBox="1"/>
          <p:nvPr/>
        </p:nvSpPr>
        <p:spPr>
          <a:xfrm>
            <a:off x="559410" y="3244334"/>
            <a:ext cx="33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56071C-4B00-3748-A13A-524EFCDFF78A}"/>
              </a:ext>
            </a:extLst>
          </p:cNvPr>
          <p:cNvSpPr txBox="1"/>
          <p:nvPr/>
        </p:nvSpPr>
        <p:spPr>
          <a:xfrm>
            <a:off x="7520474" y="3212614"/>
            <a:ext cx="33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6FBDC5-BF3B-D44F-BA9C-36A1E1134E82}"/>
              </a:ext>
            </a:extLst>
          </p:cNvPr>
          <p:cNvGrpSpPr/>
          <p:nvPr/>
        </p:nvGrpSpPr>
        <p:grpSpPr>
          <a:xfrm>
            <a:off x="299551" y="3613660"/>
            <a:ext cx="4113858" cy="3019215"/>
            <a:chOff x="299551" y="3613660"/>
            <a:chExt cx="4113858" cy="3019215"/>
          </a:xfrm>
        </p:grpSpPr>
        <p:pic>
          <p:nvPicPr>
            <p:cNvPr id="9" name="Content Placeholder 8">
              <a:extLst>
                <a:ext uri="{FF2B5EF4-FFF2-40B4-BE49-F238E27FC236}">
                  <a16:creationId xmlns:a16="http://schemas.microsoft.com/office/drawing/2014/main" id="{E061C99A-84F3-914B-93C1-C96BAE1BF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99551" y="3648544"/>
              <a:ext cx="4113858" cy="2984331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F7AC96-1891-EF48-A14F-F5C3F4CE251C}"/>
                </a:ext>
              </a:extLst>
            </p:cNvPr>
            <p:cNvSpPr/>
            <p:nvPr/>
          </p:nvSpPr>
          <p:spPr>
            <a:xfrm rot="20936872">
              <a:off x="2918121" y="3613660"/>
              <a:ext cx="893504" cy="8329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1AEF7B-AF47-8F48-8CD8-1CBE861F38BE}"/>
              </a:ext>
            </a:extLst>
          </p:cNvPr>
          <p:cNvGrpSpPr/>
          <p:nvPr/>
        </p:nvGrpSpPr>
        <p:grpSpPr>
          <a:xfrm>
            <a:off x="7306286" y="3616915"/>
            <a:ext cx="3752149" cy="2784174"/>
            <a:chOff x="7306286" y="3616915"/>
            <a:chExt cx="3752149" cy="27841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C8C4F9-40AD-C241-8EBF-47DF99831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306286" y="3679154"/>
              <a:ext cx="3752149" cy="2721935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B4C149-BB34-6E45-BCFA-C8F568482EDE}"/>
                </a:ext>
              </a:extLst>
            </p:cNvPr>
            <p:cNvSpPr/>
            <p:nvPr/>
          </p:nvSpPr>
          <p:spPr>
            <a:xfrm rot="20936872">
              <a:off x="9607944" y="3616915"/>
              <a:ext cx="926836" cy="826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99066-953A-7F45-ADA1-D59FF8B012A1}"/>
              </a:ext>
            </a:extLst>
          </p:cNvPr>
          <p:cNvSpPr/>
          <p:nvPr/>
        </p:nvSpPr>
        <p:spPr>
          <a:xfrm>
            <a:off x="3348388" y="6644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Double click on Non-Smokers as the Larger Population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(excluding outliers)</a:t>
            </a:r>
          </a:p>
        </p:txBody>
      </p:sp>
    </p:spTree>
    <p:extLst>
      <p:ext uri="{BB962C8B-B14F-4D97-AF65-F5344CB8AC3E}">
        <p14:creationId xmlns:p14="http://schemas.microsoft.com/office/powerpoint/2010/main" val="18354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7">
            <a:extLst>
              <a:ext uri="{FF2B5EF4-FFF2-40B4-BE49-F238E27FC236}">
                <a16:creationId xmlns:a16="http://schemas.microsoft.com/office/drawing/2014/main" id="{A21E7785-3D2D-4FF8-9C82-42CE9DBD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9">
            <a:extLst>
              <a:ext uri="{FF2B5EF4-FFF2-40B4-BE49-F238E27FC236}">
                <a16:creationId xmlns:a16="http://schemas.microsoft.com/office/drawing/2014/main" id="{9911E146-5AE8-4892-B0B5-42052873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C21C6-7084-FE4F-8FC4-AD73E744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</a:rPr>
              <a:t>When we look only at the non-smokers, WE SEE WOMEN’S CHARGES ARE 13% HIGHER regardless of region</a:t>
            </a:r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978A552A-290C-474C-9CC8-401379CD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57D8432A-7050-43CE-AC0E-48F00C7D5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55B5BA19-E267-49E0-A8F7-3435C9118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D19504FF-266B-4F6E-BAA1-DF9730E9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AF26C-8AA4-D245-8478-DC929CCF3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9" r="2" b="4809"/>
          <a:stretch/>
        </p:blipFill>
        <p:spPr>
          <a:xfrm>
            <a:off x="873473" y="780711"/>
            <a:ext cx="2837481" cy="2167476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6464F78D-891F-49EC-ADDE-5E581A66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18AD00-53C0-3843-9C3A-7F1857ED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7" y="797468"/>
            <a:ext cx="3392496" cy="2130552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9B532-B43B-3F45-BE06-979F7F3A8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8188827" y="805372"/>
            <a:ext cx="3400442" cy="2135543"/>
          </a:xfrm>
          <a:prstGeom prst="rect">
            <a:avLst/>
          </a:prstGeom>
        </p:spPr>
      </p:pic>
      <p:sp>
        <p:nvSpPr>
          <p:cNvPr id="65" name="Rectangle 61">
            <a:extLst>
              <a:ext uri="{FF2B5EF4-FFF2-40B4-BE49-F238E27FC236}">
                <a16:creationId xmlns:a16="http://schemas.microsoft.com/office/drawing/2014/main" id="{E125488F-35F4-46B0-BDF0-AFAA3610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3729-2DCB-9A43-873B-54BA70ED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077" y="3608649"/>
            <a:ext cx="6864154" cy="2800477"/>
          </a:xfrm>
        </p:spPr>
        <p:txBody>
          <a:bodyPr>
            <a:normAutofit/>
          </a:bodyPr>
          <a:lstStyle/>
          <a:p>
            <a:r>
              <a:rPr lang="en-US" dirty="0"/>
              <a:t>Charges for non-smokers, men and women, by region</a:t>
            </a:r>
          </a:p>
          <a:p>
            <a:r>
              <a:rPr lang="en-US" dirty="0"/>
              <a:t>Even accounting for other factors like </a:t>
            </a:r>
            <a:r>
              <a:rPr lang="en-US" dirty="0" err="1"/>
              <a:t>bmi</a:t>
            </a:r>
            <a:r>
              <a:rPr lang="en-US" dirty="0"/>
              <a:t>, # of children, age, women’s charges are higher</a:t>
            </a:r>
          </a:p>
          <a:p>
            <a:r>
              <a:rPr lang="en-US" dirty="0"/>
              <a:t>Is there a statistical difference in average charges between men and women?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300E78-324F-9C44-98EC-60043FA778C7}"/>
              </a:ext>
            </a:extLst>
          </p:cNvPr>
          <p:cNvSpPr txBox="1"/>
          <p:nvPr/>
        </p:nvSpPr>
        <p:spPr>
          <a:xfrm>
            <a:off x="873473" y="2731440"/>
            <a:ext cx="2837481" cy="21674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</a:rPr>
              <a:t>ARE REGION AND GENDER SIGNIFICANTLY RELATED TO COSTS?</a:t>
            </a:r>
          </a:p>
        </p:txBody>
      </p:sp>
    </p:spTree>
    <p:extLst>
      <p:ext uri="{BB962C8B-B14F-4D97-AF65-F5344CB8AC3E}">
        <p14:creationId xmlns:p14="http://schemas.microsoft.com/office/powerpoint/2010/main" val="18121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FBD6-CD90-BC4D-8A95-8D3819D8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400" dirty="0"/>
              <a:t>For this data, the difference between women’s avg charges and men’s avg charges was statistically significant.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D5E0-C112-8345-9BF2-995B9960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140576" cy="3678303"/>
          </a:xfrm>
        </p:spPr>
        <p:txBody>
          <a:bodyPr/>
          <a:lstStyle/>
          <a:p>
            <a:r>
              <a:rPr lang="en-US" dirty="0"/>
              <a:t>BUT I WAS NOT ABLE TO BUILD A RELIABLE LINEAR REGRESSION MODEL</a:t>
            </a:r>
          </a:p>
          <a:p>
            <a:r>
              <a:rPr lang="en-US" dirty="0"/>
              <a:t>THE LOGISTIC REGRESSION MODEL WAS RIGHTONLY  ABOUT ½ THE TIME</a:t>
            </a:r>
          </a:p>
        </p:txBody>
      </p:sp>
    </p:spTree>
    <p:extLst>
      <p:ext uri="{BB962C8B-B14F-4D97-AF65-F5344CB8AC3E}">
        <p14:creationId xmlns:p14="http://schemas.microsoft.com/office/powerpoint/2010/main" val="39734787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572</Words>
  <Application>Microsoft Macintosh PowerPoint</Application>
  <PresentationFormat>Widescreen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</vt:lpstr>
      <vt:lpstr>HIDDEN disparitIES in insurance charges</vt:lpstr>
      <vt:lpstr> </vt:lpstr>
      <vt:lpstr>THE SAMPLE DATA SET ONE  YEAR OF insurance charges for 1,338 people </vt:lpstr>
      <vt:lpstr>PowerPoint Presentation</vt:lpstr>
      <vt:lpstr>WHAT ELSE IS HERE?</vt:lpstr>
      <vt:lpstr>REMOVE OUTLIERS: TOTAL CHARGES &gt; 22,500  After removing 24% of outlier we created a DATA SET  that is applicable to 74% of cases </vt:lpstr>
      <vt:lpstr>for both men and women non-smokers,  only AGE appears highly correlated with costs.</vt:lpstr>
      <vt:lpstr>When we look only at the non-smokers, WE SEE WOMEN’S CHARGES ARE 13% HIGHER regardless of region</vt:lpstr>
      <vt:lpstr>For this data, the difference between women’s avg charges and men’s avg charges was statistically significant.</vt:lpstr>
      <vt:lpstr>THE MODELS</vt:lpstr>
      <vt:lpstr>SUMMARY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disparitIES in insurance charges</dc:title>
  <dc:creator>Dawn Walker</dc:creator>
  <cp:lastModifiedBy>Dawn Walker</cp:lastModifiedBy>
  <cp:revision>8</cp:revision>
  <dcterms:created xsi:type="dcterms:W3CDTF">2020-09-25T17:29:10Z</dcterms:created>
  <dcterms:modified xsi:type="dcterms:W3CDTF">2020-09-26T18:44:36Z</dcterms:modified>
</cp:coreProperties>
</file>