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0" r:id="rId3"/>
    <p:sldId id="272" r:id="rId4"/>
    <p:sldId id="275" r:id="rId5"/>
    <p:sldId id="276" r:id="rId6"/>
    <p:sldId id="277" r:id="rId7"/>
    <p:sldId id="266" r:id="rId8"/>
    <p:sldId id="268" r:id="rId9"/>
    <p:sldId id="262" r:id="rId10"/>
    <p:sldId id="269" r:id="rId11"/>
    <p:sldId id="265" r:id="rId12"/>
    <p:sldId id="261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DE4253-38F6-B448-9261-BCF1A8BDB741}">
          <p14:sldIdLst>
            <p14:sldId id="256"/>
            <p14:sldId id="270"/>
            <p14:sldId id="272"/>
            <p14:sldId id="275"/>
            <p14:sldId id="276"/>
            <p14:sldId id="277"/>
            <p14:sldId id="266"/>
            <p14:sldId id="268"/>
            <p14:sldId id="262"/>
            <p14:sldId id="269"/>
            <p14:sldId id="265"/>
            <p14:sldId id="261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86"/>
    <p:restoredTop sz="79775"/>
  </p:normalViewPr>
  <p:slideViewPr>
    <p:cSldViewPr snapToGrid="0" snapToObjects="1">
      <p:cViewPr>
        <p:scale>
          <a:sx n="80" d="100"/>
          <a:sy n="80" d="100"/>
        </p:scale>
        <p:origin x="36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251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F44120-52EA-F743-ABBE-2F6887BB30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A86C0-5ED6-F44B-8CEF-EAA69653F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C1C30-F44C-2C44-8CE0-A38EAA5B5623}" type="datetimeFigureOut">
              <a:rPr lang="en-US" smtClean="0"/>
              <a:t>9/25/20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901CF-7E31-4643-9F7F-3F495F0A2A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693C2-EA55-B842-9A81-E5C0A4367D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48282-8218-F141-860C-FC8271BD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6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C6DF8-DABD-4042-9E30-CFC69C4C3C74}" type="datetimeFigureOut">
              <a:rPr lang="en-US" smtClean="0"/>
              <a:t>9/24/20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D093F-147C-534F-828E-C8004455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52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MORNING, MY NAME IS DAWN WALKER. MY TOPIC OF DISCUSSION TODAY IN ‘HIDDEN DISPARITIES IN INSURANCE CHARGES’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D093F-147C-534F-828E-C80044553B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68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many unexplained outliers for both smokers and non-smokers regardless of gender and age. Given the limited details of the dataset, I can not say if the outliers are due to chronic illness, accident </a:t>
            </a:r>
            <a:r>
              <a:rPr lang="en-US" dirty="0" err="1"/>
              <a:t>etc</a:t>
            </a:r>
            <a:r>
              <a:rPr lang="en-US" dirty="0"/>
              <a:t> that might result in very high insurance charges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D093F-147C-534F-828E-C80044553B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01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D093F-147C-534F-828E-C80044553B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04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examine the data more deeply too a look at Non-smokers as a separate group. </a:t>
            </a:r>
          </a:p>
          <a:p>
            <a:r>
              <a:rPr lang="en-US" dirty="0"/>
              <a:t>We can see a very linear relationship between age and charges. There are both males and females whose charges don’t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After removing 24% of outlier we created a DATA SET  that is applicable to 74% of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D093F-147C-534F-828E-C80044553B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99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if you don’t smoke, where you live can significantly effect your charges</a:t>
            </a:r>
          </a:p>
          <a:p>
            <a:r>
              <a:rPr lang="en-US" dirty="0"/>
              <a:t>If you are a woman, gender and where you live effect your charges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D093F-147C-534F-828E-C80044553B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36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D093F-147C-534F-828E-C80044553B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77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When you look at the smoker and non-smokers as a single data set, you don’t see a very strong correlation between age and the charges.</a:t>
            </a:r>
          </a:p>
          <a:p>
            <a:r>
              <a:rPr lang="en-US" dirty="0"/>
              <a:t>Smoking is such a determining factor that is obscures other stories this data might tell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D093F-147C-534F-828E-C80044553B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14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examine the data more deeply too a look at Non-smokers as a separate group. </a:t>
            </a:r>
          </a:p>
          <a:p>
            <a:r>
              <a:rPr lang="en-US" dirty="0"/>
              <a:t>We can see a very linear relationship between age and charges. There are both males and females whose charges </a:t>
            </a:r>
            <a:r>
              <a:rPr lang="en-US" dirty="0" err="1"/>
              <a:t>dont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D093F-147C-534F-828E-C80044553B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91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WAS ONLY A WEAK CORRELATION WHEN I EXAMINED SMOKERS AND NON-SMOKERS TOGETHER, THE  RELATIONSHIP BETWEEN AGE AND CHARGES  IS MUCH MORE HIGHLY CORRELATED  AND CLEARER CLEARER WHEN NON-SMOKERS ARE VIEWED INDEPENDENTLY. THE RELATIONSHIP BETWEEN AGE AND CHARGES IS ALMOST IDENTICAL FOR MEN AND WOMEN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D093F-147C-534F-828E-C80044553B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5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310" y="611127"/>
            <a:ext cx="11029616" cy="543905"/>
          </a:xfrm>
        </p:spPr>
        <p:txBody>
          <a:bodyPr anchor="t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215D-6DA5-6A41-BF65-09C0CFB7E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HIDDEN </a:t>
            </a:r>
            <a:r>
              <a:rPr lang="en-US" dirty="0" err="1"/>
              <a:t>disparitIES</a:t>
            </a:r>
            <a:r>
              <a:rPr lang="en-US" dirty="0"/>
              <a:t> in insurance charges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EBDE7-40A0-C24D-9AD2-96E92FBC01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38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6DDE-EFE3-B443-9B06-D4DCA85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CDD08-7C07-F940-9AE2-526EE2F8D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361" y="2424136"/>
            <a:ext cx="3353378" cy="3434663"/>
          </a:xfrm>
        </p:spPr>
        <p:txBody>
          <a:bodyPr>
            <a:normAutofit/>
          </a:bodyPr>
          <a:lstStyle/>
          <a:p>
            <a:pPr>
              <a:buFont typeface="Wingdings 2" pitchFamily="2" charset="2"/>
              <a:buChar char=""/>
            </a:pPr>
            <a:r>
              <a:rPr lang="en-US" dirty="0"/>
              <a:t>THE LINEAR REGRESSION MODEL WAS NOT A GOOD FIT</a:t>
            </a:r>
          </a:p>
          <a:p>
            <a:pPr>
              <a:buFont typeface="Wingdings 2" pitchFamily="2" charset="2"/>
              <a:buChar char=""/>
            </a:pPr>
            <a:r>
              <a:rPr lang="en-US" dirty="0"/>
              <a:t>THE LOGISTIC REGRESSION MODEL WAS RIGHT ONLY ABOUT 56% OF THE TIME</a:t>
            </a:r>
          </a:p>
        </p:txBody>
      </p:sp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80C8380-02B2-1C43-9B15-2CC6044793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10" b="1"/>
          <a:stretch/>
        </p:blipFill>
        <p:spPr>
          <a:xfrm>
            <a:off x="4244443" y="1892627"/>
            <a:ext cx="3699935" cy="4497938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87635F-92EA-1043-B0BE-F12313316A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9" r="15673" b="3"/>
          <a:stretch/>
        </p:blipFill>
        <p:spPr>
          <a:xfrm>
            <a:off x="8042494" y="1892627"/>
            <a:ext cx="3699935" cy="449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43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4C79-55A7-344B-A0E5-2EB79031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751" y="609600"/>
            <a:ext cx="5759193" cy="409281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WHAT ELSE IS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EC40C-F7CF-9044-8369-897AEC67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28" y="1027109"/>
            <a:ext cx="6171150" cy="1864101"/>
          </a:xfrm>
        </p:spPr>
        <p:txBody>
          <a:bodyPr anchor="t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Smokers are 26% of the data, but 49.5% of the charges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Slight relationship between charges and age, much weaker correlation </a:t>
            </a:r>
          </a:p>
          <a:p>
            <a:r>
              <a:rPr lang="en-US" dirty="0"/>
              <a:t>Smokers in the SE and SW have more charges</a:t>
            </a:r>
          </a:p>
          <a:p>
            <a:r>
              <a:rPr lang="en-US" dirty="0"/>
              <a:t>But for non-smokers, the charges look almost flat</a:t>
            </a:r>
          </a:p>
          <a:p>
            <a:endParaRPr lang="en-US" dirty="0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C57C8F-898A-0B42-8972-BE80FA36A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891" y="90304"/>
            <a:ext cx="5331481" cy="262497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F56C73-441F-FF4D-B3ED-E128256B6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05276"/>
            <a:ext cx="5521708" cy="3738657"/>
          </a:xfrm>
          <a:prstGeom prst="rect">
            <a:avLst/>
          </a:prstGeom>
        </p:spPr>
      </p:pic>
      <p:pic>
        <p:nvPicPr>
          <p:cNvPr id="35" name="Picture 3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997EFA-D5D8-ED4B-A0AE-3F515FF3A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8056" y="3186266"/>
            <a:ext cx="5376710" cy="337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33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A9B4-B103-744A-9D25-8AEFEAE1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3705725"/>
            <a:ext cx="3310504" cy="2502967"/>
          </a:xfrm>
        </p:spPr>
        <p:txBody>
          <a:bodyPr anchor="t">
            <a:normAutofit/>
          </a:bodyPr>
          <a:lstStyle/>
          <a:p>
            <a:pPr marL="285750" indent="-285750" algn="l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solidFill>
                  <a:schemeClr val="accent2"/>
                </a:solidFill>
              </a:rPr>
              <a:t>REMOVE OUTLIERS: TOTAL CHARGES &gt; 22,500</a:t>
            </a:r>
            <a:br>
              <a:rPr lang="en-US" sz="1800" dirty="0">
                <a:solidFill>
                  <a:schemeClr val="accent2"/>
                </a:solidFill>
              </a:rPr>
            </a:br>
            <a:br>
              <a:rPr lang="en-US" sz="2200" dirty="0">
                <a:solidFill>
                  <a:schemeClr val="accent2"/>
                </a:solidFill>
              </a:rPr>
            </a:br>
            <a:r>
              <a:rPr lang="en-US" sz="1800" dirty="0">
                <a:solidFill>
                  <a:schemeClr val="accent2"/>
                </a:solidFill>
              </a:rPr>
              <a:t>After removing 24% of outlier we created a DATA SET  that is applicable to 74% of cases</a:t>
            </a:r>
            <a:br>
              <a:rPr lang="en-US" sz="1800" dirty="0">
                <a:solidFill>
                  <a:schemeClr val="accent2"/>
                </a:solidFill>
              </a:rPr>
            </a:b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4C776-2173-3F4D-8FB7-049D76370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1849" y="2180496"/>
            <a:ext cx="7208957" cy="404568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330A4D7-FE28-5F4A-9D01-E133192E72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41830" y="1803705"/>
            <a:ext cx="7507794" cy="4916942"/>
          </a:xfrm>
          <a:prstGeom prst="rect">
            <a:avLst/>
          </a:prstGeom>
        </p:spPr>
      </p:pic>
      <p:pic>
        <p:nvPicPr>
          <p:cNvPr id="39" name="Picture 38" descr="A picture containing door, clock, drawing&#10;&#10;Description automatically generated">
            <a:extLst>
              <a:ext uri="{FF2B5EF4-FFF2-40B4-BE49-F238E27FC236}">
                <a16:creationId xmlns:a16="http://schemas.microsoft.com/office/drawing/2014/main" id="{BA1B2657-85F4-B047-8BFE-0416860A8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4" y="906656"/>
            <a:ext cx="3249195" cy="229300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FD841A5-8909-0F4F-A914-FF9C507A18C3}"/>
              </a:ext>
            </a:extLst>
          </p:cNvPr>
          <p:cNvSpPr txBox="1"/>
          <p:nvPr/>
        </p:nvSpPr>
        <p:spPr>
          <a:xfrm>
            <a:off x="4391249" y="847572"/>
            <a:ext cx="7208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VIEW OF NON-SMOKERS ONLY</a:t>
            </a:r>
          </a:p>
        </p:txBody>
      </p:sp>
    </p:spTree>
    <p:extLst>
      <p:ext uri="{BB962C8B-B14F-4D97-AF65-F5344CB8AC3E}">
        <p14:creationId xmlns:p14="http://schemas.microsoft.com/office/powerpoint/2010/main" val="299541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0AC7A8-1927-9A4E-8CC4-47C5E37D86B5}"/>
              </a:ext>
            </a:extLst>
          </p:cNvPr>
          <p:cNvSpPr/>
          <p:nvPr/>
        </p:nvSpPr>
        <p:spPr>
          <a:xfrm>
            <a:off x="3441321" y="136399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After removing 24% of the outliers data, the data set was now in a model that was applicable to 74% of cases. This allowed for a cleaner data set to be able to examine the larger population, non-smokers.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For non-smoking men and women, only age appears highly correlated with costs.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96A30-C778-B047-B7F9-2AD768D4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</a:rPr>
              <a:t>for both men and women non-smokers,  only AGE appears highly correlated with costs.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409E6C-CE3B-B147-B6DB-321C77998857}"/>
              </a:ext>
            </a:extLst>
          </p:cNvPr>
          <p:cNvSpPr txBox="1"/>
          <p:nvPr/>
        </p:nvSpPr>
        <p:spPr>
          <a:xfrm>
            <a:off x="559410" y="3244334"/>
            <a:ext cx="332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Women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56071C-4B00-3748-A13A-524EFCDFF78A}"/>
              </a:ext>
            </a:extLst>
          </p:cNvPr>
          <p:cNvSpPr txBox="1"/>
          <p:nvPr/>
        </p:nvSpPr>
        <p:spPr>
          <a:xfrm>
            <a:off x="7520474" y="3212614"/>
            <a:ext cx="332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16FBDC5-BF3B-D44F-BA9C-36A1E1134E82}"/>
              </a:ext>
            </a:extLst>
          </p:cNvPr>
          <p:cNvGrpSpPr/>
          <p:nvPr/>
        </p:nvGrpSpPr>
        <p:grpSpPr>
          <a:xfrm>
            <a:off x="299551" y="3613660"/>
            <a:ext cx="4113858" cy="3019215"/>
            <a:chOff x="299551" y="3613660"/>
            <a:chExt cx="4113858" cy="3019215"/>
          </a:xfrm>
        </p:grpSpPr>
        <p:pic>
          <p:nvPicPr>
            <p:cNvPr id="9" name="Content Placeholder 8">
              <a:extLst>
                <a:ext uri="{FF2B5EF4-FFF2-40B4-BE49-F238E27FC236}">
                  <a16:creationId xmlns:a16="http://schemas.microsoft.com/office/drawing/2014/main" id="{E061C99A-84F3-914B-93C1-C96BAE1BF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299551" y="3648544"/>
              <a:ext cx="4113858" cy="2984331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EF7AC96-1891-EF48-A14F-F5C3F4CE251C}"/>
                </a:ext>
              </a:extLst>
            </p:cNvPr>
            <p:cNvSpPr/>
            <p:nvPr/>
          </p:nvSpPr>
          <p:spPr>
            <a:xfrm rot="20936872">
              <a:off x="2918121" y="3613660"/>
              <a:ext cx="893504" cy="83298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E1AEF7B-AF47-8F48-8CD8-1CBE861F38BE}"/>
              </a:ext>
            </a:extLst>
          </p:cNvPr>
          <p:cNvGrpSpPr/>
          <p:nvPr/>
        </p:nvGrpSpPr>
        <p:grpSpPr>
          <a:xfrm>
            <a:off x="7306286" y="3616915"/>
            <a:ext cx="3752149" cy="2784174"/>
            <a:chOff x="7306286" y="3616915"/>
            <a:chExt cx="3752149" cy="278417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C8C4F9-40AD-C241-8EBF-47DF99831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7306286" y="3679154"/>
              <a:ext cx="3752149" cy="2721935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0B4C149-BB34-6E45-BCFA-C8F568482EDE}"/>
                </a:ext>
              </a:extLst>
            </p:cNvPr>
            <p:cNvSpPr/>
            <p:nvPr/>
          </p:nvSpPr>
          <p:spPr>
            <a:xfrm rot="20936872">
              <a:off x="9607944" y="3616915"/>
              <a:ext cx="926836" cy="8264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1C99066-953A-7F45-ADA1-D59FF8B012A1}"/>
              </a:ext>
            </a:extLst>
          </p:cNvPr>
          <p:cNvSpPr/>
          <p:nvPr/>
        </p:nvSpPr>
        <p:spPr>
          <a:xfrm>
            <a:off x="3348388" y="6644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Double click on Non-Smokers as the Larger Population</a:t>
            </a:r>
            <a:br>
              <a:rPr lang="en-US" b="1" dirty="0">
                <a:solidFill>
                  <a:schemeClr val="accent2"/>
                </a:solidFill>
              </a:rPr>
            </a:br>
            <a:r>
              <a:rPr lang="en-US" b="1" dirty="0">
                <a:solidFill>
                  <a:schemeClr val="accent2"/>
                </a:solidFill>
              </a:rPr>
              <a:t>(excluding outliers)</a:t>
            </a:r>
          </a:p>
        </p:txBody>
      </p:sp>
    </p:spTree>
    <p:extLst>
      <p:ext uri="{BB962C8B-B14F-4D97-AF65-F5344CB8AC3E}">
        <p14:creationId xmlns:p14="http://schemas.microsoft.com/office/powerpoint/2010/main" val="183540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DAF5-3E11-E640-BABB-9C5F65800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47" y="824092"/>
            <a:ext cx="11029616" cy="988666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THE SAMPLE DATA SET</a:t>
            </a:r>
            <a:br>
              <a:rPr lang="en-US" sz="3200" b="1" dirty="0">
                <a:solidFill>
                  <a:schemeClr val="accent1"/>
                </a:solidFill>
              </a:rPr>
            </a:br>
            <a:r>
              <a:rPr lang="en-US" sz="2400" b="1" dirty="0"/>
              <a:t>ONE  YEAR OF insurance charges for 1,338 people</a:t>
            </a:r>
            <a:br>
              <a:rPr lang="en-US" sz="2400" b="1" dirty="0"/>
            </a:b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E544CB2-EF18-B846-9DD3-9E955C216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448" y="1989221"/>
            <a:ext cx="11186360" cy="4283242"/>
          </a:xfrm>
        </p:spPr>
        <p:txBody>
          <a:bodyPr anchor="t"/>
          <a:lstStyle/>
          <a:p>
            <a:pPr>
              <a:buFont typeface="Wingdings" pitchFamily="2" charset="2"/>
              <a:buChar char="§"/>
            </a:pPr>
            <a:r>
              <a:rPr lang="en-US" sz="2400" b="1" dirty="0">
                <a:solidFill>
                  <a:schemeClr val="accent1"/>
                </a:solidFill>
              </a:rPr>
              <a:t> TOTAL CHARGES FOR THE YEAR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676 MALES, 662 FEMALES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AVERAGE AGE OF 39 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BMI,  NUMBER OF CHILDREN,  REGION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9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EB39A4-E6FD-2449-A5B8-0CE6284D33EB}"/>
              </a:ext>
            </a:extLst>
          </p:cNvPr>
          <p:cNvSpPr txBox="1"/>
          <p:nvPr/>
        </p:nvSpPr>
        <p:spPr>
          <a:xfrm>
            <a:off x="1106908" y="788892"/>
            <a:ext cx="4828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 dirty="0">
                <a:solidFill>
                  <a:schemeClr val="accent1"/>
                </a:solidFill>
              </a:rPr>
              <a:t>BIMODAL, 2 DISTINCT DATA SETS?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>
                <a:solidFill>
                  <a:schemeClr val="accent1"/>
                </a:solidFill>
              </a:rPr>
              <a:t>UNEXPLAINABLE OUTLIERS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>
                <a:solidFill>
                  <a:schemeClr val="accent1"/>
                </a:solidFill>
              </a:rPr>
              <a:t>CHARGES INCREASE WITH AGE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>
                <a:solidFill>
                  <a:schemeClr val="accent1"/>
                </a:solidFill>
              </a:rPr>
              <a:t>SMOKERS PAY MORE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61D79-BEB6-AE46-8600-C268459ED428}"/>
              </a:ext>
            </a:extLst>
          </p:cNvPr>
          <p:cNvSpPr txBox="1"/>
          <p:nvPr/>
        </p:nvSpPr>
        <p:spPr>
          <a:xfrm>
            <a:off x="6613489" y="791721"/>
            <a:ext cx="5085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NON-SMOKERS: 1064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SMOKERS: 274</a:t>
            </a:r>
          </a:p>
          <a:p>
            <a:r>
              <a:rPr lang="en-US" dirty="0">
                <a:solidFill>
                  <a:schemeClr val="tx2"/>
                </a:solidFill>
              </a:rPr>
              <a:t>26% of the data, but 49.5% of the charges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9AEBF577-0540-1341-998B-6FFD7BFF9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21" y="2718079"/>
            <a:ext cx="6429268" cy="3739660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D3012FB8-A69F-0A4C-A9A3-4A7D56EAC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611" y="2715250"/>
            <a:ext cx="1447800" cy="863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A7CEE1-27C9-9A42-8F91-EB21BAD363B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613489" y="2924955"/>
            <a:ext cx="5394290" cy="353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6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3BCDF3E5-EEF5-2E4C-9C11-2EE3DC393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020" y="590247"/>
            <a:ext cx="9420663" cy="5994163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180E8B-1EF2-494F-9C2D-2F63DAAFB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215" y="1909010"/>
            <a:ext cx="3027233" cy="1490472"/>
          </a:xfrm>
          <a:prstGeom prst="rect">
            <a:avLst/>
          </a:prstGeom>
        </p:spPr>
      </p:pic>
      <p:pic>
        <p:nvPicPr>
          <p:cNvPr id="36" name="Picture 35" descr="A picture containing chart&#10;&#10;Description automatically generated">
            <a:extLst>
              <a:ext uri="{FF2B5EF4-FFF2-40B4-BE49-F238E27FC236}">
                <a16:creationId xmlns:a16="http://schemas.microsoft.com/office/drawing/2014/main" id="{74132C26-58C8-6840-9EB6-893AD60F9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9183" y="1145005"/>
            <a:ext cx="8255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8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15BBFD67-1BC4-604C-B5A9-7BB300543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337" y="1785905"/>
            <a:ext cx="7930579" cy="50278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01A9B4-B103-744A-9D25-8AEFEAE1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189" y="760864"/>
            <a:ext cx="8999621" cy="46166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</a:rPr>
              <a:t>Non-smokers only with charges under $22,500</a:t>
            </a:r>
            <a:br>
              <a:rPr lang="en-US" sz="1800" dirty="0">
                <a:solidFill>
                  <a:schemeClr val="accent2"/>
                </a:solidFill>
              </a:rPr>
            </a:br>
            <a:br>
              <a:rPr lang="en-US" sz="2200" dirty="0">
                <a:solidFill>
                  <a:schemeClr val="accent2"/>
                </a:solidFill>
              </a:rPr>
            </a:br>
            <a:br>
              <a:rPr lang="en-US" sz="1800" dirty="0">
                <a:solidFill>
                  <a:schemeClr val="accent2"/>
                </a:solidFill>
              </a:rPr>
            </a:br>
            <a:endParaRPr lang="en-US" sz="1800" dirty="0">
              <a:solidFill>
                <a:schemeClr val="accent2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BED9D5E-74F5-5543-BA46-DE9F0C4230A2}"/>
              </a:ext>
            </a:extLst>
          </p:cNvPr>
          <p:cNvGrpSpPr/>
          <p:nvPr/>
        </p:nvGrpSpPr>
        <p:grpSpPr>
          <a:xfrm>
            <a:off x="134456" y="4012218"/>
            <a:ext cx="3336800" cy="2486575"/>
            <a:chOff x="299551" y="3613660"/>
            <a:chExt cx="4113858" cy="3019215"/>
          </a:xfrm>
        </p:grpSpPr>
        <p:pic>
          <p:nvPicPr>
            <p:cNvPr id="8" name="Content Placeholder 8">
              <a:extLst>
                <a:ext uri="{FF2B5EF4-FFF2-40B4-BE49-F238E27FC236}">
                  <a16:creationId xmlns:a16="http://schemas.microsoft.com/office/drawing/2014/main" id="{CB4858BF-695F-7842-8F0A-FA5C12F5F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299551" y="3648544"/>
              <a:ext cx="4113858" cy="2984331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50B9220-3FE0-B14D-94A4-9941D0572BFD}"/>
                </a:ext>
              </a:extLst>
            </p:cNvPr>
            <p:cNvSpPr/>
            <p:nvPr/>
          </p:nvSpPr>
          <p:spPr>
            <a:xfrm rot="20936872">
              <a:off x="2918121" y="3613660"/>
              <a:ext cx="893504" cy="83298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B5C8D3-CB6E-6D48-B4D7-E758BB770794}"/>
              </a:ext>
            </a:extLst>
          </p:cNvPr>
          <p:cNvGrpSpPr/>
          <p:nvPr/>
        </p:nvGrpSpPr>
        <p:grpSpPr>
          <a:xfrm>
            <a:off x="152761" y="1309237"/>
            <a:ext cx="3300191" cy="2448812"/>
            <a:chOff x="7306286" y="3616915"/>
            <a:chExt cx="3752149" cy="278417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222F638-F296-2B48-83AE-8318CB81F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7306286" y="3679154"/>
              <a:ext cx="3752149" cy="2721935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447E6C0-15D0-174D-A3C5-770DA73B1F9C}"/>
                </a:ext>
              </a:extLst>
            </p:cNvPr>
            <p:cNvSpPr/>
            <p:nvPr/>
          </p:nvSpPr>
          <p:spPr>
            <a:xfrm rot="20936872">
              <a:off x="9607944" y="3616915"/>
              <a:ext cx="926836" cy="8264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EA111F4-AD03-404E-BAF5-C2A61B0D50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66045" y="1659766"/>
            <a:ext cx="673194" cy="60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4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21C6-7084-FE4F-8FC4-AD73E744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53" y="3425294"/>
            <a:ext cx="3397924" cy="280047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</a:rPr>
              <a:t>When we look only at the non-smokers, WE SEE WOMEN’S CHARGES ARE 13% HIGHER regardless of region</a:t>
            </a:r>
          </a:p>
        </p:txBody>
      </p:sp>
      <p:pic>
        <p:nvPicPr>
          <p:cNvPr id="40" name="Picture 39" descr="Chart, bar chart&#10;&#10;Description automatically generated">
            <a:extLst>
              <a:ext uri="{FF2B5EF4-FFF2-40B4-BE49-F238E27FC236}">
                <a16:creationId xmlns:a16="http://schemas.microsoft.com/office/drawing/2014/main" id="{C7D3F2F3-62C7-5D4A-A32D-EC5E87F46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8285"/>
            <a:ext cx="5907763" cy="3701249"/>
          </a:xfrm>
          <a:prstGeom prst="rect">
            <a:avLst/>
          </a:prstGeom>
        </p:spPr>
      </p:pic>
      <p:pic>
        <p:nvPicPr>
          <p:cNvPr id="44" name="Picture 43" descr="Chart, bar chart&#10;&#10;Description automatically generated">
            <a:extLst>
              <a:ext uri="{FF2B5EF4-FFF2-40B4-BE49-F238E27FC236}">
                <a16:creationId xmlns:a16="http://schemas.microsoft.com/office/drawing/2014/main" id="{3CFB13C4-83C8-2549-BB21-90A280F2A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54496"/>
            <a:ext cx="5886426" cy="3696789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6384B291-BB87-A44E-B263-6670D41F25F6}"/>
              </a:ext>
            </a:extLst>
          </p:cNvPr>
          <p:cNvSpPr txBox="1"/>
          <p:nvPr/>
        </p:nvSpPr>
        <p:spPr>
          <a:xfrm>
            <a:off x="2048892" y="53604"/>
            <a:ext cx="894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DO GENDER AND REGION SIGNIFICANTLY EFFECT YOUR CHARGES?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52AE731-8108-D043-B8CB-E5EE820D4998}"/>
              </a:ext>
            </a:extLst>
          </p:cNvPr>
          <p:cNvSpPr txBox="1"/>
          <p:nvPr/>
        </p:nvSpPr>
        <p:spPr>
          <a:xfrm>
            <a:off x="1427709" y="617212"/>
            <a:ext cx="364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SMOKERS AND NON-SMOKERS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B1580A4-19BB-CB48-96A1-6BEDE8E8A1F7}"/>
              </a:ext>
            </a:extLst>
          </p:cNvPr>
          <p:cNvSpPr txBox="1"/>
          <p:nvPr/>
        </p:nvSpPr>
        <p:spPr>
          <a:xfrm>
            <a:off x="8149466" y="617212"/>
            <a:ext cx="364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NON-SMOKERS ONLY</a:t>
            </a:r>
          </a:p>
        </p:txBody>
      </p:sp>
      <p:pic>
        <p:nvPicPr>
          <p:cNvPr id="71" name="Picture 70" descr="A picture containing table&#10;&#10;Description automatically generated">
            <a:extLst>
              <a:ext uri="{FF2B5EF4-FFF2-40B4-BE49-F238E27FC236}">
                <a16:creationId xmlns:a16="http://schemas.microsoft.com/office/drawing/2014/main" id="{EF0370D4-EADC-354C-8103-F6EB1AD995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7280" y="4649534"/>
            <a:ext cx="1452325" cy="2107295"/>
          </a:xfrm>
          <a:prstGeom prst="rect">
            <a:avLst/>
          </a:prstGeom>
        </p:spPr>
      </p:pic>
      <p:pic>
        <p:nvPicPr>
          <p:cNvPr id="73" name="Picture 72" descr="Table&#10;&#10;Description automatically generated">
            <a:extLst>
              <a:ext uri="{FF2B5EF4-FFF2-40B4-BE49-F238E27FC236}">
                <a16:creationId xmlns:a16="http://schemas.microsoft.com/office/drawing/2014/main" id="{EDA4D66F-1325-6449-999A-FF93C7E1E7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6421" y="4707670"/>
            <a:ext cx="1959584" cy="199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5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6FBD6-CD90-BC4D-8A95-8D3819D8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sz="2400" dirty="0"/>
              <a:t>For this data, the difference between women’s avg charges and men’s avg charges was statistically significant.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AD5E0-C112-8345-9BF2-995B99605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3140576" cy="3678303"/>
          </a:xfrm>
        </p:spPr>
        <p:txBody>
          <a:bodyPr/>
          <a:lstStyle/>
          <a:p>
            <a:r>
              <a:rPr lang="en-US" dirty="0"/>
              <a:t>BUT I WAS NOT ABLE TO BUILD A RELIABLE LINEAR REGRESSION MODEL</a:t>
            </a:r>
          </a:p>
          <a:p>
            <a:r>
              <a:rPr lang="en-US" dirty="0"/>
              <a:t>THE LOGISTIC REGRESSION MODEL WAS RIGHTONLY  ABOUT ½ THE TIME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9E32849-A66A-0947-980D-FFB012A237D3}"/>
              </a:ext>
            </a:extLst>
          </p:cNvPr>
          <p:cNvSpPr txBox="1">
            <a:spLocks/>
          </p:cNvSpPr>
          <p:nvPr/>
        </p:nvSpPr>
        <p:spPr>
          <a:xfrm>
            <a:off x="769716" y="1710593"/>
            <a:ext cx="11039650" cy="673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Even if you don’t smoke, where you live can significantly effect your charges</a:t>
            </a:r>
          </a:p>
          <a:p>
            <a:r>
              <a:rPr lang="en-US"/>
              <a:t>If you are a woman, gender and where you live effect your charges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478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F0C9-5508-FA40-84B9-72BE20D8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7A90A-01B4-D24B-9E4D-132228FE1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n-US" dirty="0"/>
          </a:p>
          <a:p>
            <a:r>
              <a:rPr lang="en-US" dirty="0"/>
              <a:t>EXPLORE OTHER TYPES OF STATISTICAL MODELS  THAT MIGHT FIT THE DATA BETTER</a:t>
            </a:r>
          </a:p>
          <a:p>
            <a:r>
              <a:rPr lang="en-US" dirty="0"/>
              <a:t>THE DATA SET WAS LIMITED IN SIZE AND SCOPE, REPEAT PROJECT WITH MORE DETAILED AND LARGER DATA SETS</a:t>
            </a:r>
          </a:p>
          <a:p>
            <a:r>
              <a:rPr lang="en-US" dirty="0"/>
              <a:t>EXPLORE UNEXPLAINED DATA ANOMOLIES AND BIMODAL ACTIVITY </a:t>
            </a:r>
          </a:p>
        </p:txBody>
      </p:sp>
    </p:spTree>
    <p:extLst>
      <p:ext uri="{BB962C8B-B14F-4D97-AF65-F5344CB8AC3E}">
        <p14:creationId xmlns:p14="http://schemas.microsoft.com/office/powerpoint/2010/main" val="82148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1667-0455-594F-AB36-C17B22BE5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40932"/>
          </a:xfrm>
        </p:spPr>
        <p:txBody>
          <a:bodyPr anchor="t"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23FF6-03FF-4B49-A8EF-E97D5FD4C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175" y="2451958"/>
            <a:ext cx="4876633" cy="3434492"/>
          </a:xfrm>
        </p:spPr>
        <p:txBody>
          <a:bodyPr/>
          <a:lstStyle/>
          <a:p>
            <a:r>
              <a:rPr lang="en-US" dirty="0"/>
              <a:t>Can gender be used to predict insurance charges?</a:t>
            </a:r>
          </a:p>
          <a:p>
            <a:r>
              <a:rPr lang="en-US" dirty="0"/>
              <a:t>Is the difference in charges between men and women in this data set statistically significant?</a:t>
            </a:r>
          </a:p>
          <a:p>
            <a:r>
              <a:rPr lang="en-US" dirty="0"/>
              <a:t>Does the region in which you live effect your charges?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3DD61A-D5EC-2F45-8574-EA3D6EF6EF48}"/>
              </a:ext>
            </a:extLst>
          </p:cNvPr>
          <p:cNvSpPr txBox="1"/>
          <p:nvPr/>
        </p:nvSpPr>
        <p:spPr>
          <a:xfrm>
            <a:off x="328613" y="3015042"/>
            <a:ext cx="5924382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“While women and men both feel the impact of health costs, such as insurance premiums, co-payments, and deductibles, they can be particularly burdensome for women who on average earn lower wages, have fewer financial assets, accumulate less wealth, and have higher rates of poverty than men.” - </a:t>
            </a:r>
            <a:r>
              <a:rPr lang="en-US" sz="1400" b="1" i="1" dirty="0"/>
              <a:t>Women's Coverage, Access, and Affordability: Key Findings from the 2017 Kaiser Women’s Health Survey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6262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819</Words>
  <Application>Microsoft Macintosh PowerPoint</Application>
  <PresentationFormat>Widescreen</PresentationFormat>
  <Paragraphs>71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Gill Sans MT</vt:lpstr>
      <vt:lpstr>Wingdings</vt:lpstr>
      <vt:lpstr>Wingdings 2</vt:lpstr>
      <vt:lpstr>Dividend</vt:lpstr>
      <vt:lpstr>HIDDEN disparitIES in insurance charges</vt:lpstr>
      <vt:lpstr>THE SAMPLE DATA SET ONE  YEAR OF insurance charges for 1,338 people </vt:lpstr>
      <vt:lpstr>PowerPoint Presentation</vt:lpstr>
      <vt:lpstr>PowerPoint Presentation</vt:lpstr>
      <vt:lpstr>Non-smokers only with charges under $22,500   </vt:lpstr>
      <vt:lpstr>When we look only at the non-smokers, WE SEE WOMEN’S CHARGES ARE 13% HIGHER regardless of region</vt:lpstr>
      <vt:lpstr>For this data, the difference between women’s avg charges and men’s avg charges was statistically significant.</vt:lpstr>
      <vt:lpstr>SUMMARY AND NEXT STEPS</vt:lpstr>
      <vt:lpstr> </vt:lpstr>
      <vt:lpstr>THE MODELS</vt:lpstr>
      <vt:lpstr>WHAT ELSE IS HERE?</vt:lpstr>
      <vt:lpstr>REMOVE OUTLIERS: TOTAL CHARGES &gt; 22,500  After removing 24% of outlier we created a DATA SET  that is applicable to 74% of cases </vt:lpstr>
      <vt:lpstr>for both men and women non-smokers,  only AGE appears highly correlated with costs.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HIDDEN disparitIES in insurance charges</dc:title>
  <dc:creator>Dawn Walker</dc:creator>
  <cp:lastModifiedBy>Dawn Walker</cp:lastModifiedBy>
  <cp:revision>3</cp:revision>
  <dcterms:created xsi:type="dcterms:W3CDTF">2020-09-27T21:15:46Z</dcterms:created>
  <dcterms:modified xsi:type="dcterms:W3CDTF">2020-09-27T21:28:07Z</dcterms:modified>
</cp:coreProperties>
</file>