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1" r:id="rId5"/>
    <p:sldId id="257" r:id="rId6"/>
    <p:sldId id="265" r:id="rId7"/>
    <p:sldId id="264" r:id="rId8"/>
    <p:sldId id="266" r:id="rId9"/>
    <p:sldId id="258"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63"/>
    <p:restoredTop sz="96208"/>
  </p:normalViewPr>
  <p:slideViewPr>
    <p:cSldViewPr snapToGrid="0" snapToObjects="1">
      <p:cViewPr varScale="1">
        <p:scale>
          <a:sx n="90" d="100"/>
          <a:sy n="90" d="100"/>
        </p:scale>
        <p:origin x="240"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9/21/20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9/21/20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9/21/20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9/21/20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9/21/20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215D-6DA5-6A41-BF65-09C0CFB7E60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43EBDE7-40A0-C24D-9AD2-96E92FBC01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953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928B86-580B-674B-A079-C015F2FCB9F6}"/>
              </a:ext>
            </a:extLst>
          </p:cNvPr>
          <p:cNvPicPr>
            <a:picLocks noChangeAspect="1"/>
          </p:cNvPicPr>
          <p:nvPr/>
        </p:nvPicPr>
        <p:blipFill>
          <a:blip r:embed="rId2"/>
          <a:srcRect/>
          <a:stretch/>
        </p:blipFill>
        <p:spPr>
          <a:xfrm>
            <a:off x="0" y="-6913"/>
            <a:ext cx="3696902" cy="2608957"/>
          </a:xfrm>
          <a:prstGeom prst="rect">
            <a:avLst/>
          </a:prstGeom>
        </p:spPr>
      </p:pic>
      <p:sp>
        <p:nvSpPr>
          <p:cNvPr id="14" name="Rectangle 13">
            <a:extLst>
              <a:ext uri="{FF2B5EF4-FFF2-40B4-BE49-F238E27FC236}">
                <a16:creationId xmlns:a16="http://schemas.microsoft.com/office/drawing/2014/main" id="{B1ACEF87-056E-4E77-899B-9E9A04E9B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1819"/>
            <a:ext cx="4576634" cy="4235946"/>
          </a:xfrm>
          <a:prstGeom prst="rect">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F177D6-6EF9-CC44-95F4-B4D03DC7A9D2}"/>
              </a:ext>
            </a:extLst>
          </p:cNvPr>
          <p:cNvSpPr>
            <a:spLocks noGrp="1"/>
          </p:cNvSpPr>
          <p:nvPr>
            <p:ph type="title"/>
          </p:nvPr>
        </p:nvSpPr>
        <p:spPr>
          <a:xfrm>
            <a:off x="163506" y="2661835"/>
            <a:ext cx="3412067" cy="1920675"/>
          </a:xfrm>
        </p:spPr>
        <p:txBody>
          <a:bodyPr anchor="t">
            <a:normAutofit fontScale="90000"/>
          </a:bodyPr>
          <a:lstStyle/>
          <a:p>
            <a:pPr algn="ctr">
              <a:lnSpc>
                <a:spcPct val="90000"/>
              </a:lnSpc>
            </a:pPr>
            <a:br>
              <a:rPr lang="en-US" sz="1100" dirty="0">
                <a:solidFill>
                  <a:srgbClr val="FFFFFF"/>
                </a:solidFill>
              </a:rPr>
            </a:br>
            <a:r>
              <a:rPr lang="en-US" sz="1100" dirty="0">
                <a:solidFill>
                  <a:srgbClr val="FFFFFF"/>
                </a:solidFill>
              </a:rPr>
              <a:t>THIS GRAPH ILLUSTRATES A </a:t>
            </a:r>
            <a:r>
              <a:rPr lang="en-US" sz="1100" dirty="0" err="1">
                <a:solidFill>
                  <a:srgbClr val="FFFFFF"/>
                </a:solidFill>
              </a:rPr>
              <a:t>LINEaR</a:t>
            </a:r>
            <a:r>
              <a:rPr lang="en-US" sz="1100" dirty="0">
                <a:solidFill>
                  <a:srgbClr val="FFFFFF"/>
                </a:solidFill>
              </a:rPr>
              <a:t> RELATIONSHIP BETWEEN COSTS AND AGE.</a:t>
            </a:r>
            <a:br>
              <a:rPr lang="en-US" sz="1100" dirty="0">
                <a:solidFill>
                  <a:srgbClr val="FFFFFF"/>
                </a:solidFill>
              </a:rPr>
            </a:br>
            <a:br>
              <a:rPr lang="en-US" sz="1100" dirty="0">
                <a:solidFill>
                  <a:srgbClr val="FFFFFF"/>
                </a:solidFill>
              </a:rPr>
            </a:br>
            <a:r>
              <a:rPr lang="en-US" sz="1100" dirty="0">
                <a:solidFill>
                  <a:srgbClr val="FFFFFF"/>
                </a:solidFill>
              </a:rPr>
              <a:t>BUT THERE ARE ALSO A LOT OF STRANGE OUTLIERS</a:t>
            </a:r>
            <a:br>
              <a:rPr lang="en-US" sz="1100" dirty="0">
                <a:solidFill>
                  <a:srgbClr val="FFFFFF"/>
                </a:solidFill>
              </a:rPr>
            </a:br>
            <a:br>
              <a:rPr lang="en-US" sz="1100" dirty="0">
                <a:solidFill>
                  <a:srgbClr val="FFFFFF"/>
                </a:solidFill>
              </a:rPr>
            </a:br>
            <a:r>
              <a:rPr lang="en-US" sz="1100" dirty="0">
                <a:solidFill>
                  <a:srgbClr val="FFFFFF"/>
                </a:solidFill>
              </a:rPr>
              <a:t>The boxplot above also illustrates the extreme cost outliers </a:t>
            </a:r>
            <a:br>
              <a:rPr lang="en-US" sz="1100" dirty="0">
                <a:solidFill>
                  <a:srgbClr val="FFFFFF"/>
                </a:solidFill>
              </a:rPr>
            </a:br>
            <a:br>
              <a:rPr lang="en-US" sz="1100" dirty="0">
                <a:solidFill>
                  <a:srgbClr val="FFFFFF"/>
                </a:solidFill>
              </a:rPr>
            </a:br>
            <a:r>
              <a:rPr lang="en-US" sz="1100" dirty="0">
                <a:solidFill>
                  <a:srgbClr val="FFFFFF"/>
                </a:solidFill>
              </a:rPr>
              <a:t>with the data available there is no way to know what factors are causing the huge increases in cost for the outliers</a:t>
            </a:r>
            <a:br>
              <a:rPr lang="en-US" sz="1100" dirty="0">
                <a:solidFill>
                  <a:srgbClr val="FFFFFF"/>
                </a:solidFill>
              </a:rPr>
            </a:br>
            <a:br>
              <a:rPr lang="en-US" sz="1100" dirty="0">
                <a:solidFill>
                  <a:srgbClr val="FFFFFF"/>
                </a:solidFill>
              </a:rPr>
            </a:br>
            <a:br>
              <a:rPr lang="en-US" sz="1100" dirty="0">
                <a:solidFill>
                  <a:srgbClr val="FFFFFF"/>
                </a:solidFill>
              </a:rPr>
            </a:br>
            <a:endParaRPr lang="en-US" sz="1100" dirty="0">
              <a:solidFill>
                <a:srgbClr val="FFFFFF"/>
              </a:solidFill>
            </a:endParaRPr>
          </a:p>
        </p:txBody>
      </p:sp>
      <p:sp>
        <p:nvSpPr>
          <p:cNvPr id="11" name="Content Placeholder 10">
            <a:extLst>
              <a:ext uri="{FF2B5EF4-FFF2-40B4-BE49-F238E27FC236}">
                <a16:creationId xmlns:a16="http://schemas.microsoft.com/office/drawing/2014/main" id="{16F6568F-317F-4B9A-93D4-73A3A2CFFD1B}"/>
              </a:ext>
            </a:extLst>
          </p:cNvPr>
          <p:cNvSpPr>
            <a:spLocks noGrp="1"/>
          </p:cNvSpPr>
          <p:nvPr>
            <p:ph idx="1"/>
          </p:nvPr>
        </p:nvSpPr>
        <p:spPr>
          <a:xfrm>
            <a:off x="137838" y="4483881"/>
            <a:ext cx="3415074" cy="2273340"/>
          </a:xfrm>
        </p:spPr>
        <p:txBody>
          <a:bodyPr>
            <a:normAutofit/>
          </a:bodyPr>
          <a:lstStyle/>
          <a:p>
            <a:r>
              <a:rPr lang="en-US" dirty="0">
                <a:solidFill>
                  <a:srgbClr val="FFFFFF"/>
                </a:solidFill>
              </a:rPr>
              <a:t>Will use $17,500 as the cutoff for examining these outliers. If there is enough to indicate a reliable model, with examine this subset further. If not, will model non-smoking women without these outliers.</a:t>
            </a:r>
          </a:p>
        </p:txBody>
      </p:sp>
      <p:pic>
        <p:nvPicPr>
          <p:cNvPr id="7" name="Picture 6">
            <a:extLst>
              <a:ext uri="{FF2B5EF4-FFF2-40B4-BE49-F238E27FC236}">
                <a16:creationId xmlns:a16="http://schemas.microsoft.com/office/drawing/2014/main" id="{74F2E641-8570-AA4E-B68E-58A22D0594C2}"/>
              </a:ext>
            </a:extLst>
          </p:cNvPr>
          <p:cNvPicPr>
            <a:picLocks noChangeAspect="1"/>
          </p:cNvPicPr>
          <p:nvPr/>
        </p:nvPicPr>
        <p:blipFill>
          <a:blip r:embed="rId3"/>
          <a:srcRect/>
          <a:stretch/>
        </p:blipFill>
        <p:spPr>
          <a:xfrm>
            <a:off x="3696902" y="10971"/>
            <a:ext cx="8495098" cy="6836035"/>
          </a:xfrm>
          <a:prstGeom prst="rect">
            <a:avLst/>
          </a:prstGeom>
        </p:spPr>
      </p:pic>
      <p:sp>
        <p:nvSpPr>
          <p:cNvPr id="16" name="Rectangle 15">
            <a:extLst>
              <a:ext uri="{FF2B5EF4-FFF2-40B4-BE49-F238E27FC236}">
                <a16:creationId xmlns:a16="http://schemas.microsoft.com/office/drawing/2014/main" id="{DD0C6C3A-73B1-4E33-AD0D-8BCD35B71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0517" y="-460"/>
            <a:ext cx="9144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3022F3-BFF5-4104-AE9A-399949DAF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 y="2560620"/>
            <a:ext cx="4581144"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00472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1667-0455-594F-AB36-C17B22BE53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723FF6-03FF-4B49-A8EF-E97D5FD4C2C6}"/>
              </a:ext>
            </a:extLst>
          </p:cNvPr>
          <p:cNvSpPr>
            <a:spLocks noGrp="1"/>
          </p:cNvSpPr>
          <p:nvPr>
            <p:ph idx="1"/>
          </p:nvPr>
        </p:nvSpPr>
        <p:spPr/>
        <p:txBody>
          <a:bodyPr/>
          <a:lstStyle/>
          <a:p>
            <a:r>
              <a:rPr lang="en-US" dirty="0"/>
              <a:t>Can gender be used to predict insurance charges?</a:t>
            </a:r>
          </a:p>
          <a:p>
            <a:r>
              <a:rPr lang="en-US" dirty="0"/>
              <a:t>Is the difference in cost between men and women in this data set statistically different?</a:t>
            </a:r>
          </a:p>
          <a:p>
            <a:r>
              <a:rPr lang="en-US" dirty="0"/>
              <a:t>How big of an effect is where you live on what you are charged?</a:t>
            </a:r>
          </a:p>
        </p:txBody>
      </p:sp>
    </p:spTree>
    <p:extLst>
      <p:ext uri="{BB962C8B-B14F-4D97-AF65-F5344CB8AC3E}">
        <p14:creationId xmlns:p14="http://schemas.microsoft.com/office/powerpoint/2010/main" val="236562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4A15D-CB00-5F4D-92F9-464B8C19B2F2}"/>
              </a:ext>
            </a:extLst>
          </p:cNvPr>
          <p:cNvSpPr>
            <a:spLocks noGrp="1"/>
          </p:cNvSpPr>
          <p:nvPr>
            <p:ph type="title"/>
          </p:nvPr>
        </p:nvSpPr>
        <p:spPr>
          <a:xfrm>
            <a:off x="581192" y="800931"/>
            <a:ext cx="5351431" cy="1270758"/>
          </a:xfrm>
        </p:spPr>
        <p:txBody>
          <a:bodyPr anchor="t">
            <a:normAutofit/>
          </a:bodyPr>
          <a:lstStyle/>
          <a:p>
            <a:pPr algn="ctr"/>
            <a:r>
              <a:rPr lang="en-US" sz="2400" dirty="0">
                <a:solidFill>
                  <a:schemeClr val="tx2"/>
                </a:solidFill>
              </a:rPr>
              <a:t>Smokers account for only 26% of the data, but 49.5% of  the  charges represented</a:t>
            </a:r>
          </a:p>
        </p:txBody>
      </p:sp>
      <p:sp>
        <p:nvSpPr>
          <p:cNvPr id="14" name="Rectangle 13">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8A4D441-5AC0-814F-8E6E-C35CECC87542}"/>
              </a:ext>
            </a:extLst>
          </p:cNvPr>
          <p:cNvSpPr>
            <a:spLocks noGrp="1"/>
          </p:cNvSpPr>
          <p:nvPr>
            <p:ph idx="1"/>
          </p:nvPr>
        </p:nvSpPr>
        <p:spPr>
          <a:xfrm>
            <a:off x="6254357" y="800930"/>
            <a:ext cx="5491110" cy="664358"/>
          </a:xfrm>
        </p:spPr>
        <p:txBody>
          <a:bodyPr anchor="t">
            <a:normAutofit/>
          </a:bodyPr>
          <a:lstStyle/>
          <a:p>
            <a:pPr>
              <a:buClr>
                <a:srgbClr val="E0802B"/>
              </a:buClr>
            </a:pPr>
            <a:r>
              <a:rPr lang="en-US" dirty="0"/>
              <a:t>Outliers and smokers prevent us from telling the full story for this dataset</a:t>
            </a:r>
          </a:p>
        </p:txBody>
      </p:sp>
      <p:pic>
        <p:nvPicPr>
          <p:cNvPr id="7" name="Picture 6" descr="A screenshot of a cell phone&#10;&#10;Description automatically generated">
            <a:extLst>
              <a:ext uri="{FF2B5EF4-FFF2-40B4-BE49-F238E27FC236}">
                <a16:creationId xmlns:a16="http://schemas.microsoft.com/office/drawing/2014/main" id="{253A09F4-173B-414D-9248-0F5A5882368E}"/>
              </a:ext>
            </a:extLst>
          </p:cNvPr>
          <p:cNvPicPr>
            <a:picLocks noChangeAspect="1"/>
          </p:cNvPicPr>
          <p:nvPr/>
        </p:nvPicPr>
        <p:blipFill>
          <a:blip r:embed="rId2"/>
          <a:stretch>
            <a:fillRect/>
          </a:stretch>
        </p:blipFill>
        <p:spPr>
          <a:xfrm>
            <a:off x="864100" y="3261798"/>
            <a:ext cx="4652422" cy="304692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C65FFCE-4D65-4548-8CEC-E6666AC3A68A}"/>
              </a:ext>
            </a:extLst>
          </p:cNvPr>
          <p:cNvPicPr>
            <a:picLocks noChangeAspect="1"/>
          </p:cNvPicPr>
          <p:nvPr/>
        </p:nvPicPr>
        <p:blipFill>
          <a:blip r:embed="rId3"/>
          <a:stretch>
            <a:fillRect/>
          </a:stretch>
        </p:blipFill>
        <p:spPr>
          <a:xfrm>
            <a:off x="6614511" y="3261798"/>
            <a:ext cx="4769337" cy="301285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CCB6336D-380D-7F4E-88F8-F0A4A4FC5041}"/>
              </a:ext>
            </a:extLst>
          </p:cNvPr>
          <p:cNvPicPr>
            <a:picLocks noChangeAspect="1"/>
          </p:cNvPicPr>
          <p:nvPr/>
        </p:nvPicPr>
        <p:blipFill>
          <a:blip r:embed="rId4"/>
          <a:stretch>
            <a:fillRect/>
          </a:stretch>
        </p:blipFill>
        <p:spPr>
          <a:xfrm>
            <a:off x="7546279" y="1623768"/>
            <a:ext cx="3032063" cy="1387554"/>
          </a:xfrm>
          <a:prstGeom prst="rect">
            <a:avLst/>
          </a:prstGeom>
        </p:spPr>
      </p:pic>
    </p:spTree>
    <p:extLst>
      <p:ext uri="{BB962C8B-B14F-4D97-AF65-F5344CB8AC3E}">
        <p14:creationId xmlns:p14="http://schemas.microsoft.com/office/powerpoint/2010/main" val="380736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7">
            <a:extLst>
              <a:ext uri="{FF2B5EF4-FFF2-40B4-BE49-F238E27FC236}">
                <a16:creationId xmlns:a16="http://schemas.microsoft.com/office/drawing/2014/main" id="{B1CC0937-4B54-4AB8-9605-7DEED9993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E3EDEA1-97CC-41C2-BE54-EA64ACE7F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1">
            <a:extLst>
              <a:ext uri="{FF2B5EF4-FFF2-40B4-BE49-F238E27FC236}">
                <a16:creationId xmlns:a16="http://schemas.microsoft.com/office/drawing/2014/main" id="{9926A5DB-A90A-4941-81F5-DF0E44A29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1" y="641102"/>
            <a:ext cx="3695019" cy="282703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screenshot of a cell phone&#10;&#10;Description automatically generated">
            <a:extLst>
              <a:ext uri="{FF2B5EF4-FFF2-40B4-BE49-F238E27FC236}">
                <a16:creationId xmlns:a16="http://schemas.microsoft.com/office/drawing/2014/main" id="{636CB0C2-9E03-F346-B824-F97DC9152351}"/>
              </a:ext>
            </a:extLst>
          </p:cNvPr>
          <p:cNvPicPr>
            <a:picLocks noChangeAspect="1"/>
          </p:cNvPicPr>
          <p:nvPr/>
        </p:nvPicPr>
        <p:blipFill>
          <a:blip r:embed="rId2"/>
          <a:stretch>
            <a:fillRect/>
          </a:stretch>
        </p:blipFill>
        <p:spPr>
          <a:xfrm>
            <a:off x="785870" y="1360843"/>
            <a:ext cx="3032063" cy="1387554"/>
          </a:xfrm>
          <a:prstGeom prst="rect">
            <a:avLst/>
          </a:prstGeom>
        </p:spPr>
      </p:pic>
      <p:sp>
        <p:nvSpPr>
          <p:cNvPr id="34" name="Rectangle 33">
            <a:extLst>
              <a:ext uri="{FF2B5EF4-FFF2-40B4-BE49-F238E27FC236}">
                <a16:creationId xmlns:a16="http://schemas.microsoft.com/office/drawing/2014/main" id="{AB1B71B9-532D-4BBD-BEBA-D028ACC08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134" y="3557674"/>
            <a:ext cx="3695019" cy="2827037"/>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24C776-2173-3F4D-8FB7-049D76370202}"/>
              </a:ext>
            </a:extLst>
          </p:cNvPr>
          <p:cNvSpPr>
            <a:spLocks noGrp="1"/>
          </p:cNvSpPr>
          <p:nvPr>
            <p:ph idx="1"/>
          </p:nvPr>
        </p:nvSpPr>
        <p:spPr>
          <a:xfrm>
            <a:off x="4401849" y="2180496"/>
            <a:ext cx="7208957" cy="4045683"/>
          </a:xfrm>
        </p:spPr>
        <p:txBody>
          <a:bodyPr>
            <a:normAutofit/>
          </a:bodyPr>
          <a:lstStyle/>
          <a:p>
            <a:endParaRPr lang="en-US"/>
          </a:p>
        </p:txBody>
      </p:sp>
      <p:pic>
        <p:nvPicPr>
          <p:cNvPr id="37" name="Picture 36" descr="A picture containing filled, table, hanging, group&#10;&#10;Description automatically generated">
            <a:extLst>
              <a:ext uri="{FF2B5EF4-FFF2-40B4-BE49-F238E27FC236}">
                <a16:creationId xmlns:a16="http://schemas.microsoft.com/office/drawing/2014/main" id="{3330A4D7-FE28-5F4A-9D01-E133192E72C3}"/>
              </a:ext>
            </a:extLst>
          </p:cNvPr>
          <p:cNvPicPr>
            <a:picLocks noChangeAspect="1"/>
          </p:cNvPicPr>
          <p:nvPr/>
        </p:nvPicPr>
        <p:blipFill>
          <a:blip r:embed="rId3"/>
          <a:stretch>
            <a:fillRect/>
          </a:stretch>
        </p:blipFill>
        <p:spPr>
          <a:xfrm>
            <a:off x="4241830" y="614408"/>
            <a:ext cx="7495036" cy="6020544"/>
          </a:xfrm>
          <a:prstGeom prst="rect">
            <a:avLst/>
          </a:prstGeom>
        </p:spPr>
      </p:pic>
      <p:sp>
        <p:nvSpPr>
          <p:cNvPr id="2" name="Title 1">
            <a:extLst>
              <a:ext uri="{FF2B5EF4-FFF2-40B4-BE49-F238E27FC236}">
                <a16:creationId xmlns:a16="http://schemas.microsoft.com/office/drawing/2014/main" id="{9901A9B4-B103-744A-9D25-8AEFEAE1BEF2}"/>
              </a:ext>
            </a:extLst>
          </p:cNvPr>
          <p:cNvSpPr>
            <a:spLocks noGrp="1"/>
          </p:cNvSpPr>
          <p:nvPr>
            <p:ph type="title"/>
          </p:nvPr>
        </p:nvSpPr>
        <p:spPr>
          <a:xfrm>
            <a:off x="581194" y="5100656"/>
            <a:ext cx="3363542" cy="1013800"/>
          </a:xfrm>
        </p:spPr>
        <p:txBody>
          <a:bodyPr>
            <a:normAutofit/>
          </a:bodyPr>
          <a:lstStyle/>
          <a:p>
            <a:pPr algn="ctr">
              <a:lnSpc>
                <a:spcPct val="90000"/>
              </a:lnSpc>
            </a:pPr>
            <a:r>
              <a:rPr lang="en-US" sz="2200" dirty="0">
                <a:solidFill>
                  <a:schemeClr val="accent2"/>
                </a:solidFill>
              </a:rPr>
              <a:t>Smoking is such a driving force for higher cost in this data set,  that it obscures other factors that may also contribute to costs</a:t>
            </a:r>
          </a:p>
        </p:txBody>
      </p:sp>
    </p:spTree>
    <p:extLst>
      <p:ext uri="{BB962C8B-B14F-4D97-AF65-F5344CB8AC3E}">
        <p14:creationId xmlns:p14="http://schemas.microsoft.com/office/powerpoint/2010/main" val="29954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AD936F5-D47C-418E-957B-E67FE0AB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25E36C78-D2A7-412A-9321-3AC28893C6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5" name="Rectangle 34">
              <a:extLst>
                <a:ext uri="{FF2B5EF4-FFF2-40B4-BE49-F238E27FC236}">
                  <a16:creationId xmlns:a16="http://schemas.microsoft.com/office/drawing/2014/main" id="{E383D63D-AFF6-450E-9563-88C596AE6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31BE33D-0E67-4BB0-8A1B-581C9F3C4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1E16AD71-390C-4868-A5FB-5EB087437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FC428F49-D716-4BA1-9E15-BCC588E96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5" y="619432"/>
            <a:ext cx="3697570" cy="5771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45DB-5D6B-2540-8F4A-4D2C0384472D}"/>
              </a:ext>
            </a:extLst>
          </p:cNvPr>
          <p:cNvSpPr>
            <a:spLocks noGrp="1"/>
          </p:cNvSpPr>
          <p:nvPr>
            <p:ph type="title"/>
          </p:nvPr>
        </p:nvSpPr>
        <p:spPr>
          <a:xfrm>
            <a:off x="661361" y="790865"/>
            <a:ext cx="3296490" cy="2109989"/>
          </a:xfrm>
        </p:spPr>
        <p:txBody>
          <a:bodyPr vert="horz" lIns="91440" tIns="45720" rIns="91440" bIns="45720" rtlCol="0" anchor="t">
            <a:normAutofit/>
          </a:bodyPr>
          <a:lstStyle/>
          <a:p>
            <a:pPr>
              <a:lnSpc>
                <a:spcPct val="90000"/>
              </a:lnSpc>
            </a:pPr>
            <a:r>
              <a:rPr lang="en-US" sz="1500" dirty="0">
                <a:solidFill>
                  <a:srgbClr val="FFFFFF"/>
                </a:solidFill>
              </a:rPr>
              <a:t>Smoking is such HUGE predicter of higher cost in this data set,  that it obscures other factors that may also contribute to costs, SUCH AS BMI,  AGE, THE REGION YOU LIVE IN, AND WHETHER OR NOT YOU HAVE CHILDREN.</a:t>
            </a:r>
          </a:p>
        </p:txBody>
      </p:sp>
      <p:sp>
        <p:nvSpPr>
          <p:cNvPr id="29" name="Content Placeholder 28">
            <a:extLst>
              <a:ext uri="{FF2B5EF4-FFF2-40B4-BE49-F238E27FC236}">
                <a16:creationId xmlns:a16="http://schemas.microsoft.com/office/drawing/2014/main" id="{E75F51DE-9421-4492-BDB8-66D25961FFCF}"/>
              </a:ext>
            </a:extLst>
          </p:cNvPr>
          <p:cNvSpPr>
            <a:spLocks noGrp="1"/>
          </p:cNvSpPr>
          <p:nvPr>
            <p:ph idx="1"/>
          </p:nvPr>
        </p:nvSpPr>
        <p:spPr>
          <a:xfrm>
            <a:off x="661361" y="2424099"/>
            <a:ext cx="3296490" cy="3523411"/>
          </a:xfrm>
        </p:spPr>
        <p:txBody>
          <a:bodyPr>
            <a:normAutofit/>
          </a:bodyPr>
          <a:lstStyle/>
          <a:p>
            <a:endParaRPr lang="en-US" sz="1600">
              <a:solidFill>
                <a:srgbClr val="FFFFFF"/>
              </a:solidFill>
            </a:endParaRPr>
          </a:p>
        </p:txBody>
      </p:sp>
      <p:pic>
        <p:nvPicPr>
          <p:cNvPr id="13" name="Content Placeholder 12" descr="A screenshot of a cell phone&#10;&#10;Description automatically generated">
            <a:extLst>
              <a:ext uri="{FF2B5EF4-FFF2-40B4-BE49-F238E27FC236}">
                <a16:creationId xmlns:a16="http://schemas.microsoft.com/office/drawing/2014/main" id="{D78340D5-BEBA-624B-89C4-1C474AB8C1A4}"/>
              </a:ext>
            </a:extLst>
          </p:cNvPr>
          <p:cNvPicPr>
            <a:picLocks noChangeAspect="1"/>
          </p:cNvPicPr>
          <p:nvPr/>
        </p:nvPicPr>
        <p:blipFill rotWithShape="1">
          <a:blip r:embed="rId2"/>
          <a:srcRect l="5183" r="9635" b="3"/>
          <a:stretch/>
        </p:blipFill>
        <p:spPr>
          <a:xfrm>
            <a:off x="4241823" y="619432"/>
            <a:ext cx="3795295" cy="2847165"/>
          </a:xfrm>
          <a:prstGeom prst="rect">
            <a:avLst/>
          </a:prstGeom>
        </p:spPr>
      </p:pic>
      <p:pic>
        <p:nvPicPr>
          <p:cNvPr id="25" name="Picture 24" descr="A picture containing cabinet&#10;&#10;Description automatically generated">
            <a:extLst>
              <a:ext uri="{FF2B5EF4-FFF2-40B4-BE49-F238E27FC236}">
                <a16:creationId xmlns:a16="http://schemas.microsoft.com/office/drawing/2014/main" id="{57AE4EE6-0F44-C840-B3F1-85EDAABF523C}"/>
              </a:ext>
            </a:extLst>
          </p:cNvPr>
          <p:cNvPicPr>
            <a:picLocks noChangeAspect="1"/>
          </p:cNvPicPr>
          <p:nvPr/>
        </p:nvPicPr>
        <p:blipFill rotWithShape="1">
          <a:blip r:embed="rId3"/>
          <a:srcRect r="14826" b="3"/>
          <a:stretch/>
        </p:blipFill>
        <p:spPr>
          <a:xfrm>
            <a:off x="8042506" y="619432"/>
            <a:ext cx="3702973" cy="2847165"/>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1BBC8D73-2DFC-4849-A2F8-2335FA25AE70}"/>
              </a:ext>
            </a:extLst>
          </p:cNvPr>
          <p:cNvPicPr>
            <a:picLocks noChangeAspect="1"/>
          </p:cNvPicPr>
          <p:nvPr/>
        </p:nvPicPr>
        <p:blipFill rotWithShape="1">
          <a:blip r:embed="rId4"/>
          <a:srcRect l="10060" r="4100" b="-3"/>
          <a:stretch/>
        </p:blipFill>
        <p:spPr>
          <a:xfrm>
            <a:off x="4241818" y="3562350"/>
            <a:ext cx="3703320" cy="2825496"/>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DE780B8C-BD30-9A47-B368-4872B7264AC4}"/>
              </a:ext>
            </a:extLst>
          </p:cNvPr>
          <p:cNvPicPr>
            <a:picLocks noChangeAspect="1"/>
          </p:cNvPicPr>
          <p:nvPr/>
        </p:nvPicPr>
        <p:blipFill rotWithShape="1">
          <a:blip r:embed="rId5"/>
          <a:srcRect l="2889" r="11279" b="-3"/>
          <a:stretch/>
        </p:blipFill>
        <p:spPr>
          <a:xfrm>
            <a:off x="8037119" y="3562351"/>
            <a:ext cx="3702973" cy="2825496"/>
          </a:xfrm>
          <a:prstGeom prst="rect">
            <a:avLst/>
          </a:prstGeom>
        </p:spPr>
      </p:pic>
    </p:spTree>
    <p:extLst>
      <p:ext uri="{BB962C8B-B14F-4D97-AF65-F5344CB8AC3E}">
        <p14:creationId xmlns:p14="http://schemas.microsoft.com/office/powerpoint/2010/main" val="30188095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4C79-55A7-344B-A0E5-2EB7903112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8EC40C-F7CF-9044-8369-897AEC67604B}"/>
              </a:ext>
            </a:extLst>
          </p:cNvPr>
          <p:cNvSpPr>
            <a:spLocks noGrp="1"/>
          </p:cNvSpPr>
          <p:nvPr>
            <p:ph idx="1"/>
          </p:nvPr>
        </p:nvSpPr>
        <p:spPr>
          <a:xfrm>
            <a:off x="581192" y="2180496"/>
            <a:ext cx="4205121" cy="3678303"/>
          </a:xfrm>
        </p:spPr>
        <p:txBody>
          <a:bodyPr/>
          <a:lstStyle/>
          <a:p>
            <a:r>
              <a:rPr lang="en-US" dirty="0"/>
              <a:t>Smokers in the SE and SW have more charges</a:t>
            </a:r>
          </a:p>
          <a:p>
            <a:r>
              <a:rPr lang="en-US" dirty="0"/>
              <a:t>But for non-smokers, the charges look almost flat</a:t>
            </a:r>
          </a:p>
        </p:txBody>
      </p:sp>
      <p:pic>
        <p:nvPicPr>
          <p:cNvPr id="7" name="Picture 6" descr="A screenshot of a cell phone&#10;&#10;Description automatically generated">
            <a:extLst>
              <a:ext uri="{FF2B5EF4-FFF2-40B4-BE49-F238E27FC236}">
                <a16:creationId xmlns:a16="http://schemas.microsoft.com/office/drawing/2014/main" id="{57F56C73-441F-FF4D-B3ED-E128256B60D7}"/>
              </a:ext>
            </a:extLst>
          </p:cNvPr>
          <p:cNvPicPr>
            <a:picLocks noChangeAspect="1"/>
          </p:cNvPicPr>
          <p:nvPr/>
        </p:nvPicPr>
        <p:blipFill>
          <a:blip r:embed="rId2"/>
          <a:stretch>
            <a:fillRect/>
          </a:stretch>
        </p:blipFill>
        <p:spPr>
          <a:xfrm>
            <a:off x="5676733" y="2312110"/>
            <a:ext cx="5676900" cy="3843734"/>
          </a:xfrm>
          <a:prstGeom prst="rect">
            <a:avLst/>
          </a:prstGeom>
        </p:spPr>
      </p:pic>
    </p:spTree>
    <p:extLst>
      <p:ext uri="{BB962C8B-B14F-4D97-AF65-F5344CB8AC3E}">
        <p14:creationId xmlns:p14="http://schemas.microsoft.com/office/powerpoint/2010/main" val="2074333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A screenshot of a cell phone&#10;&#10;Description automatically generated">
            <a:extLst>
              <a:ext uri="{FF2B5EF4-FFF2-40B4-BE49-F238E27FC236}">
                <a16:creationId xmlns:a16="http://schemas.microsoft.com/office/drawing/2014/main" id="{73F9B532-B43B-3F45-BE06-979F7F3A8811}"/>
              </a:ext>
            </a:extLst>
          </p:cNvPr>
          <p:cNvPicPr>
            <a:picLocks noChangeAspect="1"/>
          </p:cNvPicPr>
          <p:nvPr/>
        </p:nvPicPr>
        <p:blipFill>
          <a:blip r:embed="rId2"/>
          <a:stretch>
            <a:fillRect/>
          </a:stretch>
        </p:blipFill>
        <p:spPr>
          <a:xfrm>
            <a:off x="382260" y="584874"/>
            <a:ext cx="5331481" cy="3348272"/>
          </a:xfrm>
          <a:prstGeom prst="rect">
            <a:avLst/>
          </a:prstGeom>
        </p:spPr>
      </p:pic>
      <p:cxnSp>
        <p:nvCxnSpPr>
          <p:cNvPr id="39" name="Straight Connector 38">
            <a:extLst>
              <a:ext uri="{FF2B5EF4-FFF2-40B4-BE49-F238E27FC236}">
                <a16:creationId xmlns:a16="http://schemas.microsoft.com/office/drawing/2014/main" id="{EEE3F140-02CB-4BBC-ABC0-8BF046C9D1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16" name="Picture 15" descr="A screenshot of a cell phone&#10;&#10;Description automatically generated">
            <a:extLst>
              <a:ext uri="{FF2B5EF4-FFF2-40B4-BE49-F238E27FC236}">
                <a16:creationId xmlns:a16="http://schemas.microsoft.com/office/drawing/2014/main" id="{435AF26C-8AA4-D245-8478-DC929CCF3A03}"/>
              </a:ext>
            </a:extLst>
          </p:cNvPr>
          <p:cNvPicPr>
            <a:picLocks noChangeAspect="1"/>
          </p:cNvPicPr>
          <p:nvPr/>
        </p:nvPicPr>
        <p:blipFill rotWithShape="1">
          <a:blip r:embed="rId3"/>
          <a:srcRect t="9209" r="2" b="4809"/>
          <a:stretch/>
        </p:blipFill>
        <p:spPr>
          <a:xfrm>
            <a:off x="6478260" y="389738"/>
            <a:ext cx="4497987" cy="3435892"/>
          </a:xfrm>
          <a:prstGeom prst="rect">
            <a:avLst/>
          </a:prstGeom>
        </p:spPr>
      </p:pic>
      <p:sp useBgFill="1">
        <p:nvSpPr>
          <p:cNvPr id="41" name="Rectangle 4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43" name="Rectangle 4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1C21C6-7084-FE4F-8FC4-AD73E7446C3F}"/>
              </a:ext>
            </a:extLst>
          </p:cNvPr>
          <p:cNvSpPr>
            <a:spLocks noGrp="1"/>
          </p:cNvSpPr>
          <p:nvPr>
            <p:ph type="title"/>
          </p:nvPr>
        </p:nvSpPr>
        <p:spPr>
          <a:xfrm>
            <a:off x="679600" y="4596992"/>
            <a:ext cx="3353432" cy="1607013"/>
          </a:xfrm>
        </p:spPr>
        <p:txBody>
          <a:bodyPr anchor="ctr">
            <a:normAutofit/>
          </a:bodyPr>
          <a:lstStyle/>
          <a:p>
            <a:pPr>
              <a:lnSpc>
                <a:spcPct val="90000"/>
              </a:lnSpc>
            </a:pPr>
            <a:r>
              <a:rPr lang="en-US" sz="2200" dirty="0">
                <a:solidFill>
                  <a:schemeClr val="tx2"/>
                </a:solidFill>
              </a:rPr>
              <a:t>When we look only at the non-smokers, we see women appear  </a:t>
            </a:r>
            <a:r>
              <a:rPr lang="en-US" sz="2200" dirty="0" err="1">
                <a:solidFill>
                  <a:schemeClr val="tx2"/>
                </a:solidFill>
              </a:rPr>
              <a:t>tO</a:t>
            </a:r>
            <a:r>
              <a:rPr lang="en-US" sz="2200" dirty="0">
                <a:solidFill>
                  <a:schemeClr val="tx2"/>
                </a:solidFill>
              </a:rPr>
              <a:t> pay more regardless of region</a:t>
            </a:r>
          </a:p>
        </p:txBody>
      </p:sp>
      <p:sp>
        <p:nvSpPr>
          <p:cNvPr id="3" name="Content Placeholder 2">
            <a:extLst>
              <a:ext uri="{FF2B5EF4-FFF2-40B4-BE49-F238E27FC236}">
                <a16:creationId xmlns:a16="http://schemas.microsoft.com/office/drawing/2014/main" id="{76D63729-2DCB-9A43-873B-54BA70ED434C}"/>
              </a:ext>
            </a:extLst>
          </p:cNvPr>
          <p:cNvSpPr>
            <a:spLocks noGrp="1"/>
          </p:cNvSpPr>
          <p:nvPr>
            <p:ph idx="1"/>
          </p:nvPr>
        </p:nvSpPr>
        <p:spPr>
          <a:xfrm>
            <a:off x="4271491" y="4596992"/>
            <a:ext cx="7240909" cy="1607012"/>
          </a:xfrm>
        </p:spPr>
        <p:txBody>
          <a:bodyPr>
            <a:normAutofit/>
          </a:bodyPr>
          <a:lstStyle/>
          <a:p>
            <a:r>
              <a:rPr lang="en-US" dirty="0"/>
              <a:t>Charges for non-smokers, men and women, by region</a:t>
            </a:r>
          </a:p>
          <a:p>
            <a:r>
              <a:rPr lang="en-US" dirty="0"/>
              <a:t>Even accounting for other factors like </a:t>
            </a:r>
            <a:r>
              <a:rPr lang="en-US" dirty="0" err="1"/>
              <a:t>bmi</a:t>
            </a:r>
            <a:r>
              <a:rPr lang="en-US" dirty="0"/>
              <a:t>, # of children, age, women’s charges are higher</a:t>
            </a:r>
          </a:p>
          <a:p>
            <a:r>
              <a:rPr lang="en-US" dirty="0"/>
              <a:t>Is there a statistical difference in average charges between men and women?</a:t>
            </a:r>
          </a:p>
        </p:txBody>
      </p:sp>
    </p:spTree>
    <p:extLst>
      <p:ext uri="{BB962C8B-B14F-4D97-AF65-F5344CB8AC3E}">
        <p14:creationId xmlns:p14="http://schemas.microsoft.com/office/powerpoint/2010/main" val="181211729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FBD6-CD90-BC4D-8A95-8D3819D84FFB}"/>
              </a:ext>
            </a:extLst>
          </p:cNvPr>
          <p:cNvSpPr>
            <a:spLocks noGrp="1"/>
          </p:cNvSpPr>
          <p:nvPr>
            <p:ph type="title"/>
          </p:nvPr>
        </p:nvSpPr>
        <p:spPr/>
        <p:txBody>
          <a:bodyPr anchor="t">
            <a:normAutofit/>
          </a:bodyPr>
          <a:lstStyle/>
          <a:p>
            <a:pPr algn="ctr"/>
            <a:r>
              <a:rPr lang="en-US" sz="2400" dirty="0"/>
              <a:t>For this data, the difference between women’s avg charges and men’s avg charges was statistically significant.</a:t>
            </a:r>
          </a:p>
        </p:txBody>
      </p:sp>
      <p:sp>
        <p:nvSpPr>
          <p:cNvPr id="3" name="Content Placeholder 2">
            <a:extLst>
              <a:ext uri="{FF2B5EF4-FFF2-40B4-BE49-F238E27FC236}">
                <a16:creationId xmlns:a16="http://schemas.microsoft.com/office/drawing/2014/main" id="{3B8AD5E0-C112-8345-9BF2-995B9960531B}"/>
              </a:ext>
            </a:extLst>
          </p:cNvPr>
          <p:cNvSpPr>
            <a:spLocks noGrp="1"/>
          </p:cNvSpPr>
          <p:nvPr>
            <p:ph idx="1"/>
          </p:nvPr>
        </p:nvSpPr>
        <p:spPr/>
        <p:txBody>
          <a:bodyPr/>
          <a:lstStyle/>
          <a:p>
            <a:r>
              <a:rPr lang="en-US" dirty="0"/>
              <a:t>I have to talk about the outliers I removed. </a:t>
            </a:r>
          </a:p>
          <a:p>
            <a:r>
              <a:rPr lang="en-US" dirty="0"/>
              <a:t>What percentage of the data they represented</a:t>
            </a:r>
          </a:p>
          <a:p>
            <a:r>
              <a:rPr lang="en-US" dirty="0"/>
              <a:t>And the resulting model that used sex as a measure of charges</a:t>
            </a:r>
          </a:p>
        </p:txBody>
      </p:sp>
    </p:spTree>
    <p:extLst>
      <p:ext uri="{BB962C8B-B14F-4D97-AF65-F5344CB8AC3E}">
        <p14:creationId xmlns:p14="http://schemas.microsoft.com/office/powerpoint/2010/main" val="397347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6A30-C778-B047-B7F9-2AD768D402C3}"/>
              </a:ext>
            </a:extLst>
          </p:cNvPr>
          <p:cNvSpPr>
            <a:spLocks noGrp="1"/>
          </p:cNvSpPr>
          <p:nvPr>
            <p:ph type="title"/>
          </p:nvPr>
        </p:nvSpPr>
        <p:spPr/>
        <p:txBody>
          <a:bodyPr anchor="t">
            <a:normAutofit/>
          </a:bodyPr>
          <a:lstStyle/>
          <a:p>
            <a:pPr algn="ctr">
              <a:lnSpc>
                <a:spcPct val="90000"/>
              </a:lnSpc>
            </a:pPr>
            <a:r>
              <a:rPr lang="en-US" sz="2200" dirty="0">
                <a:solidFill>
                  <a:srgbClr val="FFFFFF"/>
                </a:solidFill>
              </a:rPr>
              <a:t>When we examine non-smokers an independent group, </a:t>
            </a:r>
            <a:r>
              <a:rPr lang="en-US" sz="2200">
                <a:solidFill>
                  <a:srgbClr val="FFFFFF"/>
                </a:solidFill>
              </a:rPr>
              <a:t>only AGE </a:t>
            </a:r>
            <a:r>
              <a:rPr lang="en-US" sz="2200" dirty="0">
                <a:solidFill>
                  <a:srgbClr val="FFFFFF"/>
                </a:solidFill>
              </a:rPr>
              <a:t>seems to be highly correlated with costs, for both men and women.</a:t>
            </a:r>
          </a:p>
        </p:txBody>
      </p:sp>
      <p:pic>
        <p:nvPicPr>
          <p:cNvPr id="9" name="Content Placeholder 8">
            <a:extLst>
              <a:ext uri="{FF2B5EF4-FFF2-40B4-BE49-F238E27FC236}">
                <a16:creationId xmlns:a16="http://schemas.microsoft.com/office/drawing/2014/main" id="{E061C99A-84F3-914B-93C1-C96BAE1BF6D0}"/>
              </a:ext>
            </a:extLst>
          </p:cNvPr>
          <p:cNvPicPr>
            <a:picLocks noChangeAspect="1"/>
          </p:cNvPicPr>
          <p:nvPr/>
        </p:nvPicPr>
        <p:blipFill>
          <a:blip r:embed="rId2"/>
          <a:srcRect/>
          <a:stretch/>
        </p:blipFill>
        <p:spPr>
          <a:xfrm>
            <a:off x="537030" y="2459867"/>
            <a:ext cx="4992622" cy="3621816"/>
          </a:xfrm>
          <a:prstGeom prst="rect">
            <a:avLst/>
          </a:prstGeom>
        </p:spPr>
      </p:pic>
      <p:pic>
        <p:nvPicPr>
          <p:cNvPr id="11" name="Picture 10">
            <a:extLst>
              <a:ext uri="{FF2B5EF4-FFF2-40B4-BE49-F238E27FC236}">
                <a16:creationId xmlns:a16="http://schemas.microsoft.com/office/drawing/2014/main" id="{4FC8C4F9-40AD-C241-8EBF-47DF99831262}"/>
              </a:ext>
            </a:extLst>
          </p:cNvPr>
          <p:cNvPicPr>
            <a:picLocks noChangeAspect="1"/>
          </p:cNvPicPr>
          <p:nvPr/>
        </p:nvPicPr>
        <p:blipFill>
          <a:blip r:embed="rId3"/>
          <a:srcRect/>
          <a:stretch/>
        </p:blipFill>
        <p:spPr>
          <a:xfrm>
            <a:off x="6211614" y="2459656"/>
            <a:ext cx="4992913" cy="3622027"/>
          </a:xfrm>
          <a:prstGeom prst="rect">
            <a:avLst/>
          </a:prstGeom>
        </p:spPr>
      </p:pic>
      <p:sp>
        <p:nvSpPr>
          <p:cNvPr id="13" name="TextBox 12">
            <a:extLst>
              <a:ext uri="{FF2B5EF4-FFF2-40B4-BE49-F238E27FC236}">
                <a16:creationId xmlns:a16="http://schemas.microsoft.com/office/drawing/2014/main" id="{D1409E6C-CE3B-B147-B6DB-321C77998857}"/>
              </a:ext>
            </a:extLst>
          </p:cNvPr>
          <p:cNvSpPr txBox="1"/>
          <p:nvPr/>
        </p:nvSpPr>
        <p:spPr>
          <a:xfrm>
            <a:off x="1371455" y="1903245"/>
            <a:ext cx="3323772" cy="369332"/>
          </a:xfrm>
          <a:prstGeom prst="rect">
            <a:avLst/>
          </a:prstGeom>
          <a:noFill/>
        </p:spPr>
        <p:txBody>
          <a:bodyPr wrap="square" rtlCol="0">
            <a:spAutoFit/>
          </a:bodyPr>
          <a:lstStyle/>
          <a:p>
            <a:pPr algn="ctr"/>
            <a:r>
              <a:rPr lang="en-US" dirty="0"/>
              <a:t>Women</a:t>
            </a:r>
          </a:p>
        </p:txBody>
      </p:sp>
      <p:sp>
        <p:nvSpPr>
          <p:cNvPr id="19" name="TextBox 18">
            <a:extLst>
              <a:ext uri="{FF2B5EF4-FFF2-40B4-BE49-F238E27FC236}">
                <a16:creationId xmlns:a16="http://schemas.microsoft.com/office/drawing/2014/main" id="{1356071C-4B00-3748-A13A-524EFCDFF78A}"/>
              </a:ext>
            </a:extLst>
          </p:cNvPr>
          <p:cNvSpPr txBox="1"/>
          <p:nvPr/>
        </p:nvSpPr>
        <p:spPr>
          <a:xfrm>
            <a:off x="6930571" y="1853727"/>
            <a:ext cx="3323772" cy="369332"/>
          </a:xfrm>
          <a:prstGeom prst="rect">
            <a:avLst/>
          </a:prstGeom>
          <a:noFill/>
        </p:spPr>
        <p:txBody>
          <a:bodyPr wrap="square" rtlCol="0">
            <a:spAutoFit/>
          </a:bodyPr>
          <a:lstStyle/>
          <a:p>
            <a:pPr algn="ctr"/>
            <a:r>
              <a:rPr lang="en-US" dirty="0"/>
              <a:t>Men</a:t>
            </a:r>
          </a:p>
        </p:txBody>
      </p:sp>
    </p:spTree>
    <p:extLst>
      <p:ext uri="{BB962C8B-B14F-4D97-AF65-F5344CB8AC3E}">
        <p14:creationId xmlns:p14="http://schemas.microsoft.com/office/powerpoint/2010/main" val="18354075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54</TotalTime>
  <Words>390</Words>
  <Application>Microsoft Macintosh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PowerPoint Presentation</vt:lpstr>
      <vt:lpstr>PowerPoint Presentation</vt:lpstr>
      <vt:lpstr>Smokers account for only 26% of the data, but 49.5% of  the  charges represented</vt:lpstr>
      <vt:lpstr>Smoking is such a driving force for higher cost in this data set,  that it obscures other factors that may also contribute to costs</vt:lpstr>
      <vt:lpstr>Smoking is such HUGE predicter of higher cost in this data set,  that it obscures other factors that may also contribute to costs, SUCH AS BMI,  AGE, THE REGION YOU LIVE IN, AND WHETHER OR NOT YOU HAVE CHILDREN.</vt:lpstr>
      <vt:lpstr>PowerPoint Presentation</vt:lpstr>
      <vt:lpstr>When we look only at the non-smokers, we see women appear  tO pay more regardless of region</vt:lpstr>
      <vt:lpstr>For this data, the difference between women’s avg charges and men’s avg charges was statistically significant.</vt:lpstr>
      <vt:lpstr>When we examine non-smokers an independent group, only AGE seems to be highly correlated with costs, for both men and women.</vt:lpstr>
      <vt:lpstr> THIS GRAPH ILLUSTRATES A LINEaR RELATIONSHIP BETWEEN COSTS AND AGE.  BUT THERE ARE ALSO A LOT OF STRANGE OUTLIERS  The boxplot above also illustrates the extreme cost outliers   with the data available there is no way to know what factors are causing the huge increases in cost for the outliers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Dawn Walker</dc:creator>
  <cp:lastModifiedBy>Dawn Walker</cp:lastModifiedBy>
  <cp:revision>4</cp:revision>
  <dcterms:created xsi:type="dcterms:W3CDTF">2020-09-23T21:06:05Z</dcterms:created>
  <dcterms:modified xsi:type="dcterms:W3CDTF">2020-09-23T22:00:39Z</dcterms:modified>
</cp:coreProperties>
</file>