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0" r:id="rId3"/>
    <p:sldId id="272" r:id="rId4"/>
    <p:sldId id="275" r:id="rId5"/>
    <p:sldId id="276" r:id="rId6"/>
    <p:sldId id="277" r:id="rId7"/>
    <p:sldId id="266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8DE4253-38F6-B448-9261-BCF1A8BDB741}">
          <p14:sldIdLst>
            <p14:sldId id="256"/>
            <p14:sldId id="270"/>
            <p14:sldId id="272"/>
            <p14:sldId id="275"/>
            <p14:sldId id="276"/>
            <p14:sldId id="277"/>
            <p14:sldId id="266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31"/>
    <p:restoredTop sz="89185"/>
  </p:normalViewPr>
  <p:slideViewPr>
    <p:cSldViewPr snapToGrid="0" snapToObjects="1">
      <p:cViewPr varScale="1">
        <p:scale>
          <a:sx n="109" d="100"/>
          <a:sy n="109" d="100"/>
        </p:scale>
        <p:origin x="200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4" d="100"/>
          <a:sy n="94" d="100"/>
        </p:scale>
        <p:origin x="251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F44120-52EA-F743-ABBE-2F6887BB300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A86C0-5ED6-F44B-8CEF-EAA69653F9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FC1C30-F44C-2C44-8CE0-A38EAA5B5623}" type="datetimeFigureOut">
              <a:rPr lang="en-US" smtClean="0"/>
              <a:t>10/6/20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2901CF-7E31-4643-9F7F-3F495F0A2A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693C2-EA55-B842-9A81-E5C0A4367D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48282-8218-F141-860C-FC8271BDA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68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C6DF8-DABD-4042-9E30-CFC69C4C3C74}" type="datetimeFigureOut">
              <a:rPr lang="en-US" smtClean="0"/>
              <a:t>10/6/20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D093F-147C-534F-828E-C80044553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52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D093F-147C-534F-828E-C80044553B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68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D093F-147C-534F-828E-C80044553B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30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D093F-147C-534F-828E-C80044553B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01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D093F-147C-534F-828E-C80044553B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04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D093F-147C-534F-828E-C80044553B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99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D093F-147C-534F-828E-C80044553B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36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D093F-147C-534F-828E-C80044553B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34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310" y="611127"/>
            <a:ext cx="11029616" cy="543905"/>
          </a:xfrm>
        </p:spPr>
        <p:txBody>
          <a:bodyPr anchor="t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walk/final_capston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34BFB7C5-23B6-4047-BF5E-F9EEBB437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D37DA931-62D6-4B32-9103-84C0960AE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20" y="457200"/>
            <a:ext cx="6248454" cy="58597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58215D-6DA5-6A41-BF65-09C0CFB7E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6346" y="849745"/>
            <a:ext cx="5526993" cy="4745836"/>
          </a:xfrm>
        </p:spPr>
        <p:txBody>
          <a:bodyPr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000" dirty="0">
                <a:solidFill>
                  <a:srgbClr val="FFFFFF"/>
                </a:solidFill>
              </a:rPr>
              <a:t>HOW SMOKING SKEWS INSURANCE CHARGES IN THE U.S.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4695E140-9B6E-43E9-B17E-CDFE3FCA8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453642"/>
            <a:ext cx="3615595" cy="58632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EBDE7-40A0-C24D-9AD2-96E92FBC0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8787" y="5595581"/>
            <a:ext cx="3293733" cy="545657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Dawn e. Walker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FBC3CD9F-A361-4496-A6E0-24338B2A6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Picture 9" descr="noun_United States_293339.png"/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219"/>
          <a:stretch/>
        </p:blipFill>
        <p:spPr>
          <a:xfrm>
            <a:off x="2529290" y="2574186"/>
            <a:ext cx="4657361" cy="3343126"/>
          </a:xfrm>
          <a:prstGeom prst="rect">
            <a:avLst/>
          </a:prstGeom>
        </p:spPr>
      </p:pic>
      <p:pic>
        <p:nvPicPr>
          <p:cNvPr id="8" name="Picture 7" descr="noun_medical insurance_3344454.png"/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62"/>
          <a:stretch/>
        </p:blipFill>
        <p:spPr>
          <a:xfrm>
            <a:off x="4321116" y="4145867"/>
            <a:ext cx="935069" cy="80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538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D70130DC-F780-43D2-B26A-92EACD789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52DAF5-3E11-E640-BABB-9C5F65800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8307" y="738166"/>
            <a:ext cx="6480522" cy="462309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b="1" dirty="0">
                <a:solidFill>
                  <a:schemeClr val="accent2"/>
                </a:solidFill>
              </a:rPr>
              <a:t>AN EXPLANATION OF THE DATASET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7676E0E-5B44-4166-8EDD-CFDBAC622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E544CB2-EF18-B846-9DD3-9E955C216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412" y="1780262"/>
            <a:ext cx="9062312" cy="3260661"/>
          </a:xfrm>
        </p:spPr>
        <p:txBody>
          <a:bodyPr anchor="t"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1,338 data points</a:t>
            </a:r>
          </a:p>
          <a:p>
            <a:r>
              <a:rPr lang="en-US" b="1" dirty="0">
                <a:solidFill>
                  <a:schemeClr val="accent1"/>
                </a:solidFill>
              </a:rPr>
              <a:t>Total insurance</a:t>
            </a:r>
            <a:r>
              <a:rPr lang="en-US" sz="2200" b="1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charges for one year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676 males, 662 females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Body Mass Index (BMI)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Had children, or not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Smoker or non-smoker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Region: southeast, southwest, northeast, northwest</a:t>
            </a:r>
          </a:p>
        </p:txBody>
      </p:sp>
      <p:pic>
        <p:nvPicPr>
          <p:cNvPr id="6" name="Picture 5" descr="noun_Data Analysis_3240567.png"/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95"/>
          <a:stretch/>
        </p:blipFill>
        <p:spPr>
          <a:xfrm>
            <a:off x="446533" y="826339"/>
            <a:ext cx="1170878" cy="99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590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25437" y="1708868"/>
            <a:ext cx="7969463" cy="4922343"/>
            <a:chOff x="657942" y="2520906"/>
            <a:chExt cx="6429268" cy="3742489"/>
          </a:xfrm>
        </p:grpSpPr>
        <p:pic>
          <p:nvPicPr>
            <p:cNvPr id="9" name="Picture 8" descr="Chart, scatter chart&#10;&#10;Description automatically generated">
              <a:extLst>
                <a:ext uri="{FF2B5EF4-FFF2-40B4-BE49-F238E27FC236}">
                  <a16:creationId xmlns:a16="http://schemas.microsoft.com/office/drawing/2014/main" id="{9AEBF577-0540-1341-998B-6FFD7BFF9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7942" y="2523735"/>
              <a:ext cx="6429268" cy="3739660"/>
            </a:xfrm>
            <a:prstGeom prst="rect">
              <a:avLst/>
            </a:prstGeom>
          </p:spPr>
        </p:pic>
        <p:pic>
          <p:nvPicPr>
            <p:cNvPr id="11" name="Picture 10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D3012FB8-A69F-0A4C-A9A3-4A7D56EAC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7332" y="2520906"/>
              <a:ext cx="1447800" cy="863600"/>
            </a:xfrm>
            <a:prstGeom prst="rect">
              <a:avLst/>
            </a:prstGeom>
          </p:spPr>
        </p:pic>
      </p:grpSp>
      <p:pic>
        <p:nvPicPr>
          <p:cNvPr id="5" name="Picture 4" descr="noun_Smoker_1725986.png"/>
          <p:cNvPicPr>
            <a:picLocks noChangeAspect="1"/>
          </p:cNvPicPr>
          <p:nvPr/>
        </p:nvPicPr>
        <p:blipFill rotWithShape="1"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77"/>
          <a:stretch/>
        </p:blipFill>
        <p:spPr>
          <a:xfrm flipH="1">
            <a:off x="171371" y="683655"/>
            <a:ext cx="1182172" cy="10252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8F0770-BF61-6D42-BAD5-F02763158378}"/>
              </a:ext>
            </a:extLst>
          </p:cNvPr>
          <p:cNvSpPr txBox="1"/>
          <p:nvPr/>
        </p:nvSpPr>
        <p:spPr>
          <a:xfrm>
            <a:off x="9646329" y="5108991"/>
            <a:ext cx="21092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NON-SMOKERS: </a:t>
            </a:r>
          </a:p>
          <a:p>
            <a:pPr algn="ctr"/>
            <a:r>
              <a:rPr lang="en-US" sz="1600" b="1" dirty="0">
                <a:solidFill>
                  <a:schemeClr val="accent1"/>
                </a:solidFill>
              </a:rPr>
              <a:t>1064</a:t>
            </a:r>
          </a:p>
          <a:p>
            <a:pPr algn="ctr"/>
            <a:endParaRPr lang="en-US" sz="1200" b="1" dirty="0">
              <a:solidFill>
                <a:schemeClr val="accent1"/>
              </a:solidFill>
            </a:endParaRPr>
          </a:p>
          <a:p>
            <a:pPr algn="ctr"/>
            <a:r>
              <a:rPr lang="en-US" sz="1600" b="1" dirty="0">
                <a:solidFill>
                  <a:schemeClr val="accent1"/>
                </a:solidFill>
              </a:rPr>
              <a:t>SMOKERS: 274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CFA0A4-1097-9548-A7A4-F22FC8C91F82}"/>
              </a:ext>
            </a:extLst>
          </p:cNvPr>
          <p:cNvSpPr/>
          <p:nvPr/>
        </p:nvSpPr>
        <p:spPr>
          <a:xfrm>
            <a:off x="10000556" y="3055069"/>
            <a:ext cx="1400768" cy="33855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AVG BMI: 36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374FDA-EE2D-3847-8364-3720F23EFF76}"/>
              </a:ext>
            </a:extLst>
          </p:cNvPr>
          <p:cNvSpPr/>
          <p:nvPr/>
        </p:nvSpPr>
        <p:spPr>
          <a:xfrm>
            <a:off x="10000556" y="4170040"/>
            <a:ext cx="1400768" cy="33855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AVG BMI: 26</a:t>
            </a:r>
            <a:endParaRPr lang="en-US" sz="1600" dirty="0">
              <a:solidFill>
                <a:schemeClr val="accent2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E1F3DE3-930F-304F-A0DC-2D9712391270}"/>
              </a:ext>
            </a:extLst>
          </p:cNvPr>
          <p:cNvCxnSpPr>
            <a:cxnSpLocks/>
          </p:cNvCxnSpPr>
          <p:nvPr/>
        </p:nvCxnSpPr>
        <p:spPr>
          <a:xfrm flipH="1">
            <a:off x="8710633" y="3223896"/>
            <a:ext cx="1066024" cy="45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E1DEEA9-98FD-EC48-B5E2-889B7D2E892E}"/>
              </a:ext>
            </a:extLst>
          </p:cNvPr>
          <p:cNvCxnSpPr>
            <a:cxnSpLocks/>
          </p:cNvCxnSpPr>
          <p:nvPr/>
        </p:nvCxnSpPr>
        <p:spPr>
          <a:xfrm flipH="1">
            <a:off x="8709922" y="4314973"/>
            <a:ext cx="890951" cy="2434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9C89769-07B8-FA44-BB64-CA7317F4F3A5}"/>
              </a:ext>
            </a:extLst>
          </p:cNvPr>
          <p:cNvSpPr txBox="1"/>
          <p:nvPr/>
        </p:nvSpPr>
        <p:spPr>
          <a:xfrm>
            <a:off x="1113750" y="733346"/>
            <a:ext cx="10360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SMOKERS HAVE AN OUTSIZED INFLUENCE </a:t>
            </a:r>
          </a:p>
          <a:p>
            <a:pPr algn="ctr"/>
            <a:r>
              <a:rPr lang="en-US" b="1" dirty="0">
                <a:solidFill>
                  <a:schemeClr val="accent1"/>
                </a:solidFill>
              </a:rPr>
              <a:t>ON THE DATASET</a:t>
            </a:r>
          </a:p>
        </p:txBody>
      </p:sp>
    </p:spTree>
    <p:extLst>
      <p:ext uri="{BB962C8B-B14F-4D97-AF65-F5344CB8AC3E}">
        <p14:creationId xmlns:p14="http://schemas.microsoft.com/office/powerpoint/2010/main" val="3928363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oun_gender_884852.png"/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4" b="12440"/>
          <a:stretch/>
        </p:blipFill>
        <p:spPr>
          <a:xfrm>
            <a:off x="186945" y="687839"/>
            <a:ext cx="1182172" cy="1053703"/>
          </a:xfrm>
          <a:prstGeom prst="rect">
            <a:avLst/>
          </a:prstGeom>
        </p:spPr>
      </p:pic>
      <p:pic>
        <p:nvPicPr>
          <p:cNvPr id="38" name="Picture 37" descr="Chart, bar chart&#10;&#10;Description automatically generated">
            <a:extLst>
              <a:ext uri="{FF2B5EF4-FFF2-40B4-BE49-F238E27FC236}">
                <a16:creationId xmlns:a16="http://schemas.microsoft.com/office/drawing/2014/main" id="{5EBC2EB4-D075-9D48-99BF-F745DDC58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466" y="1647519"/>
            <a:ext cx="6239098" cy="3908833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CC24081-6579-3242-99E3-37FDB6D3EE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4708" y="1647519"/>
            <a:ext cx="3325139" cy="255153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0965D43D-8ABA-8342-B0A7-940C9722D776}"/>
              </a:ext>
            </a:extLst>
          </p:cNvPr>
          <p:cNvSpPr txBox="1"/>
          <p:nvPr/>
        </p:nvSpPr>
        <p:spPr>
          <a:xfrm>
            <a:off x="1738926" y="691790"/>
            <a:ext cx="9128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</a:rPr>
              <a:t>ALTHOUGH ONLY 26% OF THE DATASET,  SMOKERS ACCOUNT FOR </a:t>
            </a:r>
          </a:p>
          <a:p>
            <a:pPr algn="ctr"/>
            <a:r>
              <a:rPr lang="en-US" b="1">
                <a:solidFill>
                  <a:schemeClr val="accent1"/>
                </a:solidFill>
              </a:rPr>
              <a:t>49.5% OF TOTAL CHARGES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AC2286-7AC2-F04E-B229-3463DCA570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536" y="5064712"/>
            <a:ext cx="3431624" cy="168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281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noun_Not smoking_336859 (1).png"/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6" b="14469"/>
          <a:stretch/>
        </p:blipFill>
        <p:spPr>
          <a:xfrm flipH="1">
            <a:off x="92727" y="556373"/>
            <a:ext cx="1287131" cy="1171870"/>
          </a:xfrm>
          <a:prstGeom prst="rect">
            <a:avLst/>
          </a:prstGeom>
        </p:spPr>
      </p:pic>
      <p:pic>
        <p:nvPicPr>
          <p:cNvPr id="19" name="Picture 18" descr="Chart, scatter chart&#10;&#10;Description automatically generated">
            <a:extLst>
              <a:ext uri="{FF2B5EF4-FFF2-40B4-BE49-F238E27FC236}">
                <a16:creationId xmlns:a16="http://schemas.microsoft.com/office/drawing/2014/main" id="{15BBFD67-1BC4-604C-B5A9-7BB300543B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5908" y="1689260"/>
            <a:ext cx="7003581" cy="44401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01A9B4-B103-744A-9D25-8AEFEAE1B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2856" y="680642"/>
            <a:ext cx="8999621" cy="461666"/>
          </a:xfrm>
        </p:spPr>
        <p:txBody>
          <a:bodyPr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1800" b="1" dirty="0"/>
              <a:t>Non-smokers CHARGES ARE MOST INFLUENCED BY AGE</a:t>
            </a:r>
            <a:br>
              <a:rPr lang="en-US" sz="1800" dirty="0">
                <a:solidFill>
                  <a:schemeClr val="accent2"/>
                </a:solidFill>
              </a:rPr>
            </a:br>
            <a:endParaRPr lang="en-US" sz="1800" dirty="0">
              <a:solidFill>
                <a:schemeClr val="accent2"/>
              </a:solidFill>
            </a:endParaRPr>
          </a:p>
        </p:txBody>
      </p:sp>
      <p:pic>
        <p:nvPicPr>
          <p:cNvPr id="1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EA111F4-AD03-404E-BAF5-C2A61B0D50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6295" y="1503115"/>
            <a:ext cx="673194" cy="601386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83C137B6-FA9C-EF47-A4A6-32806F77D8D8}"/>
              </a:ext>
            </a:extLst>
          </p:cNvPr>
          <p:cNvGrpSpPr>
            <a:grpSpLocks noChangeAspect="1"/>
          </p:cNvGrpSpPr>
          <p:nvPr/>
        </p:nvGrpSpPr>
        <p:grpSpPr>
          <a:xfrm>
            <a:off x="1137095" y="1336450"/>
            <a:ext cx="2807208" cy="2242055"/>
            <a:chOff x="152761" y="1122259"/>
            <a:chExt cx="3300191" cy="263579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DB5C8D3-CB6E-6D48-B4D7-E758BB770794}"/>
                </a:ext>
              </a:extLst>
            </p:cNvPr>
            <p:cNvGrpSpPr/>
            <p:nvPr/>
          </p:nvGrpSpPr>
          <p:grpSpPr>
            <a:xfrm>
              <a:off x="152761" y="1309237"/>
              <a:ext cx="3300191" cy="2448812"/>
              <a:chOff x="7306286" y="3616915"/>
              <a:chExt cx="3752149" cy="2784174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222F638-F296-2B48-83AE-8318CB81FB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/>
              <a:stretch/>
            </p:blipFill>
            <p:spPr>
              <a:xfrm>
                <a:off x="7306286" y="3679154"/>
                <a:ext cx="3752149" cy="2721935"/>
              </a:xfrm>
              <a:prstGeom prst="rect">
                <a:avLst/>
              </a:prstGeom>
            </p:spPr>
          </p:pic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447E6C0-15D0-174D-A3C5-770DA73B1F9C}"/>
                  </a:ext>
                </a:extLst>
              </p:cNvPr>
              <p:cNvSpPr/>
              <p:nvPr/>
            </p:nvSpPr>
            <p:spPr>
              <a:xfrm rot="20936872">
                <a:off x="9607944" y="3616915"/>
                <a:ext cx="926836" cy="826468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6F18A26-C8F4-9C40-9738-4971824C35A3}"/>
                </a:ext>
              </a:extLst>
            </p:cNvPr>
            <p:cNvSpPr txBox="1"/>
            <p:nvPr/>
          </p:nvSpPr>
          <p:spPr>
            <a:xfrm>
              <a:off x="1472086" y="1122259"/>
              <a:ext cx="1112690" cy="398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MALES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881001B-EB2E-2D47-92C2-11E2740EEA7B}"/>
              </a:ext>
            </a:extLst>
          </p:cNvPr>
          <p:cNvGrpSpPr/>
          <p:nvPr/>
        </p:nvGrpSpPr>
        <p:grpSpPr>
          <a:xfrm>
            <a:off x="1054799" y="3876692"/>
            <a:ext cx="2889504" cy="2321033"/>
            <a:chOff x="1054799" y="3876692"/>
            <a:chExt cx="2889504" cy="232103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BED9D5E-74F5-5543-BA46-DE9F0C4230A2}"/>
                </a:ext>
              </a:extLst>
            </p:cNvPr>
            <p:cNvGrpSpPr/>
            <p:nvPr/>
          </p:nvGrpSpPr>
          <p:grpSpPr>
            <a:xfrm>
              <a:off x="1054799" y="4047932"/>
              <a:ext cx="2889504" cy="2149793"/>
              <a:chOff x="299551" y="3613660"/>
              <a:chExt cx="4113858" cy="3019215"/>
            </a:xfrm>
          </p:grpSpPr>
          <p:pic>
            <p:nvPicPr>
              <p:cNvPr id="8" name="Content Placeholder 8">
                <a:extLst>
                  <a:ext uri="{FF2B5EF4-FFF2-40B4-BE49-F238E27FC236}">
                    <a16:creationId xmlns:a16="http://schemas.microsoft.com/office/drawing/2014/main" id="{CB4858BF-695F-7842-8F0A-FA5C12F5F8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/>
              <a:stretch/>
            </p:blipFill>
            <p:spPr>
              <a:xfrm>
                <a:off x="299551" y="3648544"/>
                <a:ext cx="4113858" cy="2984331"/>
              </a:xfrm>
              <a:prstGeom prst="rect">
                <a:avLst/>
              </a:prstGeom>
            </p:spPr>
          </p:pic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50B9220-3FE0-B14D-94A4-9941D0572BFD}"/>
                  </a:ext>
                </a:extLst>
              </p:cNvPr>
              <p:cNvSpPr/>
              <p:nvPr/>
            </p:nvSpPr>
            <p:spPr>
              <a:xfrm rot="20936872">
                <a:off x="2918121" y="3613660"/>
                <a:ext cx="893504" cy="83298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155D9E6-59A9-6444-8E78-9253574A6308}"/>
                </a:ext>
              </a:extLst>
            </p:cNvPr>
            <p:cNvSpPr txBox="1"/>
            <p:nvPr/>
          </p:nvSpPr>
          <p:spPr>
            <a:xfrm>
              <a:off x="1942394" y="3876692"/>
              <a:ext cx="10052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FEMALES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7540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 descr="Chart, bar chart&#10;&#10;Description automatically generated">
            <a:extLst>
              <a:ext uri="{FF2B5EF4-FFF2-40B4-BE49-F238E27FC236}">
                <a16:creationId xmlns:a16="http://schemas.microsoft.com/office/drawing/2014/main" id="{3CFB13C4-83C8-2549-BB21-90A280F2A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143" y="1840692"/>
            <a:ext cx="7476978" cy="4695686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6384B291-BB87-A44E-B263-6670D41F25F6}"/>
              </a:ext>
            </a:extLst>
          </p:cNvPr>
          <p:cNvSpPr txBox="1"/>
          <p:nvPr/>
        </p:nvSpPr>
        <p:spPr>
          <a:xfrm>
            <a:off x="1764323" y="751920"/>
            <a:ext cx="8663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FOR NON_SMOKERS,  ARE DIFFERENCES IN CHARGES BY GENDER AND REGION </a:t>
            </a:r>
          </a:p>
          <a:p>
            <a:pPr algn="ctr"/>
            <a:r>
              <a:rPr lang="en-US" sz="1600" b="1" dirty="0">
                <a:solidFill>
                  <a:schemeClr val="accent1"/>
                </a:solidFill>
              </a:rPr>
              <a:t>STATISTICALLY SIGNIFICANT?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0C1B09-8AC1-2742-9C7B-00E1CCCC7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566" y="2431855"/>
            <a:ext cx="3663890" cy="2716868"/>
          </a:xfrm>
          <a:prstGeom prst="rect">
            <a:avLst/>
          </a:prstGeom>
        </p:spPr>
      </p:pic>
      <p:pic>
        <p:nvPicPr>
          <p:cNvPr id="3" name="Picture 2" descr="noun_Location_32172.png"/>
          <p:cNvPicPr>
            <a:picLocks noChangeAspect="1"/>
          </p:cNvPicPr>
          <p:nvPr/>
        </p:nvPicPr>
        <p:blipFill rotWithShape="1"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14"/>
          <a:stretch/>
        </p:blipFill>
        <p:spPr>
          <a:xfrm>
            <a:off x="0" y="659163"/>
            <a:ext cx="1201693" cy="105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755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AD5E0-C112-8345-9BF2-995B99605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174" y="4599566"/>
            <a:ext cx="11326523" cy="1616716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Charges for non-smokers were modeled using A Linear Regression but the results were inconclusive.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model (Logistic Regression) was used to predict Region based on the other categories. It was accurate about .29 of the time.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9E32849-A66A-0947-980D-FFB012A237D3}"/>
              </a:ext>
            </a:extLst>
          </p:cNvPr>
          <p:cNvSpPr txBox="1">
            <a:spLocks/>
          </p:cNvSpPr>
          <p:nvPr/>
        </p:nvSpPr>
        <p:spPr>
          <a:xfrm>
            <a:off x="576175" y="4862066"/>
            <a:ext cx="11039650" cy="673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04964B-CBB5-A145-84A8-F220696CADF9}"/>
              </a:ext>
            </a:extLst>
          </p:cNvPr>
          <p:cNvSpPr txBox="1"/>
          <p:nvPr/>
        </p:nvSpPr>
        <p:spPr>
          <a:xfrm flipH="1">
            <a:off x="563096" y="1691036"/>
            <a:ext cx="108149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Gill Sans MT" panose="020B0502020104020203" pitchFamily="34" charset="77"/>
              </a:rPr>
              <a:t>The average charges for men and women were tested using the Welch’s T-Test which indicated a significant difference between average charges for men and women. </a:t>
            </a:r>
          </a:p>
          <a:p>
            <a:endParaRPr lang="en-US" dirty="0">
              <a:solidFill>
                <a:schemeClr val="accent1"/>
              </a:solidFill>
              <a:latin typeface="Gill Sans MT" panose="020B0502020104020203" pitchFamily="34" charset="77"/>
            </a:endParaRPr>
          </a:p>
          <a:p>
            <a:r>
              <a:rPr lang="en-US" dirty="0">
                <a:solidFill>
                  <a:schemeClr val="accent1"/>
                </a:solidFill>
                <a:latin typeface="Gill Sans MT" panose="020B0502020104020203" pitchFamily="34" charset="77"/>
              </a:rPr>
              <a:t>I also built a model (Logistic Regression) to predict the correct gender.  This model was a</a:t>
            </a:r>
            <a:r>
              <a:rPr lang="en-US" dirty="0">
                <a:solidFill>
                  <a:schemeClr val="accent1"/>
                </a:solidFill>
              </a:rPr>
              <a:t>ble to classify the correct gender about 0.51 of the time.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62EE94A-5023-7048-ADFD-7D0E31A09C8F}"/>
              </a:ext>
            </a:extLst>
          </p:cNvPr>
          <p:cNvSpPr txBox="1">
            <a:spLocks/>
          </p:cNvSpPr>
          <p:nvPr/>
        </p:nvSpPr>
        <p:spPr>
          <a:xfrm>
            <a:off x="455759" y="641718"/>
            <a:ext cx="11029616" cy="8922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/>
              <a:t>STATISTICAL ANALYSIS </a:t>
            </a:r>
            <a:r>
              <a:rPr lang="en-US" sz="2000" b="1" cap="none" dirty="0"/>
              <a:t>(non-smokers):</a:t>
            </a:r>
            <a:endParaRPr lang="en-US" sz="2000" b="1" dirty="0"/>
          </a:p>
          <a:p>
            <a:r>
              <a:rPr lang="en-US" sz="2000" b="1" dirty="0"/>
              <a:t>ARE AVERAGE CHARGES THE SAME FOR NON-SMOKING MEN AND WOMEN?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3A546E-F47A-7448-B1BC-4B1E9E9B3CA1}"/>
              </a:ext>
            </a:extLst>
          </p:cNvPr>
          <p:cNvSpPr/>
          <p:nvPr/>
        </p:nvSpPr>
        <p:spPr>
          <a:xfrm>
            <a:off x="23548" y="3661272"/>
            <a:ext cx="121684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STATISTICAL ANALYSIS (non-smokers):</a:t>
            </a:r>
          </a:p>
          <a:p>
            <a:pPr algn="ctr"/>
            <a:r>
              <a:rPr lang="en-US" sz="2000" b="1" dirty="0">
                <a:solidFill>
                  <a:schemeClr val="accent1"/>
                </a:solidFill>
              </a:rPr>
              <a:t>IS THERE A STATISTICAL RELATIONSHIP BETWEEN REGION AND CHARGES?</a:t>
            </a:r>
          </a:p>
        </p:txBody>
      </p:sp>
    </p:spTree>
    <p:extLst>
      <p:ext uri="{BB962C8B-B14F-4D97-AF65-F5344CB8AC3E}">
        <p14:creationId xmlns:p14="http://schemas.microsoft.com/office/powerpoint/2010/main" val="3973478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1131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579" y="460868"/>
            <a:ext cx="4828032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2774" y="460868"/>
            <a:ext cx="4828032" cy="1116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D93C81B-C2E5-0E49-A8AA-C77BA6163B69}"/>
              </a:ext>
            </a:extLst>
          </p:cNvPr>
          <p:cNvSpPr txBox="1">
            <a:spLocks/>
          </p:cNvSpPr>
          <p:nvPr/>
        </p:nvSpPr>
        <p:spPr>
          <a:xfrm>
            <a:off x="581194" y="848724"/>
            <a:ext cx="5069329" cy="5548408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sz="1600" b="1" dirty="0">
                <a:solidFill>
                  <a:schemeClr val="bg1"/>
                </a:solidFill>
              </a:rPr>
              <a:t>SUMMARY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</a:rPr>
              <a:t>There is a strong relationship between gender and charges for this data set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</a:rPr>
              <a:t>Models to predict region were too weak</a:t>
            </a:r>
          </a:p>
          <a:p>
            <a:pPr marL="0" indent="0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sz="1600" b="1" dirty="0">
                <a:solidFill>
                  <a:schemeClr val="bg1"/>
                </a:solidFill>
              </a:rPr>
              <a:t>NEXT STEPS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Explore other types of statistical models that might fit the data better, particularly the region category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</a:rPr>
              <a:t>The data set was limited in size and scope, repeat project with more detailed data sets (info on specific cities, marital status, income)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</a:rPr>
              <a:t>Explore unexplained data anomalies in the non-smoking group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</a:rPr>
              <a:t>More detailed analysis of smokers as an independent group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296717-74C0-CC41-80C4-123472B32EDE}"/>
              </a:ext>
            </a:extLst>
          </p:cNvPr>
          <p:cNvSpPr txBox="1"/>
          <p:nvPr/>
        </p:nvSpPr>
        <p:spPr>
          <a:xfrm>
            <a:off x="7214848" y="4943045"/>
            <a:ext cx="439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https://github.com/Dewalk/final_capstone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87A2FF-F359-DF47-A874-D320EC29D4D1}"/>
              </a:ext>
            </a:extLst>
          </p:cNvPr>
          <p:cNvSpPr txBox="1"/>
          <p:nvPr/>
        </p:nvSpPr>
        <p:spPr>
          <a:xfrm>
            <a:off x="7327017" y="4573713"/>
            <a:ext cx="417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View the models and data exploration: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782E91-5412-364D-98F6-9870FD22E771}"/>
              </a:ext>
            </a:extLst>
          </p:cNvPr>
          <p:cNvSpPr txBox="1"/>
          <p:nvPr/>
        </p:nvSpPr>
        <p:spPr>
          <a:xfrm>
            <a:off x="7102679" y="5762023"/>
            <a:ext cx="4395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Contact me: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https://</a:t>
            </a:r>
            <a:r>
              <a:rPr lang="en-US" dirty="0" err="1">
                <a:solidFill>
                  <a:schemeClr val="accent1"/>
                </a:solidFill>
              </a:rPr>
              <a:t>www.linkedin.com</a:t>
            </a:r>
            <a:r>
              <a:rPr lang="en-US" dirty="0">
                <a:solidFill>
                  <a:schemeClr val="accent1"/>
                </a:solidFill>
              </a:rPr>
              <a:t>/in/</a:t>
            </a:r>
            <a:r>
              <a:rPr lang="en-US" dirty="0" err="1">
                <a:solidFill>
                  <a:schemeClr val="accent1"/>
                </a:solidFill>
              </a:rPr>
              <a:t>dawnewalker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4832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1698</TotalTime>
  <Words>374</Words>
  <Application>Microsoft Macintosh PowerPoint</Application>
  <PresentationFormat>Widescreen</PresentationFormat>
  <Paragraphs>54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Gill Sans MT</vt:lpstr>
      <vt:lpstr>Wingdings</vt:lpstr>
      <vt:lpstr>Wingdings 2</vt:lpstr>
      <vt:lpstr>Dividend</vt:lpstr>
      <vt:lpstr>HOW SMOKING SKEWS INSURANCE CHARGES IN THE U.S.</vt:lpstr>
      <vt:lpstr>AN EXPLANATION OF THE DATASET</vt:lpstr>
      <vt:lpstr>PowerPoint Presentation</vt:lpstr>
      <vt:lpstr>PowerPoint Presentation</vt:lpstr>
      <vt:lpstr>Non-smokers CHARGES ARE MOST INFLUENCED BY AGE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SMOKING SKEWS INSURANCE CHARGES IN THE U.S.</dc:title>
  <dc:creator>Dawn Walker</dc:creator>
  <cp:lastModifiedBy>Dawn Walker</cp:lastModifiedBy>
  <cp:revision>13</cp:revision>
  <dcterms:created xsi:type="dcterms:W3CDTF">2020-09-29T13:44:40Z</dcterms:created>
  <dcterms:modified xsi:type="dcterms:W3CDTF">2020-10-06T14:52:19Z</dcterms:modified>
</cp:coreProperties>
</file>