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4" r:id="rId6"/>
    <p:sldId id="265" r:id="rId7"/>
    <p:sldId id="266" r:id="rId8"/>
    <p:sldId id="259" r:id="rId9"/>
    <p:sldId id="263" r:id="rId10"/>
    <p:sldId id="260" r:id="rId11"/>
    <p:sldId id="267" r:id="rId12"/>
    <p:sldId id="268" r:id="rId13"/>
    <p:sldId id="270" r:id="rId14"/>
    <p:sldId id="269" r:id="rId15"/>
    <p:sldId id="273" r:id="rId16"/>
    <p:sldId id="262"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rawpixel.com/image/478374/free-illustration-vector-mental-health-brain-brain-damage"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1"/><Relationship Id="rId5" Type="http://schemas.openxmlformats.org/officeDocument/2006/relationships/hyperlink" Target="https://culturacientifica.com/2013/05/05/zientziateka-rendimiento-deportivo-ayudas-ergogenicas-y-dopaje/" TargetMode="Externa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pixabay.com/en/thank-you-text-message-note-39418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pixabay.com/en/social-media-world-communication-1405601/"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digitaldoorway.blogspot.com/2018/" TargetMode="Externa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2" name="Picture 2">
            <a:extLst>
              <a:ext uri="{FF2B5EF4-FFF2-40B4-BE49-F238E27FC236}">
                <a16:creationId xmlns:a16="http://schemas.microsoft.com/office/drawing/2014/main" id="{5ACD94DE-DE21-4A9D-8875-A1539BE216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8" name="Group 117">
            <a:extLst>
              <a:ext uri="{FF2B5EF4-FFF2-40B4-BE49-F238E27FC236}">
                <a16:creationId xmlns:a16="http://schemas.microsoft.com/office/drawing/2014/main" id="{A8F3053C-AA2D-43E7-9127-59111DE0E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 name="Group 18">
              <a:extLst>
                <a:ext uri="{FF2B5EF4-FFF2-40B4-BE49-F238E27FC236}">
                  <a16:creationId xmlns:a16="http://schemas.microsoft.com/office/drawing/2014/main" id="{159025B1-E34F-4772-B2CC-DA9B705D40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0" name="Rectangle 5">
                <a:extLst>
                  <a:ext uri="{FF2B5EF4-FFF2-40B4-BE49-F238E27FC236}">
                    <a16:creationId xmlns:a16="http://schemas.microsoft.com/office/drawing/2014/main" id="{85E8FDD9-55D5-48E9-BD0F-41FA02C5AD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dirty="0"/>
              </a:p>
            </p:txBody>
          </p:sp>
          <p:sp>
            <p:nvSpPr>
              <p:cNvPr id="122" name="Freeform 6">
                <a:extLst>
                  <a:ext uri="{FF2B5EF4-FFF2-40B4-BE49-F238E27FC236}">
                    <a16:creationId xmlns:a16="http://schemas.microsoft.com/office/drawing/2014/main" id="{2C147D99-21B5-462F-B3D9-2D04FC67D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23" name="Freeform 7">
                <a:extLst>
                  <a:ext uri="{FF2B5EF4-FFF2-40B4-BE49-F238E27FC236}">
                    <a16:creationId xmlns:a16="http://schemas.microsoft.com/office/drawing/2014/main" id="{3A84E48A-5D81-47C8-9B35-7891B51623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24" name="Freeform 8">
                <a:extLst>
                  <a:ext uri="{FF2B5EF4-FFF2-40B4-BE49-F238E27FC236}">
                    <a16:creationId xmlns:a16="http://schemas.microsoft.com/office/drawing/2014/main" id="{A7C08433-35BE-4A5A-9C1F-B37DEB482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25" name="Freeform 9">
                <a:extLst>
                  <a:ext uri="{FF2B5EF4-FFF2-40B4-BE49-F238E27FC236}">
                    <a16:creationId xmlns:a16="http://schemas.microsoft.com/office/drawing/2014/main" id="{D0B8201B-0CB0-4F9E-ACB0-DD75292348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26" name="Freeform 10">
                <a:extLst>
                  <a:ext uri="{FF2B5EF4-FFF2-40B4-BE49-F238E27FC236}">
                    <a16:creationId xmlns:a16="http://schemas.microsoft.com/office/drawing/2014/main" id="{888D2777-7FAE-47C4-9E1A-3C4D015CF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27" name="Freeform 11">
                <a:extLst>
                  <a:ext uri="{FF2B5EF4-FFF2-40B4-BE49-F238E27FC236}">
                    <a16:creationId xmlns:a16="http://schemas.microsoft.com/office/drawing/2014/main" id="{CE168F44-CB11-4900-AC9E-3EBEC8016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28" name="Freeform 12">
                <a:extLst>
                  <a:ext uri="{FF2B5EF4-FFF2-40B4-BE49-F238E27FC236}">
                    <a16:creationId xmlns:a16="http://schemas.microsoft.com/office/drawing/2014/main" id="{A0F39381-D3B3-4EBE-80AB-F3AA4D1889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29" name="Freeform 13">
                <a:extLst>
                  <a:ext uri="{FF2B5EF4-FFF2-40B4-BE49-F238E27FC236}">
                    <a16:creationId xmlns:a16="http://schemas.microsoft.com/office/drawing/2014/main" id="{F8B41A7C-3B6F-4BEF-B1FA-4869947AE7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30" name="Freeform 14">
                <a:extLst>
                  <a:ext uri="{FF2B5EF4-FFF2-40B4-BE49-F238E27FC236}">
                    <a16:creationId xmlns:a16="http://schemas.microsoft.com/office/drawing/2014/main" id="{9A08FB39-6EFB-4948-88F2-6EB113F10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31" name="Freeform 15">
                <a:extLst>
                  <a:ext uri="{FF2B5EF4-FFF2-40B4-BE49-F238E27FC236}">
                    <a16:creationId xmlns:a16="http://schemas.microsoft.com/office/drawing/2014/main" id="{32489CF5-34F9-4676-8FC8-EA47623A9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32" name="Line 16">
                <a:extLst>
                  <a:ext uri="{FF2B5EF4-FFF2-40B4-BE49-F238E27FC236}">
                    <a16:creationId xmlns:a16="http://schemas.microsoft.com/office/drawing/2014/main" id="{6E6A81FE-6687-4E45-86EE-506158CFC01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dirty="0"/>
              </a:p>
            </p:txBody>
          </p:sp>
          <p:sp>
            <p:nvSpPr>
              <p:cNvPr id="133" name="Freeform 17">
                <a:extLst>
                  <a:ext uri="{FF2B5EF4-FFF2-40B4-BE49-F238E27FC236}">
                    <a16:creationId xmlns:a16="http://schemas.microsoft.com/office/drawing/2014/main" id="{085F56DC-138C-4970-A499-1F8C4FBAD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34" name="Freeform 18">
                <a:extLst>
                  <a:ext uri="{FF2B5EF4-FFF2-40B4-BE49-F238E27FC236}">
                    <a16:creationId xmlns:a16="http://schemas.microsoft.com/office/drawing/2014/main" id="{2241CFC6-2DD5-4908-95FF-C76F3F432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35" name="Freeform 19">
                <a:extLst>
                  <a:ext uri="{FF2B5EF4-FFF2-40B4-BE49-F238E27FC236}">
                    <a16:creationId xmlns:a16="http://schemas.microsoft.com/office/drawing/2014/main" id="{EAE9ABAC-3BE1-44E6-A764-8B7884E83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36" name="Freeform 20">
                <a:extLst>
                  <a:ext uri="{FF2B5EF4-FFF2-40B4-BE49-F238E27FC236}">
                    <a16:creationId xmlns:a16="http://schemas.microsoft.com/office/drawing/2014/main" id="{39874D11-3018-499B-BD78-11BB954BDF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37" name="Rectangle 21">
                <a:extLst>
                  <a:ext uri="{FF2B5EF4-FFF2-40B4-BE49-F238E27FC236}">
                    <a16:creationId xmlns:a16="http://schemas.microsoft.com/office/drawing/2014/main" id="{9D4461D3-04C7-495D-BA09-8D5311E9DA7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dirty="0"/>
              </a:p>
            </p:txBody>
          </p:sp>
          <p:sp>
            <p:nvSpPr>
              <p:cNvPr id="138" name="Freeform 22">
                <a:extLst>
                  <a:ext uri="{FF2B5EF4-FFF2-40B4-BE49-F238E27FC236}">
                    <a16:creationId xmlns:a16="http://schemas.microsoft.com/office/drawing/2014/main" id="{BF405972-B14C-45E8-9F0C-E2F11F1CF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39" name="Freeform 23">
                <a:extLst>
                  <a:ext uri="{FF2B5EF4-FFF2-40B4-BE49-F238E27FC236}">
                    <a16:creationId xmlns:a16="http://schemas.microsoft.com/office/drawing/2014/main" id="{D7939026-A689-46F4-97AC-5F68665D7D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40" name="Freeform 24">
                <a:extLst>
                  <a:ext uri="{FF2B5EF4-FFF2-40B4-BE49-F238E27FC236}">
                    <a16:creationId xmlns:a16="http://schemas.microsoft.com/office/drawing/2014/main" id="{8AD9F31C-5CF7-45EE-907A-3074488127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41" name="Freeform 25">
                <a:extLst>
                  <a:ext uri="{FF2B5EF4-FFF2-40B4-BE49-F238E27FC236}">
                    <a16:creationId xmlns:a16="http://schemas.microsoft.com/office/drawing/2014/main" id="{93412351-62FA-4EF3-8FE2-4CDD8397B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42" name="Freeform 26">
                <a:extLst>
                  <a:ext uri="{FF2B5EF4-FFF2-40B4-BE49-F238E27FC236}">
                    <a16:creationId xmlns:a16="http://schemas.microsoft.com/office/drawing/2014/main" id="{84A81491-A1EB-46E3-9E73-11B93428C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43" name="Freeform 27">
                <a:extLst>
                  <a:ext uri="{FF2B5EF4-FFF2-40B4-BE49-F238E27FC236}">
                    <a16:creationId xmlns:a16="http://schemas.microsoft.com/office/drawing/2014/main" id="{E7727744-4F0E-4AA2-97BC-0C44AB354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44" name="Freeform 28">
                <a:extLst>
                  <a:ext uri="{FF2B5EF4-FFF2-40B4-BE49-F238E27FC236}">
                    <a16:creationId xmlns:a16="http://schemas.microsoft.com/office/drawing/2014/main" id="{4575AD90-731F-4996-AA04-86E5EC8CBE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45" name="Freeform 29">
                <a:extLst>
                  <a:ext uri="{FF2B5EF4-FFF2-40B4-BE49-F238E27FC236}">
                    <a16:creationId xmlns:a16="http://schemas.microsoft.com/office/drawing/2014/main" id="{231A78D3-96D9-4A22-BC29-8274B016C0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46" name="Freeform 30">
                <a:extLst>
                  <a:ext uri="{FF2B5EF4-FFF2-40B4-BE49-F238E27FC236}">
                    <a16:creationId xmlns:a16="http://schemas.microsoft.com/office/drawing/2014/main" id="{DFF31CA2-144E-493E-A135-83B83452A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47" name="Freeform 31">
                <a:extLst>
                  <a:ext uri="{FF2B5EF4-FFF2-40B4-BE49-F238E27FC236}">
                    <a16:creationId xmlns:a16="http://schemas.microsoft.com/office/drawing/2014/main" id="{C1ED7F8F-8F7D-4634-8EF1-3DC871518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grpSp>
        <p:grpSp>
          <p:nvGrpSpPr>
            <p:cNvPr id="20" name="Group 19">
              <a:extLst>
                <a:ext uri="{FF2B5EF4-FFF2-40B4-BE49-F238E27FC236}">
                  <a16:creationId xmlns:a16="http://schemas.microsoft.com/office/drawing/2014/main" id="{C51DBAB3-1986-470D-B778-24F7953C79C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8" name="Freeform 32">
                <a:extLst>
                  <a:ext uri="{FF2B5EF4-FFF2-40B4-BE49-F238E27FC236}">
                    <a16:creationId xmlns:a16="http://schemas.microsoft.com/office/drawing/2014/main" id="{921E27E2-FB87-421E-898F-0AD31CBC4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49" name="Freeform 33">
                <a:extLst>
                  <a:ext uri="{FF2B5EF4-FFF2-40B4-BE49-F238E27FC236}">
                    <a16:creationId xmlns:a16="http://schemas.microsoft.com/office/drawing/2014/main" id="{C9479707-E515-4B3C-9493-72190DDB2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50" name="Freeform 34">
                <a:extLst>
                  <a:ext uri="{FF2B5EF4-FFF2-40B4-BE49-F238E27FC236}">
                    <a16:creationId xmlns:a16="http://schemas.microsoft.com/office/drawing/2014/main" id="{9FF90DFA-7702-4558-8B3D-756D81D85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51" name="Freeform 35">
                <a:extLst>
                  <a:ext uri="{FF2B5EF4-FFF2-40B4-BE49-F238E27FC236}">
                    <a16:creationId xmlns:a16="http://schemas.microsoft.com/office/drawing/2014/main" id="{558A4777-3BE1-4000-9CB4-73048552F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52" name="Freeform 36">
                <a:extLst>
                  <a:ext uri="{FF2B5EF4-FFF2-40B4-BE49-F238E27FC236}">
                    <a16:creationId xmlns:a16="http://schemas.microsoft.com/office/drawing/2014/main" id="{2A041A71-3C90-472C-AC37-21EFE0786D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53" name="Freeform 37">
                <a:extLst>
                  <a:ext uri="{FF2B5EF4-FFF2-40B4-BE49-F238E27FC236}">
                    <a16:creationId xmlns:a16="http://schemas.microsoft.com/office/drawing/2014/main" id="{8FC1DCF1-A0C3-4803-9B5B-29A6C245A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54" name="Freeform 38">
                <a:extLst>
                  <a:ext uri="{FF2B5EF4-FFF2-40B4-BE49-F238E27FC236}">
                    <a16:creationId xmlns:a16="http://schemas.microsoft.com/office/drawing/2014/main" id="{71612D3E-4DBC-49B9-86B5-FCD82B1B1E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55" name="Freeform 39">
                <a:extLst>
                  <a:ext uri="{FF2B5EF4-FFF2-40B4-BE49-F238E27FC236}">
                    <a16:creationId xmlns:a16="http://schemas.microsoft.com/office/drawing/2014/main" id="{CB1CF104-08B0-46F6-ABBF-649AC5A70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56" name="Freeform 40">
                <a:extLst>
                  <a:ext uri="{FF2B5EF4-FFF2-40B4-BE49-F238E27FC236}">
                    <a16:creationId xmlns:a16="http://schemas.microsoft.com/office/drawing/2014/main" id="{FCE7D9F8-F405-4677-A45F-EDBB7F16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57" name="Rectangle 41">
                <a:extLst>
                  <a:ext uri="{FF2B5EF4-FFF2-40B4-BE49-F238E27FC236}">
                    <a16:creationId xmlns:a16="http://schemas.microsoft.com/office/drawing/2014/main" id="{7347872F-3F7B-4ADF-BC95-429727E82D1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dirty="0"/>
              </a:p>
            </p:txBody>
          </p:sp>
        </p:grpSp>
      </p:grpSp>
      <p:grpSp>
        <p:nvGrpSpPr>
          <p:cNvPr id="158" name="Group 157">
            <a:extLst>
              <a:ext uri="{FF2B5EF4-FFF2-40B4-BE49-F238E27FC236}">
                <a16:creationId xmlns:a16="http://schemas.microsoft.com/office/drawing/2014/main" id="{4CB5CC6F-11C1-4C07-87C0-F043993E89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0" name="Rectangle 59">
              <a:extLst>
                <a:ext uri="{FF2B5EF4-FFF2-40B4-BE49-F238E27FC236}">
                  <a16:creationId xmlns:a16="http://schemas.microsoft.com/office/drawing/2014/main" id="{FADA3C27-4EC6-4DCA-BB85-C75BAAE82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 name="Picture 2">
              <a:extLst>
                <a:ext uri="{FF2B5EF4-FFF2-40B4-BE49-F238E27FC236}">
                  <a16:creationId xmlns:a16="http://schemas.microsoft.com/office/drawing/2014/main" id="{2D8216BF-F79F-406D-A3B4-46744068AC4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grpSp>
        <p:nvGrpSpPr>
          <p:cNvPr id="63" name="Group 62">
            <a:extLst>
              <a:ext uri="{FF2B5EF4-FFF2-40B4-BE49-F238E27FC236}">
                <a16:creationId xmlns:a16="http://schemas.microsoft.com/office/drawing/2014/main" id="{C6C16BE5-8A9A-432D-8A61-230FA03816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1779"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4" name="Rectangle 5">
              <a:extLst>
                <a:ext uri="{FF2B5EF4-FFF2-40B4-BE49-F238E27FC236}">
                  <a16:creationId xmlns:a16="http://schemas.microsoft.com/office/drawing/2014/main" id="{2E852AB2-2672-41DF-9CF6-FCDEF1805EF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dirty="0"/>
            </a:p>
          </p:txBody>
        </p:sp>
        <p:sp>
          <p:nvSpPr>
            <p:cNvPr id="65" name="Freeform 6">
              <a:extLst>
                <a:ext uri="{FF2B5EF4-FFF2-40B4-BE49-F238E27FC236}">
                  <a16:creationId xmlns:a16="http://schemas.microsoft.com/office/drawing/2014/main" id="{90283F1A-A49E-441D-BDF5-35B8BEE426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66" name="Freeform 7">
              <a:extLst>
                <a:ext uri="{FF2B5EF4-FFF2-40B4-BE49-F238E27FC236}">
                  <a16:creationId xmlns:a16="http://schemas.microsoft.com/office/drawing/2014/main" id="{B0BC41A4-F3F1-4CD4-B266-D9DAA21710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67" name="Rectangle 8">
              <a:extLst>
                <a:ext uri="{FF2B5EF4-FFF2-40B4-BE49-F238E27FC236}">
                  <a16:creationId xmlns:a16="http://schemas.microsoft.com/office/drawing/2014/main" id="{6E29DA39-130F-41A1-A21E-4FB453948A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dirty="0"/>
            </a:p>
          </p:txBody>
        </p:sp>
        <p:sp>
          <p:nvSpPr>
            <p:cNvPr id="68" name="Freeform 9">
              <a:extLst>
                <a:ext uri="{FF2B5EF4-FFF2-40B4-BE49-F238E27FC236}">
                  <a16:creationId xmlns:a16="http://schemas.microsoft.com/office/drawing/2014/main" id="{39995AD4-F8DE-4CEB-B958-1DBF7EAC29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69" name="Freeform 10">
              <a:extLst>
                <a:ext uri="{FF2B5EF4-FFF2-40B4-BE49-F238E27FC236}">
                  <a16:creationId xmlns:a16="http://schemas.microsoft.com/office/drawing/2014/main" id="{D1F7DCE1-6887-4FE0-A7D7-3652030CF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70" name="Freeform 11">
              <a:extLst>
                <a:ext uri="{FF2B5EF4-FFF2-40B4-BE49-F238E27FC236}">
                  <a16:creationId xmlns:a16="http://schemas.microsoft.com/office/drawing/2014/main" id="{4E46B0E1-9543-441D-AD1D-1308AF88C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71" name="Freeform 12">
              <a:extLst>
                <a:ext uri="{FF2B5EF4-FFF2-40B4-BE49-F238E27FC236}">
                  <a16:creationId xmlns:a16="http://schemas.microsoft.com/office/drawing/2014/main" id="{E8C112C9-8D48-4612-AE0B-CF59EC743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72" name="Freeform 13">
              <a:extLst>
                <a:ext uri="{FF2B5EF4-FFF2-40B4-BE49-F238E27FC236}">
                  <a16:creationId xmlns:a16="http://schemas.microsoft.com/office/drawing/2014/main" id="{2D16C38C-4A3B-4060-9A3B-C47DD6DE7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73" name="Freeform 14">
              <a:extLst>
                <a:ext uri="{FF2B5EF4-FFF2-40B4-BE49-F238E27FC236}">
                  <a16:creationId xmlns:a16="http://schemas.microsoft.com/office/drawing/2014/main" id="{0A9B4CAA-8439-44B3-B738-2123169FA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74" name="Freeform 15">
              <a:extLst>
                <a:ext uri="{FF2B5EF4-FFF2-40B4-BE49-F238E27FC236}">
                  <a16:creationId xmlns:a16="http://schemas.microsoft.com/office/drawing/2014/main" id="{8C6EF933-69B7-48C8-9337-4E0DEF6E7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75" name="Freeform 16">
              <a:extLst>
                <a:ext uri="{FF2B5EF4-FFF2-40B4-BE49-F238E27FC236}">
                  <a16:creationId xmlns:a16="http://schemas.microsoft.com/office/drawing/2014/main" id="{B428AEFA-3C03-48AA-AEA5-8E3F58904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76" name="Freeform 17">
              <a:extLst>
                <a:ext uri="{FF2B5EF4-FFF2-40B4-BE49-F238E27FC236}">
                  <a16:creationId xmlns:a16="http://schemas.microsoft.com/office/drawing/2014/main" id="{041D2508-FE53-47C0-887F-38BD1FB73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77" name="Freeform 18">
              <a:extLst>
                <a:ext uri="{FF2B5EF4-FFF2-40B4-BE49-F238E27FC236}">
                  <a16:creationId xmlns:a16="http://schemas.microsoft.com/office/drawing/2014/main" id="{2C0392BD-D896-4A41-B18B-1389FE1F00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78" name="Freeform 19">
              <a:extLst>
                <a:ext uri="{FF2B5EF4-FFF2-40B4-BE49-F238E27FC236}">
                  <a16:creationId xmlns:a16="http://schemas.microsoft.com/office/drawing/2014/main" id="{B3272EA3-C600-441C-BFC9-ACFF90CD4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79" name="Freeform 20">
              <a:extLst>
                <a:ext uri="{FF2B5EF4-FFF2-40B4-BE49-F238E27FC236}">
                  <a16:creationId xmlns:a16="http://schemas.microsoft.com/office/drawing/2014/main" id="{D8731AA3-BC2D-408B-9D72-C804B8B9ED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80" name="Freeform 21">
              <a:extLst>
                <a:ext uri="{FF2B5EF4-FFF2-40B4-BE49-F238E27FC236}">
                  <a16:creationId xmlns:a16="http://schemas.microsoft.com/office/drawing/2014/main" id="{BE934A31-790A-459C-A997-670583ADC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81" name="Freeform 22">
              <a:extLst>
                <a:ext uri="{FF2B5EF4-FFF2-40B4-BE49-F238E27FC236}">
                  <a16:creationId xmlns:a16="http://schemas.microsoft.com/office/drawing/2014/main" id="{241F679B-BBF0-49DA-A9F3-D623BA752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82" name="Freeform 23">
              <a:extLst>
                <a:ext uri="{FF2B5EF4-FFF2-40B4-BE49-F238E27FC236}">
                  <a16:creationId xmlns:a16="http://schemas.microsoft.com/office/drawing/2014/main" id="{0BDC4BE0-E1FF-48B5-A064-70F561454E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83" name="Freeform 24">
              <a:extLst>
                <a:ext uri="{FF2B5EF4-FFF2-40B4-BE49-F238E27FC236}">
                  <a16:creationId xmlns:a16="http://schemas.microsoft.com/office/drawing/2014/main" id="{245FC7BA-96DB-41CB-B43A-8EEE482C3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84" name="Freeform 25">
              <a:extLst>
                <a:ext uri="{FF2B5EF4-FFF2-40B4-BE49-F238E27FC236}">
                  <a16:creationId xmlns:a16="http://schemas.microsoft.com/office/drawing/2014/main" id="{3BBD03A9-646B-40EE-9A27-15297EC93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85" name="Freeform 26">
              <a:extLst>
                <a:ext uri="{FF2B5EF4-FFF2-40B4-BE49-F238E27FC236}">
                  <a16:creationId xmlns:a16="http://schemas.microsoft.com/office/drawing/2014/main" id="{4D738FC2-47B4-4BC9-B109-05C56DC00D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86" name="Freeform 27">
              <a:extLst>
                <a:ext uri="{FF2B5EF4-FFF2-40B4-BE49-F238E27FC236}">
                  <a16:creationId xmlns:a16="http://schemas.microsoft.com/office/drawing/2014/main" id="{148BE0A7-2537-452C-BA13-B78D302CB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87" name="Freeform 28">
              <a:extLst>
                <a:ext uri="{FF2B5EF4-FFF2-40B4-BE49-F238E27FC236}">
                  <a16:creationId xmlns:a16="http://schemas.microsoft.com/office/drawing/2014/main" id="{CF6A9D45-D849-4BF5-BBA0-D7BE29B884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88" name="Freeform 29">
              <a:extLst>
                <a:ext uri="{FF2B5EF4-FFF2-40B4-BE49-F238E27FC236}">
                  <a16:creationId xmlns:a16="http://schemas.microsoft.com/office/drawing/2014/main" id="{13F44E41-B5E8-472D-80F2-4539AD3D4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89" name="Freeform 30">
              <a:extLst>
                <a:ext uri="{FF2B5EF4-FFF2-40B4-BE49-F238E27FC236}">
                  <a16:creationId xmlns:a16="http://schemas.microsoft.com/office/drawing/2014/main" id="{CE052494-AAF2-4C3C-A072-317B7F9873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90" name="Freeform 31">
              <a:extLst>
                <a:ext uri="{FF2B5EF4-FFF2-40B4-BE49-F238E27FC236}">
                  <a16:creationId xmlns:a16="http://schemas.microsoft.com/office/drawing/2014/main" id="{90345C3D-13FE-4815-9563-58A52B457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91" name="Freeform 32">
              <a:extLst>
                <a:ext uri="{FF2B5EF4-FFF2-40B4-BE49-F238E27FC236}">
                  <a16:creationId xmlns:a16="http://schemas.microsoft.com/office/drawing/2014/main" id="{37908D29-2BB3-4D6C-92DB-864F630573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92" name="Rectangle 33">
              <a:extLst>
                <a:ext uri="{FF2B5EF4-FFF2-40B4-BE49-F238E27FC236}">
                  <a16:creationId xmlns:a16="http://schemas.microsoft.com/office/drawing/2014/main" id="{174B5792-73C4-4FBF-BAD9-F9A5BBC5916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dirty="0"/>
            </a:p>
          </p:txBody>
        </p:sp>
        <p:sp>
          <p:nvSpPr>
            <p:cNvPr id="93" name="Freeform 34">
              <a:extLst>
                <a:ext uri="{FF2B5EF4-FFF2-40B4-BE49-F238E27FC236}">
                  <a16:creationId xmlns:a16="http://schemas.microsoft.com/office/drawing/2014/main" id="{D4741BB8-0638-4A06-85A7-69FE81BC44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94" name="Freeform 35">
              <a:extLst>
                <a:ext uri="{FF2B5EF4-FFF2-40B4-BE49-F238E27FC236}">
                  <a16:creationId xmlns:a16="http://schemas.microsoft.com/office/drawing/2014/main" id="{FBDB982D-6E9A-426E-86B1-69031E104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95" name="Freeform 36">
              <a:extLst>
                <a:ext uri="{FF2B5EF4-FFF2-40B4-BE49-F238E27FC236}">
                  <a16:creationId xmlns:a16="http://schemas.microsoft.com/office/drawing/2014/main" id="{400B8260-9575-48DB-9175-B1C8530241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96" name="Freeform 37">
              <a:extLst>
                <a:ext uri="{FF2B5EF4-FFF2-40B4-BE49-F238E27FC236}">
                  <a16:creationId xmlns:a16="http://schemas.microsoft.com/office/drawing/2014/main" id="{52FB1DD3-BAEC-4974-89F5-36B695945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97" name="Freeform 38">
              <a:extLst>
                <a:ext uri="{FF2B5EF4-FFF2-40B4-BE49-F238E27FC236}">
                  <a16:creationId xmlns:a16="http://schemas.microsoft.com/office/drawing/2014/main" id="{E51161AB-FDC1-4703-9C29-C410366B9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98" name="Freeform 39">
              <a:extLst>
                <a:ext uri="{FF2B5EF4-FFF2-40B4-BE49-F238E27FC236}">
                  <a16:creationId xmlns:a16="http://schemas.microsoft.com/office/drawing/2014/main" id="{DE6123AD-33B5-429C-B8F7-DB1A8FDABF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99" name="Freeform 40">
              <a:extLst>
                <a:ext uri="{FF2B5EF4-FFF2-40B4-BE49-F238E27FC236}">
                  <a16:creationId xmlns:a16="http://schemas.microsoft.com/office/drawing/2014/main" id="{8C454A1D-B20A-4994-8C14-EE5DD3B993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00" name="Freeform 41">
              <a:extLst>
                <a:ext uri="{FF2B5EF4-FFF2-40B4-BE49-F238E27FC236}">
                  <a16:creationId xmlns:a16="http://schemas.microsoft.com/office/drawing/2014/main" id="{CFA7BB74-790B-45D7-B94B-DD4D83ED8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01" name="Freeform 42">
              <a:extLst>
                <a:ext uri="{FF2B5EF4-FFF2-40B4-BE49-F238E27FC236}">
                  <a16:creationId xmlns:a16="http://schemas.microsoft.com/office/drawing/2014/main" id="{19BBC3FC-0052-4BDB-8D6A-421E07EE26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02" name="Freeform 43">
              <a:extLst>
                <a:ext uri="{FF2B5EF4-FFF2-40B4-BE49-F238E27FC236}">
                  <a16:creationId xmlns:a16="http://schemas.microsoft.com/office/drawing/2014/main" id="{42A3E4B3-707A-4D0A-BEED-61A77E96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03" name="Freeform 44">
              <a:extLst>
                <a:ext uri="{FF2B5EF4-FFF2-40B4-BE49-F238E27FC236}">
                  <a16:creationId xmlns:a16="http://schemas.microsoft.com/office/drawing/2014/main" id="{089BBE83-D985-45E9-B442-1326F6FBA5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04" name="Rectangle 45">
              <a:extLst>
                <a:ext uri="{FF2B5EF4-FFF2-40B4-BE49-F238E27FC236}">
                  <a16:creationId xmlns:a16="http://schemas.microsoft.com/office/drawing/2014/main" id="{FE1B194F-F703-4020-92ED-DBDB5C2344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dirty="0"/>
            </a:p>
          </p:txBody>
        </p:sp>
        <p:sp>
          <p:nvSpPr>
            <p:cNvPr id="105" name="Freeform 46">
              <a:extLst>
                <a:ext uri="{FF2B5EF4-FFF2-40B4-BE49-F238E27FC236}">
                  <a16:creationId xmlns:a16="http://schemas.microsoft.com/office/drawing/2014/main" id="{D7A22662-B7AF-4857-AD78-716690A26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06" name="Freeform 47">
              <a:extLst>
                <a:ext uri="{FF2B5EF4-FFF2-40B4-BE49-F238E27FC236}">
                  <a16:creationId xmlns:a16="http://schemas.microsoft.com/office/drawing/2014/main" id="{62C16BE5-0C4B-48FC-ABA4-36A8F2DFE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07" name="Freeform 48">
              <a:extLst>
                <a:ext uri="{FF2B5EF4-FFF2-40B4-BE49-F238E27FC236}">
                  <a16:creationId xmlns:a16="http://schemas.microsoft.com/office/drawing/2014/main" id="{C2327DB7-B7F2-4829-909E-A03D62252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08" name="Freeform 49">
              <a:extLst>
                <a:ext uri="{FF2B5EF4-FFF2-40B4-BE49-F238E27FC236}">
                  <a16:creationId xmlns:a16="http://schemas.microsoft.com/office/drawing/2014/main" id="{167918EB-9EB1-413F-8C39-F018CCDCCD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09" name="Freeform 50">
              <a:extLst>
                <a:ext uri="{FF2B5EF4-FFF2-40B4-BE49-F238E27FC236}">
                  <a16:creationId xmlns:a16="http://schemas.microsoft.com/office/drawing/2014/main" id="{B971E245-631A-4364-A177-C1D1B6B4D3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10" name="Freeform 51">
              <a:extLst>
                <a:ext uri="{FF2B5EF4-FFF2-40B4-BE49-F238E27FC236}">
                  <a16:creationId xmlns:a16="http://schemas.microsoft.com/office/drawing/2014/main" id="{1D4C1872-66E3-45EB-BDE7-26C02A176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11" name="Freeform 52">
              <a:extLst>
                <a:ext uri="{FF2B5EF4-FFF2-40B4-BE49-F238E27FC236}">
                  <a16:creationId xmlns:a16="http://schemas.microsoft.com/office/drawing/2014/main" id="{D2BC0771-493C-4FEF-958F-859C53924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12" name="Freeform 53">
              <a:extLst>
                <a:ext uri="{FF2B5EF4-FFF2-40B4-BE49-F238E27FC236}">
                  <a16:creationId xmlns:a16="http://schemas.microsoft.com/office/drawing/2014/main" id="{E339169B-1EE1-4E4F-BA0C-BD3AD57FD7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13" name="Freeform 54">
              <a:extLst>
                <a:ext uri="{FF2B5EF4-FFF2-40B4-BE49-F238E27FC236}">
                  <a16:creationId xmlns:a16="http://schemas.microsoft.com/office/drawing/2014/main" id="{BBC80538-8C59-46A3-B187-66C9A6D3F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14" name="Freeform 55">
              <a:extLst>
                <a:ext uri="{FF2B5EF4-FFF2-40B4-BE49-F238E27FC236}">
                  <a16:creationId xmlns:a16="http://schemas.microsoft.com/office/drawing/2014/main" id="{C5F9090C-11D8-4272-815D-11B1911DA3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15" name="Freeform 56">
              <a:extLst>
                <a:ext uri="{FF2B5EF4-FFF2-40B4-BE49-F238E27FC236}">
                  <a16:creationId xmlns:a16="http://schemas.microsoft.com/office/drawing/2014/main" id="{A361F786-6FA9-4EAD-81EF-BF4734D466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16" name="Freeform 57">
              <a:extLst>
                <a:ext uri="{FF2B5EF4-FFF2-40B4-BE49-F238E27FC236}">
                  <a16:creationId xmlns:a16="http://schemas.microsoft.com/office/drawing/2014/main" id="{63B2A436-CEC8-477C-ACDD-6E5D2ABBC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sp>
          <p:nvSpPr>
            <p:cNvPr id="117" name="Freeform 58">
              <a:extLst>
                <a:ext uri="{FF2B5EF4-FFF2-40B4-BE49-F238E27FC236}">
                  <a16:creationId xmlns:a16="http://schemas.microsoft.com/office/drawing/2014/main" id="{7FAE92CD-EBFF-4DB4-9F5D-00D33E902E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dirty="0"/>
            </a:p>
          </p:txBody>
        </p:sp>
      </p:grpSp>
      <p:sp>
        <p:nvSpPr>
          <p:cNvPr id="2" name="Title 1">
            <a:extLst>
              <a:ext uri="{FF2B5EF4-FFF2-40B4-BE49-F238E27FC236}">
                <a16:creationId xmlns:a16="http://schemas.microsoft.com/office/drawing/2014/main" id="{DC9BA3AE-D852-8311-1FA6-35E5802CEBB0}"/>
              </a:ext>
            </a:extLst>
          </p:cNvPr>
          <p:cNvSpPr>
            <a:spLocks noGrp="1"/>
          </p:cNvSpPr>
          <p:nvPr>
            <p:ph type="ctrTitle"/>
          </p:nvPr>
        </p:nvSpPr>
        <p:spPr>
          <a:xfrm>
            <a:off x="4924852" y="295275"/>
            <a:ext cx="7201002" cy="2033587"/>
          </a:xfrm>
        </p:spPr>
        <p:txBody>
          <a:bodyPr vert="horz" lIns="91440" tIns="45720" rIns="91440" bIns="45720" rtlCol="0" anchor="ctr">
            <a:noAutofit/>
          </a:bodyPr>
          <a:lstStyle/>
          <a:p>
            <a:pPr algn="ctr"/>
            <a:r>
              <a:rPr lang="en-US" sz="5400" b="1" u="sng" dirty="0"/>
              <a:t>AI-Driven Mental Health Monitoring and Support</a:t>
            </a:r>
          </a:p>
        </p:txBody>
      </p:sp>
      <p:pic>
        <p:nvPicPr>
          <p:cNvPr id="5" name="Picture 4" descr="A blue circuit board in the shape of a brain&#10;&#10;Description automatically generated">
            <a:extLst>
              <a:ext uri="{FF2B5EF4-FFF2-40B4-BE49-F238E27FC236}">
                <a16:creationId xmlns:a16="http://schemas.microsoft.com/office/drawing/2014/main" id="{9C53CFE5-B772-FA47-3B22-8FB2565568D3}"/>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b="17848"/>
          <a:stretch/>
        </p:blipFill>
        <p:spPr>
          <a:xfrm>
            <a:off x="-5597" y="1"/>
            <a:ext cx="4635583" cy="3427413"/>
          </a:xfrm>
          <a:custGeom>
            <a:avLst/>
            <a:gdLst/>
            <a:ahLst/>
            <a:cxnLst/>
            <a:rect l="l" t="t" r="r" b="b"/>
            <a:pathLst>
              <a:path w="4635583" h="3427413">
                <a:moveTo>
                  <a:pt x="0" y="0"/>
                </a:moveTo>
                <a:lnTo>
                  <a:pt x="4635583" y="0"/>
                </a:lnTo>
                <a:lnTo>
                  <a:pt x="4635583" y="3427413"/>
                </a:lnTo>
                <a:lnTo>
                  <a:pt x="0" y="3427413"/>
                </a:lnTo>
                <a:close/>
              </a:path>
            </a:pathLst>
          </a:custGeom>
        </p:spPr>
      </p:pic>
      <p:pic>
        <p:nvPicPr>
          <p:cNvPr id="11" name="Picture 10" descr="A group of people holding objects&#10;&#10;Description automatically generated">
            <a:extLst>
              <a:ext uri="{FF2B5EF4-FFF2-40B4-BE49-F238E27FC236}">
                <a16:creationId xmlns:a16="http://schemas.microsoft.com/office/drawing/2014/main" id="{B58DBF11-D104-7E15-08BF-6AFBE9FC97E3}"/>
              </a:ext>
            </a:extLst>
          </p:cNvPr>
          <p:cNvPicPr>
            <a:picLocks noChangeAspect="1"/>
          </p:cNvPicPr>
          <p:nvPr/>
        </p:nvPicPr>
        <p:blipFill rotWithShape="1">
          <a:blip r:embed="rId6">
            <a:extLst>
              <a:ext uri="{837473B0-CC2E-450A-ABE3-18F120FF3D39}">
                <a1611:picAttrSrcUrl xmlns:a1611="http://schemas.microsoft.com/office/drawing/2016/11/main" r:id="rId7"/>
              </a:ext>
            </a:extLst>
          </a:blip>
          <a:srcRect r="1697"/>
          <a:stretch/>
        </p:blipFill>
        <p:spPr>
          <a:xfrm>
            <a:off x="-5597" y="3427414"/>
            <a:ext cx="4635583" cy="3430587"/>
          </a:xfrm>
          <a:custGeom>
            <a:avLst/>
            <a:gdLst/>
            <a:ahLst/>
            <a:cxnLst/>
            <a:rect l="l" t="t" r="r" b="b"/>
            <a:pathLst>
              <a:path w="4635583" h="3430587">
                <a:moveTo>
                  <a:pt x="0" y="0"/>
                </a:moveTo>
                <a:lnTo>
                  <a:pt x="4635583" y="0"/>
                </a:lnTo>
                <a:lnTo>
                  <a:pt x="4635583" y="3430587"/>
                </a:lnTo>
                <a:lnTo>
                  <a:pt x="0" y="3430587"/>
                </a:lnTo>
                <a:close/>
              </a:path>
            </a:pathLst>
          </a:custGeom>
        </p:spPr>
      </p:pic>
      <p:cxnSp>
        <p:nvCxnSpPr>
          <p:cNvPr id="119" name="Straight Connector 118">
            <a:extLst>
              <a:ext uri="{FF2B5EF4-FFF2-40B4-BE49-F238E27FC236}">
                <a16:creationId xmlns:a16="http://schemas.microsoft.com/office/drawing/2014/main" id="{E104AA93-67FD-43AC-92F9-5840A89E43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2483"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121" name="Straight Connector 120">
            <a:extLst>
              <a:ext uri="{FF2B5EF4-FFF2-40B4-BE49-F238E27FC236}">
                <a16:creationId xmlns:a16="http://schemas.microsoft.com/office/drawing/2014/main" id="{95AE1CAD-A877-4C0B-91F7-CA9C684C94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4635583"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
        <p:nvSpPr>
          <p:cNvPr id="7" name="Subtitle 2">
            <a:extLst>
              <a:ext uri="{FF2B5EF4-FFF2-40B4-BE49-F238E27FC236}">
                <a16:creationId xmlns:a16="http://schemas.microsoft.com/office/drawing/2014/main" id="{3FCA20F1-2E71-60EF-EBA7-66530D3CAC58}"/>
              </a:ext>
            </a:extLst>
          </p:cNvPr>
          <p:cNvSpPr>
            <a:spLocks noGrp="1"/>
          </p:cNvSpPr>
          <p:nvPr>
            <p:ph type="subTitle" idx="1"/>
          </p:nvPr>
        </p:nvSpPr>
        <p:spPr>
          <a:xfrm>
            <a:off x="8226102" y="4021138"/>
            <a:ext cx="3142784" cy="1685925"/>
          </a:xfrm>
        </p:spPr>
        <p:txBody>
          <a:bodyPr vert="horz" lIns="91440" tIns="45720" rIns="91440" bIns="45720" rtlCol="0">
            <a:normAutofit fontScale="92500" lnSpcReduction="20000"/>
          </a:bodyPr>
          <a:lstStyle/>
          <a:p>
            <a:pPr indent="-228600">
              <a:buFont typeface="Arial" panose="020B0604020202020204" pitchFamily="34" charset="0"/>
              <a:buChar char="•"/>
            </a:pPr>
            <a:r>
              <a:rPr lang="en-US" b="1" u="sng" dirty="0">
                <a:solidFill>
                  <a:schemeClr val="tx1"/>
                </a:solidFill>
              </a:rPr>
              <a:t>By- </a:t>
            </a:r>
            <a:r>
              <a:rPr lang="en-US" b="1" u="sng" dirty="0" err="1">
                <a:solidFill>
                  <a:schemeClr val="tx1"/>
                </a:solidFill>
              </a:rPr>
              <a:t>pce</a:t>
            </a:r>
            <a:r>
              <a:rPr lang="en-US" b="1" u="sng" dirty="0">
                <a:solidFill>
                  <a:schemeClr val="tx1"/>
                </a:solidFill>
              </a:rPr>
              <a:t> young coders</a:t>
            </a:r>
          </a:p>
          <a:p>
            <a:pPr indent="-228600">
              <a:buFont typeface="Arial" panose="020B0604020202020204" pitchFamily="34" charset="0"/>
              <a:buChar char="•"/>
            </a:pPr>
            <a:r>
              <a:rPr lang="en-US" b="1" dirty="0" err="1">
                <a:solidFill>
                  <a:schemeClr val="tx1"/>
                </a:solidFill>
              </a:rPr>
              <a:t>surya</a:t>
            </a:r>
            <a:r>
              <a:rPr lang="en-US" b="1" dirty="0">
                <a:solidFill>
                  <a:schemeClr val="tx1"/>
                </a:solidFill>
              </a:rPr>
              <a:t> </a:t>
            </a:r>
          </a:p>
          <a:p>
            <a:pPr indent="-228600">
              <a:buFont typeface="Arial" panose="020B0604020202020204" pitchFamily="34" charset="0"/>
              <a:buChar char="•"/>
            </a:pPr>
            <a:r>
              <a:rPr lang="en-US" b="1" dirty="0" err="1">
                <a:solidFill>
                  <a:schemeClr val="tx1"/>
                </a:solidFill>
              </a:rPr>
              <a:t>vasugi</a:t>
            </a:r>
            <a:endParaRPr lang="en-US" b="1" dirty="0">
              <a:solidFill>
                <a:schemeClr val="tx1"/>
              </a:solidFill>
            </a:endParaRPr>
          </a:p>
          <a:p>
            <a:pPr indent="-228600">
              <a:buFont typeface="Arial" panose="020B0604020202020204" pitchFamily="34" charset="0"/>
              <a:buChar char="•"/>
            </a:pPr>
            <a:r>
              <a:rPr lang="en-US" b="1" dirty="0" err="1">
                <a:solidFill>
                  <a:schemeClr val="tx1"/>
                </a:solidFill>
              </a:rPr>
              <a:t>dewansh</a:t>
            </a:r>
            <a:endParaRPr lang="en-US" b="1" dirty="0">
              <a:solidFill>
                <a:schemeClr val="tx1"/>
              </a:solidFill>
            </a:endParaRPr>
          </a:p>
        </p:txBody>
      </p:sp>
    </p:spTree>
    <p:extLst>
      <p:ext uri="{BB962C8B-B14F-4D97-AF65-F5344CB8AC3E}">
        <p14:creationId xmlns:p14="http://schemas.microsoft.com/office/powerpoint/2010/main" val="17088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7E869-BD16-33D9-7B8F-F34C3FEEFB51}"/>
              </a:ext>
            </a:extLst>
          </p:cNvPr>
          <p:cNvSpPr>
            <a:spLocks noGrp="1"/>
          </p:cNvSpPr>
          <p:nvPr>
            <p:ph type="ctrTitle"/>
          </p:nvPr>
        </p:nvSpPr>
        <p:spPr>
          <a:xfrm>
            <a:off x="1876424" y="464234"/>
            <a:ext cx="8791575" cy="872197"/>
          </a:xfrm>
        </p:spPr>
        <p:txBody>
          <a:bodyPr/>
          <a:lstStyle/>
          <a:p>
            <a:pPr algn="ctr"/>
            <a:r>
              <a:rPr lang="en-US" b="1" u="sng" dirty="0"/>
              <a:t>Solution design</a:t>
            </a:r>
            <a:endParaRPr lang="en-IN" b="1" u="sng" dirty="0"/>
          </a:p>
        </p:txBody>
      </p:sp>
      <p:sp>
        <p:nvSpPr>
          <p:cNvPr id="3" name="Subtitle 2">
            <a:extLst>
              <a:ext uri="{FF2B5EF4-FFF2-40B4-BE49-F238E27FC236}">
                <a16:creationId xmlns:a16="http://schemas.microsoft.com/office/drawing/2014/main" id="{77F44815-30BD-2581-FAAD-9DC28E4BF7DE}"/>
              </a:ext>
            </a:extLst>
          </p:cNvPr>
          <p:cNvSpPr>
            <a:spLocks noGrp="1"/>
          </p:cNvSpPr>
          <p:nvPr>
            <p:ph type="subTitle" idx="1"/>
          </p:nvPr>
        </p:nvSpPr>
        <p:spPr>
          <a:xfrm>
            <a:off x="1876424" y="1561513"/>
            <a:ext cx="8791575" cy="4684541"/>
          </a:xfrm>
        </p:spPr>
        <p:txBody>
          <a:bodyPr>
            <a:normAutofit/>
          </a:bodyPr>
          <a:lstStyle/>
          <a:p>
            <a:r>
              <a:rPr lang="en-US" sz="2200" dirty="0"/>
              <a:t>OUR MAIN GOAL IS TO INTERCEPT THE ISSUE BEFORE HAND AND GIVE A PROPER PERSONILISED SUPPORT FOR THE USER.</a:t>
            </a:r>
          </a:p>
          <a:p>
            <a:r>
              <a:rPr lang="en-US" sz="2200" dirty="0"/>
              <a:t>AS WE HAVE SEEN SOCIAL MEDIA PLAYS IMPORTANT ROLE  in affecting the mental health issue of its users, we need to tackle down the problem from there itself.</a:t>
            </a:r>
          </a:p>
          <a:p>
            <a:r>
              <a:rPr lang="en-US" sz="2200" dirty="0"/>
              <a:t>By analyzing the time , content , search and sentiments on social media of a user can give us great data about the present mood and any behavioral changes of user suddenly.</a:t>
            </a:r>
          </a:p>
          <a:p>
            <a:r>
              <a:rPr lang="en-US" sz="2200" dirty="0"/>
              <a:t>There are many ways to perform proper social media analysis using ai for </a:t>
            </a:r>
            <a:r>
              <a:rPr lang="en-IN" sz="2200" dirty="0"/>
              <a:t>mental health issues.</a:t>
            </a:r>
            <a:endParaRPr lang="en-US" sz="2200" dirty="0"/>
          </a:p>
        </p:txBody>
      </p:sp>
    </p:spTree>
    <p:extLst>
      <p:ext uri="{BB962C8B-B14F-4D97-AF65-F5344CB8AC3E}">
        <p14:creationId xmlns:p14="http://schemas.microsoft.com/office/powerpoint/2010/main" val="4201749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44E4-482F-6363-0321-6A8589599368}"/>
              </a:ext>
            </a:extLst>
          </p:cNvPr>
          <p:cNvSpPr>
            <a:spLocks noGrp="1"/>
          </p:cNvSpPr>
          <p:nvPr>
            <p:ph type="title"/>
          </p:nvPr>
        </p:nvSpPr>
        <p:spPr/>
        <p:txBody>
          <a:bodyPr/>
          <a:lstStyle/>
          <a:p>
            <a:pPr algn="ctr"/>
            <a:r>
              <a:rPr lang="en-US" b="1" u="sng" dirty="0"/>
              <a:t>Monitoring user interaction on social media platform (DETECTION)</a:t>
            </a:r>
            <a:endParaRPr lang="en-IN" b="1" u="sng" dirty="0"/>
          </a:p>
        </p:txBody>
      </p:sp>
      <p:sp>
        <p:nvSpPr>
          <p:cNvPr id="3" name="Content Placeholder 2">
            <a:extLst>
              <a:ext uri="{FF2B5EF4-FFF2-40B4-BE49-F238E27FC236}">
                <a16:creationId xmlns:a16="http://schemas.microsoft.com/office/drawing/2014/main" id="{80225A9C-E358-21C8-52FA-AACEBD506F06}"/>
              </a:ext>
            </a:extLst>
          </p:cNvPr>
          <p:cNvSpPr>
            <a:spLocks noGrp="1"/>
          </p:cNvSpPr>
          <p:nvPr>
            <p:ph idx="1"/>
          </p:nvPr>
        </p:nvSpPr>
        <p:spPr>
          <a:xfrm>
            <a:off x="1141412" y="2291690"/>
            <a:ext cx="9905999" cy="3541714"/>
          </a:xfrm>
        </p:spPr>
        <p:txBody>
          <a:bodyPr>
            <a:normAutofit fontScale="92500" lnSpcReduction="20000"/>
          </a:bodyPr>
          <a:lstStyle/>
          <a:p>
            <a:r>
              <a:rPr lang="en-US" sz="2600" b="1" u="sng" dirty="0">
                <a:latin typeface="+mj-lt"/>
              </a:rPr>
              <a:t>TEXT ANALYSIS </a:t>
            </a:r>
            <a:r>
              <a:rPr lang="en-US" dirty="0"/>
              <a:t>: </a:t>
            </a:r>
            <a:r>
              <a:rPr lang="en-US" dirty="0">
                <a:solidFill>
                  <a:schemeClr val="tx2">
                    <a:lumMod val="75000"/>
                  </a:schemeClr>
                </a:solidFill>
              </a:rPr>
              <a:t>MONITOR USER TEXT INPUTS IN SOCIAL MEDIA FOR SIGNS OF MENTAL DISTRESS.</a:t>
            </a:r>
          </a:p>
          <a:p>
            <a:r>
              <a:rPr lang="en-US" sz="2600" b="1" u="sng" dirty="0">
                <a:latin typeface="+mj-lt"/>
              </a:rPr>
              <a:t>IMAGE AND VIDEO ANALYSIS </a:t>
            </a:r>
            <a:r>
              <a:rPr lang="en-US" dirty="0">
                <a:solidFill>
                  <a:schemeClr val="tx2">
                    <a:lumMod val="75000"/>
                  </a:schemeClr>
                </a:solidFill>
              </a:rPr>
              <a:t>:USE COMPUTER VISION TO ANALYZE IMAGES AND VIDEOS POSTED BY USERS FOR SIGNS OF MENTAL HEALTH ISSUES, SUCH AS CHANGES IN APPEARANCE, EXPRESSION OF SELF-HARM, OR INDICATIVE SYMBOLS</a:t>
            </a:r>
            <a:r>
              <a:rPr lang="en-US" dirty="0"/>
              <a:t>.</a:t>
            </a:r>
          </a:p>
          <a:p>
            <a:r>
              <a:rPr lang="en-IN" sz="2600" b="1" u="sng" dirty="0">
                <a:latin typeface="+mj-lt"/>
              </a:rPr>
              <a:t>NATURAL LANGUAGE PROCESSING </a:t>
            </a:r>
            <a:r>
              <a:rPr lang="en-US" dirty="0"/>
              <a:t>: </a:t>
            </a:r>
            <a:r>
              <a:rPr lang="en-US" dirty="0">
                <a:solidFill>
                  <a:schemeClr val="tx2">
                    <a:lumMod val="75000"/>
                  </a:schemeClr>
                </a:solidFill>
              </a:rPr>
              <a:t>UTILIZE ADVANCED NLP TECHNIQUES TO DETECT SIGNS OF DISTRESS, SADNESS, ANXIETY, OR OTHER MENTAL HEALTH INDICATORS IN REAL-TIME</a:t>
            </a:r>
            <a:endParaRPr lang="en-IN" dirty="0">
              <a:solidFill>
                <a:schemeClr val="tx2">
                  <a:lumMod val="75000"/>
                </a:schemeClr>
              </a:solidFill>
            </a:endParaRPr>
          </a:p>
        </p:txBody>
      </p:sp>
    </p:spTree>
    <p:extLst>
      <p:ext uri="{BB962C8B-B14F-4D97-AF65-F5344CB8AC3E}">
        <p14:creationId xmlns:p14="http://schemas.microsoft.com/office/powerpoint/2010/main" val="3596840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17DC96-3E8E-EC79-59B0-870A50869F5D}"/>
              </a:ext>
            </a:extLst>
          </p:cNvPr>
          <p:cNvSpPr>
            <a:spLocks noGrp="1"/>
          </p:cNvSpPr>
          <p:nvPr>
            <p:ph idx="1"/>
          </p:nvPr>
        </p:nvSpPr>
        <p:spPr>
          <a:xfrm>
            <a:off x="1141412" y="801857"/>
            <a:ext cx="9905999" cy="4989343"/>
          </a:xfrm>
        </p:spPr>
        <p:txBody>
          <a:bodyPr>
            <a:normAutofit/>
          </a:bodyPr>
          <a:lstStyle/>
          <a:p>
            <a:r>
              <a:rPr lang="en-IN" sz="2800" b="1" u="sng" dirty="0">
                <a:latin typeface="+mj-lt"/>
              </a:rPr>
              <a:t>BEHAVIOURAL ANALYSIS </a:t>
            </a:r>
            <a:r>
              <a:rPr lang="en-IN" sz="2000" dirty="0">
                <a:solidFill>
                  <a:schemeClr val="tx2">
                    <a:lumMod val="75000"/>
                  </a:schemeClr>
                </a:solidFill>
              </a:rPr>
              <a:t>: </a:t>
            </a:r>
            <a:r>
              <a:rPr lang="en-US" sz="2200" dirty="0">
                <a:solidFill>
                  <a:schemeClr val="tx2">
                    <a:lumMod val="75000"/>
                  </a:schemeClr>
                </a:solidFill>
              </a:rPr>
              <a:t>MONITOR CHANGES IN INTERACTION PATTERNS, SUCH AS DECREASED ACTIVITY, WITHDRAWAL FROM SOCIAL INTERACTIONS, OR CHANGES IN THE FREQUENCY AND NATURE OF POSTS.</a:t>
            </a:r>
          </a:p>
          <a:p>
            <a:r>
              <a:rPr lang="en-US" sz="2800" b="1" u="sng" dirty="0">
                <a:latin typeface="+mj-lt"/>
              </a:rPr>
              <a:t>ACTIVITY MONITORING </a:t>
            </a:r>
            <a:r>
              <a:rPr lang="en-US" sz="2000" dirty="0">
                <a:solidFill>
                  <a:schemeClr val="tx2">
                    <a:lumMod val="75000"/>
                  </a:schemeClr>
                </a:solidFill>
              </a:rPr>
              <a:t>: </a:t>
            </a:r>
            <a:r>
              <a:rPr lang="en-US" sz="2200" dirty="0">
                <a:solidFill>
                  <a:schemeClr val="tx2">
                    <a:lumMod val="75000"/>
                  </a:schemeClr>
                </a:solidFill>
              </a:rPr>
              <a:t>USE MACHINE LEARNING MODELS TO DETECT ANOMALIES IN USER ACTIVITY THAT MAY INDICATE A MENTAL HEALTH CRISIS, SUCH AS SUDDEN SPIKES OR DROPS IN POSTING FREQUENCY</a:t>
            </a:r>
            <a:r>
              <a:rPr lang="en-US" sz="2200" dirty="0"/>
              <a:t>.</a:t>
            </a:r>
          </a:p>
          <a:p>
            <a:r>
              <a:rPr lang="en-US" sz="2800" b="1" u="sng" dirty="0">
                <a:latin typeface="+mj-lt"/>
              </a:rPr>
              <a:t>SOCIAL NETWORK ANALYSIS</a:t>
            </a:r>
            <a:r>
              <a:rPr lang="en-US" dirty="0"/>
              <a:t>:</a:t>
            </a:r>
            <a:r>
              <a:rPr lang="en-US" sz="2200" dirty="0"/>
              <a:t> </a:t>
            </a:r>
            <a:r>
              <a:rPr lang="en-US" sz="2200" dirty="0">
                <a:solidFill>
                  <a:schemeClr val="tx2">
                    <a:lumMod val="75000"/>
                  </a:schemeClr>
                </a:solidFill>
              </a:rPr>
              <a:t>ANALYZE SOCIAL NETWORKS TO IDENTIFY INFLUENCE PATTERNS AND HOW INTERACTIONS WITH CERTAIN USERS AFFECT MENTAL HEALTH.</a:t>
            </a:r>
          </a:p>
          <a:p>
            <a:endParaRPr lang="en-IN" dirty="0"/>
          </a:p>
        </p:txBody>
      </p:sp>
    </p:spTree>
    <p:extLst>
      <p:ext uri="{BB962C8B-B14F-4D97-AF65-F5344CB8AC3E}">
        <p14:creationId xmlns:p14="http://schemas.microsoft.com/office/powerpoint/2010/main" val="2746775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3332-F879-099A-AAC0-37CC056873D6}"/>
              </a:ext>
            </a:extLst>
          </p:cNvPr>
          <p:cNvSpPr>
            <a:spLocks noGrp="1"/>
          </p:cNvSpPr>
          <p:nvPr>
            <p:ph type="title"/>
          </p:nvPr>
        </p:nvSpPr>
        <p:spPr/>
        <p:txBody>
          <a:bodyPr/>
          <a:lstStyle/>
          <a:p>
            <a:pPr algn="ctr"/>
            <a:r>
              <a:rPr lang="en-US" b="1" u="sng" dirty="0"/>
              <a:t>DIAGNOSIS USING THE DATA ANALYZED USING SOCIAL MEDIA</a:t>
            </a:r>
            <a:endParaRPr lang="en-IN" b="1" u="sng" dirty="0"/>
          </a:p>
        </p:txBody>
      </p:sp>
      <p:sp>
        <p:nvSpPr>
          <p:cNvPr id="3" name="Content Placeholder 2">
            <a:extLst>
              <a:ext uri="{FF2B5EF4-FFF2-40B4-BE49-F238E27FC236}">
                <a16:creationId xmlns:a16="http://schemas.microsoft.com/office/drawing/2014/main" id="{66E3FD03-AFB9-B7D9-4390-817C9B76F1FA}"/>
              </a:ext>
            </a:extLst>
          </p:cNvPr>
          <p:cNvSpPr>
            <a:spLocks noGrp="1"/>
          </p:cNvSpPr>
          <p:nvPr>
            <p:ph idx="1"/>
          </p:nvPr>
        </p:nvSpPr>
        <p:spPr/>
        <p:txBody>
          <a:bodyPr>
            <a:normAutofit/>
          </a:bodyPr>
          <a:lstStyle/>
          <a:p>
            <a:endParaRPr lang="en-US" dirty="0"/>
          </a:p>
          <a:p>
            <a:r>
              <a:rPr lang="en-US" sz="2800" b="1" u="sng" dirty="0"/>
              <a:t>RISK PREDICTION </a:t>
            </a:r>
            <a:r>
              <a:rPr lang="en-US" dirty="0"/>
              <a:t>: </a:t>
            </a:r>
            <a:r>
              <a:rPr lang="en-US" sz="2200" dirty="0">
                <a:solidFill>
                  <a:schemeClr val="tx2">
                    <a:lumMod val="75000"/>
                  </a:schemeClr>
                </a:solidFill>
              </a:rPr>
              <a:t>DEVELOPING PREDICTIVE MODELS TO IDENTIFY USERS AT RISK OF MENTAL HEALTH ISSUES BASED ON HISTORICAL DATA AND CURRENT BEHAVIOR.</a:t>
            </a:r>
          </a:p>
          <a:p>
            <a:r>
              <a:rPr lang="en-US" sz="2800" b="1" u="sng" dirty="0"/>
              <a:t>PERSONALIZED FEEDBACK</a:t>
            </a:r>
            <a:r>
              <a:rPr lang="en-US" dirty="0"/>
              <a:t>: </a:t>
            </a:r>
            <a:r>
              <a:rPr lang="en-US" sz="2200" dirty="0">
                <a:solidFill>
                  <a:schemeClr val="tx2">
                    <a:lumMod val="75000"/>
                  </a:schemeClr>
                </a:solidFill>
              </a:rPr>
              <a:t>PROVIDE USERS WITH FEEDBACK ON THEIR EMOTIONAL TRENDS AND SUGGEST INTERVENTIONS IF NEGATIVE TRENDS ARE DETECTED.</a:t>
            </a:r>
          </a:p>
          <a:p>
            <a:endParaRPr lang="en-IN" dirty="0"/>
          </a:p>
        </p:txBody>
      </p:sp>
    </p:spTree>
    <p:extLst>
      <p:ext uri="{BB962C8B-B14F-4D97-AF65-F5344CB8AC3E}">
        <p14:creationId xmlns:p14="http://schemas.microsoft.com/office/powerpoint/2010/main" val="2577869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3035A8-C7ED-C8C5-639A-2426460C98C6}"/>
              </a:ext>
            </a:extLst>
          </p:cNvPr>
          <p:cNvSpPr>
            <a:spLocks noGrp="1"/>
          </p:cNvSpPr>
          <p:nvPr>
            <p:ph idx="1"/>
          </p:nvPr>
        </p:nvSpPr>
        <p:spPr>
          <a:xfrm>
            <a:off x="1141412" y="745588"/>
            <a:ext cx="9905999" cy="5317587"/>
          </a:xfrm>
        </p:spPr>
        <p:txBody>
          <a:bodyPr>
            <a:normAutofit/>
          </a:bodyPr>
          <a:lstStyle/>
          <a:p>
            <a:r>
              <a:rPr lang="en-US" b="1" u="sng" dirty="0"/>
              <a:t>AI CHATBOX </a:t>
            </a:r>
            <a:r>
              <a:rPr lang="en-US" dirty="0"/>
              <a:t>: </a:t>
            </a:r>
            <a:r>
              <a:rPr lang="en-US" sz="2200" dirty="0">
                <a:solidFill>
                  <a:schemeClr val="tx2">
                    <a:lumMod val="75000"/>
                  </a:schemeClr>
                </a:solidFill>
              </a:rPr>
              <a:t>AI-DRIVEN CHATBOTS THAT CAN ENGAGE WITH USERS IN REAL-TIME CONVERSATIONS TO ASSESS THEIR MENTAL STATE AND PROVIDE SUPPORT OR RESOURCES.</a:t>
            </a:r>
          </a:p>
          <a:p>
            <a:r>
              <a:rPr lang="en-IN" b="1" u="sng" dirty="0"/>
              <a:t>PERSONALIZED CONTENT RECOMMENDATIONS</a:t>
            </a:r>
            <a:r>
              <a:rPr lang="en-US" b="1" u="sng" dirty="0"/>
              <a:t> : </a:t>
            </a:r>
            <a:r>
              <a:rPr lang="en-US" sz="2200" dirty="0">
                <a:solidFill>
                  <a:schemeClr val="tx2">
                    <a:lumMod val="75000"/>
                  </a:schemeClr>
                </a:solidFill>
              </a:rPr>
              <a:t>RECOMMENDATION ALGORITHMS TO SUGGEST SUPPORTIVE AND UPLIFTING CONTENT TO USERS SHOWING SIGNS OF MENTAL HEALTH ISSUES.</a:t>
            </a:r>
          </a:p>
          <a:p>
            <a:r>
              <a:rPr lang="en-US" b="1" u="sng" dirty="0"/>
              <a:t>PERSONEL MC STORY </a:t>
            </a:r>
            <a:r>
              <a:rPr lang="en-US" sz="2200" dirty="0">
                <a:solidFill>
                  <a:schemeClr val="tx2">
                    <a:lumMod val="75000"/>
                  </a:schemeClr>
                </a:solidFill>
              </a:rPr>
              <a:t>: MAKING USE OF AI TO CREATE STORYS BASED ON USERS PERSONEL FEEDBACKS AND HISTORY, MAKING HIM THE MAIN CHARACTER IN THAT STORY AND UPLIFTING THE MOOD OF USER.</a:t>
            </a:r>
          </a:p>
          <a:p>
            <a:r>
              <a:rPr lang="en-US" b="1" u="sng" dirty="0"/>
              <a:t>FEEDBACK : </a:t>
            </a:r>
            <a:r>
              <a:rPr lang="en-US" sz="2200" dirty="0">
                <a:solidFill>
                  <a:schemeClr val="tx2">
                    <a:lumMod val="75000"/>
                  </a:schemeClr>
                </a:solidFill>
              </a:rPr>
              <a:t>FEEDBACK USED TO COLLECT ALL DATA AND MAKE THE AI BETTER FOR FUTURE PROBLEMS</a:t>
            </a:r>
            <a:r>
              <a:rPr lang="en-US" dirty="0"/>
              <a:t>.</a:t>
            </a:r>
          </a:p>
          <a:p>
            <a:endParaRPr lang="en-IN" dirty="0"/>
          </a:p>
        </p:txBody>
      </p:sp>
    </p:spTree>
    <p:extLst>
      <p:ext uri="{BB962C8B-B14F-4D97-AF65-F5344CB8AC3E}">
        <p14:creationId xmlns:p14="http://schemas.microsoft.com/office/powerpoint/2010/main" val="1187317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570A-F6E6-026E-72AF-F3BB0FBECCFC}"/>
              </a:ext>
            </a:extLst>
          </p:cNvPr>
          <p:cNvSpPr>
            <a:spLocks noGrp="1"/>
          </p:cNvSpPr>
          <p:nvPr>
            <p:ph type="title"/>
          </p:nvPr>
        </p:nvSpPr>
        <p:spPr/>
        <p:txBody>
          <a:bodyPr>
            <a:normAutofit/>
          </a:bodyPr>
          <a:lstStyle/>
          <a:p>
            <a:pPr algn="ctr"/>
            <a:r>
              <a:rPr lang="en-US" sz="4400" b="1" u="sng" dirty="0"/>
              <a:t>DRAWBACKS</a:t>
            </a:r>
            <a:endParaRPr lang="en-IN" sz="4400" b="1" u="sng" dirty="0"/>
          </a:p>
        </p:txBody>
      </p:sp>
      <p:sp>
        <p:nvSpPr>
          <p:cNvPr id="3" name="Content Placeholder 2">
            <a:extLst>
              <a:ext uri="{FF2B5EF4-FFF2-40B4-BE49-F238E27FC236}">
                <a16:creationId xmlns:a16="http://schemas.microsoft.com/office/drawing/2014/main" id="{528D93EC-A118-C6A0-175F-45A83A59319C}"/>
              </a:ext>
            </a:extLst>
          </p:cNvPr>
          <p:cNvSpPr>
            <a:spLocks noGrp="1"/>
          </p:cNvSpPr>
          <p:nvPr>
            <p:ph idx="1"/>
          </p:nvPr>
        </p:nvSpPr>
        <p:spPr/>
        <p:txBody>
          <a:bodyPr>
            <a:normAutofit fontScale="92500"/>
          </a:bodyPr>
          <a:lstStyle/>
          <a:p>
            <a:pPr>
              <a:buFont typeface="Arial" panose="020B0604020202020204" pitchFamily="34" charset="0"/>
              <a:buChar char="•"/>
            </a:pPr>
            <a:r>
              <a:rPr lang="en-US" b="1" u="sng" dirty="0"/>
              <a:t>PRIVACY AND CONSENT</a:t>
            </a:r>
            <a:r>
              <a:rPr lang="en-US" dirty="0"/>
              <a:t>: </a:t>
            </a:r>
            <a:r>
              <a:rPr lang="en-US" dirty="0">
                <a:solidFill>
                  <a:schemeClr val="tx2">
                    <a:lumMod val="75000"/>
                  </a:schemeClr>
                </a:solidFill>
              </a:rPr>
              <a:t>ENSURE USER DATA PRIVACY AND OBTAIN EXPLICIT CONSENT BEFORE MONITORING AND ANALYZING THEIR SOCIAL MEDIA ACTIVITY.</a:t>
            </a:r>
          </a:p>
          <a:p>
            <a:pPr>
              <a:buFont typeface="Arial" panose="020B0604020202020204" pitchFamily="34" charset="0"/>
              <a:buChar char="•"/>
            </a:pPr>
            <a:r>
              <a:rPr lang="en-US" b="1" u="sng" dirty="0"/>
              <a:t>BIAS AND FAIRNESS :</a:t>
            </a:r>
            <a:r>
              <a:rPr lang="en-US" dirty="0"/>
              <a:t> </a:t>
            </a:r>
            <a:r>
              <a:rPr lang="en-US" dirty="0">
                <a:solidFill>
                  <a:schemeClr val="tx2">
                    <a:lumMod val="75000"/>
                  </a:schemeClr>
                </a:solidFill>
              </a:rPr>
              <a:t>ADDRESS BIASES IN AI MODELS TO AVOID MISDIAGNOSIS OR UNFAIR TREATMENT.</a:t>
            </a:r>
          </a:p>
          <a:p>
            <a:pPr>
              <a:buFont typeface="Arial" panose="020B0604020202020204" pitchFamily="34" charset="0"/>
              <a:buChar char="•"/>
            </a:pPr>
            <a:r>
              <a:rPr lang="en-US" b="1" u="sng" dirty="0"/>
              <a:t>TRANSPARENCY</a:t>
            </a:r>
            <a:r>
              <a:rPr lang="en-US" dirty="0"/>
              <a:t>: </a:t>
            </a:r>
            <a:r>
              <a:rPr lang="en-US" dirty="0">
                <a:solidFill>
                  <a:schemeClr val="tx2">
                    <a:lumMod val="75000"/>
                  </a:schemeClr>
                </a:solidFill>
              </a:rPr>
              <a:t>BE TRANSPARENT ABOUT DATA USAGE AND THE PURPOSE OF MONITORING  AND PROVIDE USERS WITH CONTROL OVER THEIR DATA.</a:t>
            </a:r>
          </a:p>
          <a:p>
            <a:endParaRPr lang="en-IN" dirty="0"/>
          </a:p>
        </p:txBody>
      </p:sp>
    </p:spTree>
    <p:extLst>
      <p:ext uri="{BB962C8B-B14F-4D97-AF65-F5344CB8AC3E}">
        <p14:creationId xmlns:p14="http://schemas.microsoft.com/office/powerpoint/2010/main" val="2646326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BFEDE-C0FE-D79B-711D-5E598A501937}"/>
              </a:ext>
            </a:extLst>
          </p:cNvPr>
          <p:cNvSpPr>
            <a:spLocks noGrp="1"/>
          </p:cNvSpPr>
          <p:nvPr>
            <p:ph type="title"/>
          </p:nvPr>
        </p:nvSpPr>
        <p:spPr>
          <a:xfrm>
            <a:off x="1141413" y="211015"/>
            <a:ext cx="9905998" cy="1012872"/>
          </a:xfrm>
        </p:spPr>
        <p:txBody>
          <a:bodyPr>
            <a:normAutofit/>
          </a:bodyPr>
          <a:lstStyle/>
          <a:p>
            <a:pPr algn="ctr"/>
            <a:r>
              <a:rPr lang="en-US" sz="4400" b="1" u="sng" dirty="0"/>
              <a:t>conclusion</a:t>
            </a:r>
            <a:endParaRPr lang="en-IN" sz="4400" b="1" u="sng" dirty="0"/>
          </a:p>
        </p:txBody>
      </p:sp>
      <p:sp>
        <p:nvSpPr>
          <p:cNvPr id="3" name="Content Placeholder 2">
            <a:extLst>
              <a:ext uri="{FF2B5EF4-FFF2-40B4-BE49-F238E27FC236}">
                <a16:creationId xmlns:a16="http://schemas.microsoft.com/office/drawing/2014/main" id="{D2806BA2-CAC3-A8B5-2D2A-FED1D797FB4C}"/>
              </a:ext>
            </a:extLst>
          </p:cNvPr>
          <p:cNvSpPr>
            <a:spLocks noGrp="1"/>
          </p:cNvSpPr>
          <p:nvPr>
            <p:ph idx="1"/>
          </p:nvPr>
        </p:nvSpPr>
        <p:spPr>
          <a:xfrm>
            <a:off x="900332" y="1223888"/>
            <a:ext cx="10635176" cy="5908431"/>
          </a:xfrm>
        </p:spPr>
        <p:txBody>
          <a:bodyPr>
            <a:normAutofit fontScale="25000" lnSpcReduction="20000"/>
          </a:bodyPr>
          <a:lstStyle/>
          <a:p>
            <a:r>
              <a:rPr lang="en-US" sz="8800" dirty="0">
                <a:solidFill>
                  <a:schemeClr val="tx2">
                    <a:lumMod val="75000"/>
                  </a:schemeClr>
                </a:solidFill>
              </a:rPr>
              <a:t>LEVERAGING AI FOR DETECTING MENTAL HEALTH ISSUES ON SOCIAL MEDIA IS A PROMISING APPROACH FOR EARLY INTERVENTION AND SUPPORT. TECHNIQUES LIKE NATURAL LANGUAGE PROCESSING (NLP) FOR SENTIMENT ANALYSIS, COMPUTER VISION FOR CONTENT ANALYSIS, AND MACHINE LEARNING FOR BEHAVIORAL DETECTION CAN PROVIDE VALUABLE INSIGHTS INTO USERS' MENTAL WELL-BEING. PREDICTIVE ANALYTICS AND LONGITUDINAL SENTIMENT ANALYSIS ENHANCE THE ABILITY TO IDENTIFY AT-RISK INDIVIDUALS AND OFFER TIMELY ALERTS.</a:t>
            </a:r>
          </a:p>
          <a:p>
            <a:r>
              <a:rPr lang="en-US" sz="8800" dirty="0">
                <a:solidFill>
                  <a:schemeClr val="tx2">
                    <a:lumMod val="75000"/>
                  </a:schemeClr>
                </a:solidFill>
              </a:rPr>
              <a:t>AI-DRIVEN CHATBOTS AND VIRTUAL ASSISTANTS PROVIDE REAL-TIME, PERSONALIZED SUPPORT, WHILE INTEGRATING SOCIAL MEDIA DATA WITH WEARABLES AND IOT DEVICES ALLOWS COMPREHENSIVE MONITORING AND INTERVENTIONS. ETHICAL CONSIDERATIONS, INCLUDING USER PRIVACY, CONSENT, BIAS, AND TRANSPARENCY, ARE CRUCIAL FOR RESPONSIBLE IMPLEMENTATION.</a:t>
            </a:r>
          </a:p>
          <a:p>
            <a:r>
              <a:rPr lang="en-US" sz="8800" dirty="0">
                <a:solidFill>
                  <a:schemeClr val="tx2">
                    <a:lumMod val="75000"/>
                  </a:schemeClr>
                </a:solidFill>
              </a:rPr>
              <a:t>BY BALANCING INNOVATION WITH ETHICAL RESPONSIBILITY, AI CAN SIGNIFICANTLY IMPROVE EARLY DETECTION AND SUPPORT FOR MENTAL HEALTH ISSUES ON SOCIAL MEDIA, CREATING A MORE SUPPORTIVE DIGITAL ENVIRONMENT.</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446578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2F7DE20-C4FD-9611-6DBA-1E82D387BCA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392242" y="929419"/>
            <a:ext cx="4689234" cy="351692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34" name="Content Placeholder 133">
            <a:extLst>
              <a:ext uri="{FF2B5EF4-FFF2-40B4-BE49-F238E27FC236}">
                <a16:creationId xmlns:a16="http://schemas.microsoft.com/office/drawing/2014/main" id="{C4046FE5-1ED6-664D-8FB7-0906E6135F26}"/>
              </a:ext>
            </a:extLst>
          </p:cNvPr>
          <p:cNvSpPr>
            <a:spLocks noGrp="1"/>
          </p:cNvSpPr>
          <p:nvPr>
            <p:ph idx="1"/>
          </p:nvPr>
        </p:nvSpPr>
        <p:spPr>
          <a:xfrm>
            <a:off x="6991643" y="5162843"/>
            <a:ext cx="4055767" cy="628358"/>
          </a:xfrm>
        </p:spPr>
        <p:txBody>
          <a:bodyPr>
            <a:normAutofit/>
          </a:bodyPr>
          <a:lstStyle/>
          <a:p>
            <a:pPr marL="0" indent="0">
              <a:buNone/>
            </a:pPr>
            <a:r>
              <a:rPr lang="en-US" b="1" dirty="0">
                <a:solidFill>
                  <a:schemeClr val="tx2">
                    <a:lumMod val="75000"/>
                  </a:schemeClr>
                </a:solidFill>
              </a:rPr>
              <a:t>- </a:t>
            </a:r>
            <a:r>
              <a:rPr lang="en-US" b="1" u="sng" dirty="0">
                <a:solidFill>
                  <a:schemeClr val="tx2">
                    <a:lumMod val="75000"/>
                  </a:schemeClr>
                </a:solidFill>
              </a:rPr>
              <a:t>TEAM PCE YOUNG CODERS</a:t>
            </a:r>
          </a:p>
        </p:txBody>
      </p:sp>
    </p:spTree>
    <p:extLst>
      <p:ext uri="{BB962C8B-B14F-4D97-AF65-F5344CB8AC3E}">
        <p14:creationId xmlns:p14="http://schemas.microsoft.com/office/powerpoint/2010/main" val="2813416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790B-DFB8-A933-0962-8C776919DCB7}"/>
              </a:ext>
            </a:extLst>
          </p:cNvPr>
          <p:cNvSpPr>
            <a:spLocks noGrp="1"/>
          </p:cNvSpPr>
          <p:nvPr>
            <p:ph type="ctrTitle"/>
          </p:nvPr>
        </p:nvSpPr>
        <p:spPr>
          <a:xfrm>
            <a:off x="1876424" y="225084"/>
            <a:ext cx="8791575" cy="928468"/>
          </a:xfrm>
        </p:spPr>
        <p:txBody>
          <a:bodyPr/>
          <a:lstStyle/>
          <a:p>
            <a:pPr algn="ctr"/>
            <a:r>
              <a:rPr lang="en-US" b="1" u="sng"/>
              <a:t>introduction</a:t>
            </a:r>
            <a:endParaRPr lang="en-IN" b="1" u="sng" dirty="0"/>
          </a:p>
        </p:txBody>
      </p:sp>
      <p:sp>
        <p:nvSpPr>
          <p:cNvPr id="3" name="Subtitle 2">
            <a:extLst>
              <a:ext uri="{FF2B5EF4-FFF2-40B4-BE49-F238E27FC236}">
                <a16:creationId xmlns:a16="http://schemas.microsoft.com/office/drawing/2014/main" id="{4414D5B7-043D-2E12-0D18-804B0D78E880}"/>
              </a:ext>
            </a:extLst>
          </p:cNvPr>
          <p:cNvSpPr>
            <a:spLocks noGrp="1"/>
          </p:cNvSpPr>
          <p:nvPr>
            <p:ph type="subTitle" idx="1"/>
          </p:nvPr>
        </p:nvSpPr>
        <p:spPr>
          <a:xfrm>
            <a:off x="1876424" y="1477108"/>
            <a:ext cx="8791575" cy="4994030"/>
          </a:xfrm>
        </p:spPr>
        <p:txBody>
          <a:bodyPr>
            <a:normAutofit/>
          </a:bodyPr>
          <a:lstStyle/>
          <a:p>
            <a:r>
              <a:rPr lang="en-US" sz="2800"/>
              <a:t>Mental health disorders are patterns of symptoms </a:t>
            </a:r>
          </a:p>
          <a:p>
            <a:r>
              <a:rPr lang="en-US" sz="2800"/>
              <a:t>psychological, behavioral, or both — that cause distress and can have negative effects on your personal, social, or work life . Mental health disorders are characterized by issues regarding mood, thoughts, and behavior. They may also be referred to as psychological disorders, mental illnesses, and mental health conditions.</a:t>
            </a:r>
          </a:p>
          <a:p>
            <a:endParaRPr lang="en-US" sz="2400"/>
          </a:p>
          <a:p>
            <a:endParaRPr lang="en-US" sz="2400"/>
          </a:p>
          <a:p>
            <a:endParaRPr lang="en-IN" dirty="0"/>
          </a:p>
        </p:txBody>
      </p:sp>
    </p:spTree>
    <p:extLst>
      <p:ext uri="{BB962C8B-B14F-4D97-AF65-F5344CB8AC3E}">
        <p14:creationId xmlns:p14="http://schemas.microsoft.com/office/powerpoint/2010/main" val="3867420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5977D5-B5E4-65A7-0154-96FCC8CD5797}"/>
              </a:ext>
            </a:extLst>
          </p:cNvPr>
          <p:cNvSpPr>
            <a:spLocks noGrp="1"/>
          </p:cNvSpPr>
          <p:nvPr>
            <p:ph type="body" idx="1"/>
          </p:nvPr>
        </p:nvSpPr>
        <p:spPr>
          <a:xfrm>
            <a:off x="787792" y="506437"/>
            <a:ext cx="6935372" cy="6119445"/>
          </a:xfrm>
        </p:spPr>
        <p:txBody>
          <a:bodyPr>
            <a:normAutofit fontScale="92500" lnSpcReduction="20000"/>
          </a:bodyPr>
          <a:lstStyle/>
          <a:p>
            <a:r>
              <a:rPr lang="en-US" sz="2400" dirty="0">
                <a:solidFill>
                  <a:schemeClr val="tx2">
                    <a:lumMod val="75000"/>
                  </a:schemeClr>
                </a:solidFill>
              </a:rPr>
              <a:t>according to national institute of mental health , mental illness affects around 1 in 5 adults. Depressive disorders and anxiety disorders are among the most common mental health disorders. The rates are higher in females, young adults, and adults.</a:t>
            </a:r>
          </a:p>
          <a:p>
            <a:pPr algn="ctr"/>
            <a:r>
              <a:rPr lang="en-US" sz="2800" b="1" dirty="0">
                <a:solidFill>
                  <a:schemeClr val="tx1"/>
                </a:solidFill>
              </a:rPr>
              <a:t>* </a:t>
            </a:r>
            <a:r>
              <a:rPr lang="en-US" sz="2800" b="1" u="sng" dirty="0">
                <a:solidFill>
                  <a:schemeClr val="tx1"/>
                </a:solidFill>
              </a:rPr>
              <a:t>Common mental health issues :- </a:t>
            </a:r>
          </a:p>
          <a:p>
            <a:r>
              <a:rPr lang="en-IN" sz="2600" dirty="0">
                <a:solidFill>
                  <a:schemeClr val="tx2">
                    <a:lumMod val="75000"/>
                  </a:schemeClr>
                </a:solidFill>
              </a:rPr>
              <a:t>-&gt;depression</a:t>
            </a:r>
          </a:p>
          <a:p>
            <a:r>
              <a:rPr lang="en-IN" sz="2600" dirty="0">
                <a:solidFill>
                  <a:schemeClr val="tx2">
                    <a:lumMod val="75000"/>
                  </a:schemeClr>
                </a:solidFill>
              </a:rPr>
              <a:t>-&gt;Anxiety disorder</a:t>
            </a:r>
          </a:p>
          <a:p>
            <a:r>
              <a:rPr lang="en-IN" sz="2600" dirty="0">
                <a:solidFill>
                  <a:schemeClr val="tx2">
                    <a:lumMod val="75000"/>
                  </a:schemeClr>
                </a:solidFill>
              </a:rPr>
              <a:t>-&gt;Bipolar disorder</a:t>
            </a:r>
          </a:p>
          <a:p>
            <a:r>
              <a:rPr lang="en-IN" sz="2600" dirty="0">
                <a:solidFill>
                  <a:schemeClr val="tx2">
                    <a:lumMod val="75000"/>
                  </a:schemeClr>
                </a:solidFill>
              </a:rPr>
              <a:t>-&gt;addictive behaviours</a:t>
            </a:r>
          </a:p>
          <a:p>
            <a:r>
              <a:rPr lang="en-IN" sz="2600" dirty="0">
                <a:solidFill>
                  <a:schemeClr val="tx2">
                    <a:lumMod val="75000"/>
                  </a:schemeClr>
                </a:solidFill>
              </a:rPr>
              <a:t>-&gt;schizophrenia(hallucinations)</a:t>
            </a:r>
          </a:p>
          <a:p>
            <a:r>
              <a:rPr lang="en-IN" sz="2600" dirty="0">
                <a:solidFill>
                  <a:schemeClr val="tx2">
                    <a:lumMod val="75000"/>
                  </a:schemeClr>
                </a:solidFill>
              </a:rPr>
              <a:t>-&gt;sleep disorder</a:t>
            </a:r>
          </a:p>
          <a:p>
            <a:r>
              <a:rPr lang="en-IN" sz="2600" dirty="0">
                <a:solidFill>
                  <a:schemeClr val="tx2">
                    <a:lumMod val="75000"/>
                  </a:schemeClr>
                </a:solidFill>
              </a:rPr>
              <a:t>-&gt;panic attacks</a:t>
            </a:r>
          </a:p>
        </p:txBody>
      </p:sp>
      <p:pic>
        <p:nvPicPr>
          <p:cNvPr id="4" name="Picture 3" descr="A pie chart with different colored circles&#10;&#10;Description automatically generated">
            <a:extLst>
              <a:ext uri="{FF2B5EF4-FFF2-40B4-BE49-F238E27FC236}">
                <a16:creationId xmlns:a16="http://schemas.microsoft.com/office/drawing/2014/main" id="{9741B6E6-6FFD-0559-1512-3C35AEC860ED}"/>
              </a:ext>
            </a:extLst>
          </p:cNvPr>
          <p:cNvPicPr>
            <a:picLocks noChangeAspect="1"/>
          </p:cNvPicPr>
          <p:nvPr/>
        </p:nvPicPr>
        <p:blipFill>
          <a:blip r:embed="rId2"/>
          <a:stretch>
            <a:fillRect/>
          </a:stretch>
        </p:blipFill>
        <p:spPr>
          <a:xfrm>
            <a:off x="7723163" y="337625"/>
            <a:ext cx="4332849" cy="6288257"/>
          </a:xfrm>
          <a:prstGeom prst="rect">
            <a:avLst/>
          </a:prstGeom>
        </p:spPr>
      </p:pic>
    </p:spTree>
    <p:extLst>
      <p:ext uri="{BB962C8B-B14F-4D97-AF65-F5344CB8AC3E}">
        <p14:creationId xmlns:p14="http://schemas.microsoft.com/office/powerpoint/2010/main" val="187196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276D69-F143-B8BA-15BF-6DD6B3C23A00}"/>
              </a:ext>
            </a:extLst>
          </p:cNvPr>
          <p:cNvSpPr>
            <a:spLocks noGrp="1"/>
          </p:cNvSpPr>
          <p:nvPr>
            <p:ph type="subTitle" idx="1"/>
          </p:nvPr>
        </p:nvSpPr>
        <p:spPr>
          <a:xfrm>
            <a:off x="5008098" y="295422"/>
            <a:ext cx="6865033" cy="6330461"/>
          </a:xfrm>
        </p:spPr>
        <p:txBody>
          <a:bodyPr>
            <a:noAutofit/>
          </a:bodyPr>
          <a:lstStyle/>
          <a:p>
            <a:pPr>
              <a:lnSpc>
                <a:spcPct val="110000"/>
              </a:lnSpc>
            </a:pPr>
            <a:r>
              <a:rPr lang="en-US" sz="2400" dirty="0"/>
              <a:t>1 out of 3 women and 1 out of 5 men suffer from depression and mental health issues.</a:t>
            </a:r>
          </a:p>
          <a:p>
            <a:pPr>
              <a:lnSpc>
                <a:spcPct val="110000"/>
              </a:lnSpc>
            </a:pPr>
            <a:r>
              <a:rPr lang="en-US" sz="2400" dirty="0"/>
              <a:t>“Who” has already cleared that there is no health without mental health.</a:t>
            </a:r>
          </a:p>
          <a:p>
            <a:pPr>
              <a:lnSpc>
                <a:spcPct val="110000"/>
              </a:lnSpc>
            </a:pPr>
            <a:r>
              <a:rPr lang="en-US" sz="2400" b="1" u="sng" dirty="0"/>
              <a:t>Women</a:t>
            </a:r>
            <a:r>
              <a:rPr lang="en-US" sz="2400" dirty="0"/>
              <a:t> are more prone to mental health issues. There are many factors that are thought to increase women’s vulnerability to mental health disorders. These factors relate to their biological makeup as well as their specific experiences as women in society.</a:t>
            </a:r>
          </a:p>
          <a:p>
            <a:pPr>
              <a:lnSpc>
                <a:spcPct val="110000"/>
              </a:lnSpc>
            </a:pPr>
            <a:r>
              <a:rPr lang="en-US" sz="2400" dirty="0"/>
              <a:t>For example- </a:t>
            </a:r>
            <a:r>
              <a:rPr lang="en-US" sz="2400" b="1" u="sng" dirty="0"/>
              <a:t>women</a:t>
            </a:r>
            <a:r>
              <a:rPr lang="en-US" sz="2400" dirty="0"/>
              <a:t> are usually judged based on their body structure making them meet up society borne expectations .</a:t>
            </a:r>
            <a:endParaRPr lang="en-IN" sz="2400" dirty="0"/>
          </a:p>
        </p:txBody>
      </p:sp>
      <p:pic>
        <p:nvPicPr>
          <p:cNvPr id="4" name="Picture 3">
            <a:extLst>
              <a:ext uri="{FF2B5EF4-FFF2-40B4-BE49-F238E27FC236}">
                <a16:creationId xmlns:a16="http://schemas.microsoft.com/office/drawing/2014/main" id="{338AE0F7-7AEE-543C-1ED6-411B7D2747A7}"/>
              </a:ext>
            </a:extLst>
          </p:cNvPr>
          <p:cNvPicPr>
            <a:picLocks noChangeAspect="1"/>
          </p:cNvPicPr>
          <p:nvPr/>
        </p:nvPicPr>
        <p:blipFill>
          <a:blip r:embed="rId3"/>
          <a:stretch>
            <a:fillRect/>
          </a:stretch>
        </p:blipFill>
        <p:spPr>
          <a:xfrm>
            <a:off x="112542" y="1420113"/>
            <a:ext cx="4684540" cy="401777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605589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0" name="Rectangle 49">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1"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68FF903-A79E-AEBE-F325-D8D8A019158A}"/>
              </a:ext>
            </a:extLst>
          </p:cNvPr>
          <p:cNvSpPr>
            <a:spLocks noGrp="1"/>
          </p:cNvSpPr>
          <p:nvPr>
            <p:ph type="title"/>
          </p:nvPr>
        </p:nvSpPr>
        <p:spPr>
          <a:xfrm>
            <a:off x="855266" y="618518"/>
            <a:ext cx="2851417" cy="1478570"/>
          </a:xfrm>
        </p:spPr>
        <p:txBody>
          <a:bodyPr>
            <a:normAutofit/>
          </a:bodyPr>
          <a:lstStyle/>
          <a:p>
            <a:pPr algn="ctr"/>
            <a:r>
              <a:rPr lang="en-US" sz="3200" b="1" u="sng" dirty="0">
                <a:solidFill>
                  <a:srgbClr val="FFFFFF"/>
                </a:solidFill>
              </a:rPr>
              <a:t>Depressive symptoms in 2021</a:t>
            </a:r>
            <a:endParaRPr lang="en-IN" sz="3200" b="1" u="sng" dirty="0">
              <a:solidFill>
                <a:srgbClr val="FFFFFF"/>
              </a:solidFill>
            </a:endParaRPr>
          </a:p>
        </p:txBody>
      </p:sp>
      <p:sp>
        <p:nvSpPr>
          <p:cNvPr id="52" name="Content Placeholder 8">
            <a:extLst>
              <a:ext uri="{FF2B5EF4-FFF2-40B4-BE49-F238E27FC236}">
                <a16:creationId xmlns:a16="http://schemas.microsoft.com/office/drawing/2014/main" id="{8499E1CC-5435-1D59-6C57-1865491C24EC}"/>
              </a:ext>
            </a:extLst>
          </p:cNvPr>
          <p:cNvSpPr>
            <a:spLocks noGrp="1"/>
          </p:cNvSpPr>
          <p:nvPr>
            <p:ph idx="1"/>
          </p:nvPr>
        </p:nvSpPr>
        <p:spPr>
          <a:xfrm>
            <a:off x="750889" y="1990726"/>
            <a:ext cx="3161852" cy="4996841"/>
          </a:xfrm>
        </p:spPr>
        <p:txBody>
          <a:bodyPr>
            <a:normAutofit/>
          </a:bodyPr>
          <a:lstStyle/>
          <a:p>
            <a:r>
              <a:rPr lang="en-US" sz="1800" dirty="0">
                <a:solidFill>
                  <a:schemeClr val="bg2">
                    <a:lumMod val="75000"/>
                  </a:schemeClr>
                </a:solidFill>
              </a:rPr>
              <a:t>1 IN 5 ADULTS EXPERIENCE DEPRESSIVE SYMPTOMS. THERE IS AN INCREASE OF RISE IN MENTAL HEALTH ISSUES SINCE COVID PANDEMIC.</a:t>
            </a:r>
          </a:p>
          <a:p>
            <a:r>
              <a:rPr lang="en-US" sz="1800" dirty="0">
                <a:solidFill>
                  <a:schemeClr val="bg2">
                    <a:lumMod val="75000"/>
                  </a:schemeClr>
                </a:solidFill>
              </a:rPr>
              <a:t>WE CAN SEE THAT SUDDEN INCREASE IN CASES ADTER MARCH 2020  THAT IS, WHEN PANDEMIC STARTED.</a:t>
            </a:r>
          </a:p>
          <a:p>
            <a:r>
              <a:rPr lang="en-US" sz="1800" dirty="0">
                <a:solidFill>
                  <a:schemeClr val="bg2">
                    <a:lumMod val="75000"/>
                  </a:schemeClr>
                </a:solidFill>
              </a:rPr>
              <a:t>PEOPLE SSTARTED CONSUMING ONLINE CONTENT AGRESSIVELY.</a:t>
            </a:r>
          </a:p>
          <a:p>
            <a:pPr marL="0" indent="0">
              <a:buNone/>
            </a:pPr>
            <a:endParaRPr lang="en-US" sz="1800" dirty="0">
              <a:solidFill>
                <a:srgbClr val="FFFFFF"/>
              </a:solidFill>
            </a:endParaRPr>
          </a:p>
        </p:txBody>
      </p:sp>
      <p:grpSp>
        <p:nvGrpSpPr>
          <p:cNvPr id="53" name="Group 52">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4"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55"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6"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7"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8"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9"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0"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1"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2"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3"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4"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5"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66"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7"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8"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9"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70"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71"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72"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73"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74"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75"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76"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pic>
        <p:nvPicPr>
          <p:cNvPr id="5" name="Content Placeholder 4" descr="A graph of a number of adults experiencing depressive symptoms">
            <a:extLst>
              <a:ext uri="{FF2B5EF4-FFF2-40B4-BE49-F238E27FC236}">
                <a16:creationId xmlns:a16="http://schemas.microsoft.com/office/drawing/2014/main" id="{093A1D7B-138D-EA41-FEEC-9445B568E9EC}"/>
              </a:ext>
            </a:extLst>
          </p:cNvPr>
          <p:cNvPicPr>
            <a:picLocks noChangeAspect="1"/>
          </p:cNvPicPr>
          <p:nvPr/>
        </p:nvPicPr>
        <p:blipFill>
          <a:blip r:embed="rId3"/>
          <a:stretch>
            <a:fillRect/>
          </a:stretch>
        </p:blipFill>
        <p:spPr>
          <a:xfrm>
            <a:off x="4711778" y="697685"/>
            <a:ext cx="6844045" cy="5458125"/>
          </a:xfrm>
          <a:prstGeom prst="rect">
            <a:avLst/>
          </a:prstGeom>
        </p:spPr>
      </p:pic>
    </p:spTree>
    <p:extLst>
      <p:ext uri="{BB962C8B-B14F-4D97-AF65-F5344CB8AC3E}">
        <p14:creationId xmlns:p14="http://schemas.microsoft.com/office/powerpoint/2010/main" val="151719360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2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3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4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grpSp>
          <p:nvGrpSpPr>
            <p:cNvPr id="16" name="Group 1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grpSp>
      </p:grpSp>
      <p:pic>
        <p:nvPicPr>
          <p:cNvPr id="5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useBgFill="1">
        <p:nvSpPr>
          <p:cNvPr id="5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people with different colored lines&#10;&#10;Description automatically generated">
            <a:extLst>
              <a:ext uri="{FF2B5EF4-FFF2-40B4-BE49-F238E27FC236}">
                <a16:creationId xmlns:a16="http://schemas.microsoft.com/office/drawing/2014/main" id="{F9EF3C40-06BA-78B3-7251-C3276DEBC0AC}"/>
              </a:ext>
            </a:extLst>
          </p:cNvPr>
          <p:cNvPicPr>
            <a:picLocks noChangeAspect="1"/>
          </p:cNvPicPr>
          <p:nvPr/>
        </p:nvPicPr>
        <p:blipFill>
          <a:blip r:embed="rId3"/>
          <a:stretch>
            <a:fillRect/>
          </a:stretch>
        </p:blipFill>
        <p:spPr>
          <a:xfrm>
            <a:off x="1118988" y="1707162"/>
            <a:ext cx="6112382" cy="3438214"/>
          </a:xfrm>
          <a:prstGeom prst="rect">
            <a:avLst/>
          </a:prstGeom>
        </p:spPr>
      </p:pic>
      <p:sp>
        <p:nvSpPr>
          <p:cNvPr id="9" name="Content Placeholder 8">
            <a:extLst>
              <a:ext uri="{FF2B5EF4-FFF2-40B4-BE49-F238E27FC236}">
                <a16:creationId xmlns:a16="http://schemas.microsoft.com/office/drawing/2014/main" id="{0875EEBA-43B2-DC50-7CAC-2C076C78C59A}"/>
              </a:ext>
            </a:extLst>
          </p:cNvPr>
          <p:cNvSpPr>
            <a:spLocks noGrp="1"/>
          </p:cNvSpPr>
          <p:nvPr>
            <p:ph idx="1"/>
          </p:nvPr>
        </p:nvSpPr>
        <p:spPr>
          <a:xfrm>
            <a:off x="8036041" y="1252025"/>
            <a:ext cx="3281004" cy="4539176"/>
          </a:xfrm>
        </p:spPr>
        <p:txBody>
          <a:bodyPr>
            <a:normAutofit/>
          </a:bodyPr>
          <a:lstStyle/>
          <a:p>
            <a:r>
              <a:rPr lang="en-US" sz="2000" dirty="0">
                <a:solidFill>
                  <a:schemeClr val="bg2">
                    <a:lumMod val="75000"/>
                  </a:schemeClr>
                </a:solidFill>
              </a:rPr>
              <a:t>WE CAN SEE THAT ESPECIALLY DURING THE PANDEMIC THE MENTAL HEALTH ISSUE CASES ROSE VERY HIGH.</a:t>
            </a:r>
          </a:p>
          <a:p>
            <a:r>
              <a:rPr lang="en-US" sz="2000" dirty="0">
                <a:solidFill>
                  <a:schemeClr val="bg2">
                    <a:lumMod val="75000"/>
                  </a:schemeClr>
                </a:solidFill>
              </a:rPr>
              <a:t>THE DIFFERENT TYPE OF ONLINCE CONTENT STARTED TO RISE FAST, MAKING THE EMOTIONAL CHANGES MUCH MORE THAN NORMAL AVRAGE.</a:t>
            </a:r>
          </a:p>
        </p:txBody>
      </p:sp>
    </p:spTree>
    <p:extLst>
      <p:ext uri="{BB962C8B-B14F-4D97-AF65-F5344CB8AC3E}">
        <p14:creationId xmlns:p14="http://schemas.microsoft.com/office/powerpoint/2010/main" val="265051185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81968EE2-8909-3B8D-0EC9-F05FC8061EEC}"/>
              </a:ext>
            </a:extLst>
          </p:cNvPr>
          <p:cNvSpPr>
            <a:spLocks noGrp="1"/>
          </p:cNvSpPr>
          <p:nvPr>
            <p:ph type="title"/>
          </p:nvPr>
        </p:nvSpPr>
        <p:spPr>
          <a:xfrm>
            <a:off x="1141413" y="618518"/>
            <a:ext cx="4459286" cy="1478570"/>
          </a:xfrm>
        </p:spPr>
        <p:txBody>
          <a:bodyPr>
            <a:normAutofit/>
          </a:bodyPr>
          <a:lstStyle/>
          <a:p>
            <a:r>
              <a:rPr lang="en-US" sz="3200" b="1" u="sng"/>
              <a:t>SOCIAL MEDIA A GREAT CAUSE FOR MENTAL HEALTH ISSUES</a:t>
            </a:r>
            <a:endParaRPr lang="en-IN" sz="3200" b="1" u="sng"/>
          </a:p>
        </p:txBody>
      </p:sp>
      <p:sp>
        <p:nvSpPr>
          <p:cNvPr id="3" name="Content Placeholder 2">
            <a:extLst>
              <a:ext uri="{FF2B5EF4-FFF2-40B4-BE49-F238E27FC236}">
                <a16:creationId xmlns:a16="http://schemas.microsoft.com/office/drawing/2014/main" id="{69E06535-54AC-3A27-F3D6-FDED12660B68}"/>
              </a:ext>
            </a:extLst>
          </p:cNvPr>
          <p:cNvSpPr>
            <a:spLocks noGrp="1"/>
          </p:cNvSpPr>
          <p:nvPr>
            <p:ph idx="1"/>
          </p:nvPr>
        </p:nvSpPr>
        <p:spPr>
          <a:xfrm>
            <a:off x="1141412" y="2249487"/>
            <a:ext cx="4459287" cy="3965046"/>
          </a:xfrm>
        </p:spPr>
        <p:txBody>
          <a:bodyPr>
            <a:normAutofit/>
          </a:bodyPr>
          <a:lstStyle/>
          <a:p>
            <a:pPr>
              <a:lnSpc>
                <a:spcPct val="110000"/>
              </a:lnSpc>
            </a:pPr>
            <a:r>
              <a:rPr lang="en-US" sz="1900" dirty="0">
                <a:solidFill>
                  <a:schemeClr val="tx2">
                    <a:lumMod val="75000"/>
                  </a:schemeClr>
                </a:solidFill>
              </a:rPr>
              <a:t>ON AN AVERAGE A HUMAN CHANGES THEIR EMOTIONS 12 TIMES AN HOUR BUT DUE TO SOCIAL MEDIA CONTENT INTAKE THE AMOUNT HAS ALMOST TRIPLED THAT IS 34 TIMES AN HOUR.</a:t>
            </a:r>
          </a:p>
          <a:p>
            <a:pPr>
              <a:lnSpc>
                <a:spcPct val="110000"/>
              </a:lnSpc>
            </a:pPr>
            <a:r>
              <a:rPr lang="en-IN" sz="1900" dirty="0">
                <a:solidFill>
                  <a:schemeClr val="tx2">
                    <a:lumMod val="75000"/>
                  </a:schemeClr>
                </a:solidFill>
              </a:rPr>
              <a:t>EMOTIONAL CHANGES PLAY A MAJOR ROLE IN MENTAL HEALTH ISSUE AS RESEARCHED BY ‘WHO’.</a:t>
            </a:r>
          </a:p>
          <a:p>
            <a:pPr>
              <a:lnSpc>
                <a:spcPct val="110000"/>
              </a:lnSpc>
            </a:pPr>
            <a:r>
              <a:rPr lang="en-IN" sz="1900" dirty="0">
                <a:solidFill>
                  <a:schemeClr val="tx2">
                    <a:lumMod val="75000"/>
                  </a:schemeClr>
                </a:solidFill>
              </a:rPr>
              <a:t>IT CLEARLY INDICATES THAT SOCIAL MEDIA DIRECTLY EFFECTS MENTAL HEALTH.</a:t>
            </a:r>
          </a:p>
        </p:txBody>
      </p:sp>
      <p:pic>
        <p:nvPicPr>
          <p:cNvPr id="5" name="Picture 4" descr="A globe surrounded by different social media icons&#10;&#10;Description automatically generated">
            <a:extLst>
              <a:ext uri="{FF2B5EF4-FFF2-40B4-BE49-F238E27FC236}">
                <a16:creationId xmlns:a16="http://schemas.microsoft.com/office/drawing/2014/main" id="{85234A6B-3CCD-CE6D-9C8E-B45DF67D5CB6}"/>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096000" y="1479546"/>
            <a:ext cx="5456279" cy="387395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spTree>
    <p:extLst>
      <p:ext uri="{BB962C8B-B14F-4D97-AF65-F5344CB8AC3E}">
        <p14:creationId xmlns:p14="http://schemas.microsoft.com/office/powerpoint/2010/main" val="284148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0EAEC-1752-B66C-1B10-3603B00398B0}"/>
              </a:ext>
            </a:extLst>
          </p:cNvPr>
          <p:cNvSpPr>
            <a:spLocks noGrp="1"/>
          </p:cNvSpPr>
          <p:nvPr>
            <p:ph type="ctrTitle"/>
          </p:nvPr>
        </p:nvSpPr>
        <p:spPr>
          <a:xfrm>
            <a:off x="1876424" y="548641"/>
            <a:ext cx="8791575" cy="731520"/>
          </a:xfrm>
        </p:spPr>
        <p:txBody>
          <a:bodyPr>
            <a:normAutofit fontScale="90000"/>
          </a:bodyPr>
          <a:lstStyle/>
          <a:p>
            <a:pPr algn="ctr"/>
            <a:r>
              <a:rPr lang="en-US" b="1" u="sng" dirty="0"/>
              <a:t>Problem statement</a:t>
            </a:r>
            <a:endParaRPr lang="en-IN" b="1" u="sng" dirty="0"/>
          </a:p>
        </p:txBody>
      </p:sp>
      <p:sp>
        <p:nvSpPr>
          <p:cNvPr id="3" name="Subtitle 2">
            <a:extLst>
              <a:ext uri="{FF2B5EF4-FFF2-40B4-BE49-F238E27FC236}">
                <a16:creationId xmlns:a16="http://schemas.microsoft.com/office/drawing/2014/main" id="{10B7D9EB-2073-5760-EDD4-F7F4926D7B2A}"/>
              </a:ext>
            </a:extLst>
          </p:cNvPr>
          <p:cNvSpPr>
            <a:spLocks noGrp="1"/>
          </p:cNvSpPr>
          <p:nvPr>
            <p:ph type="subTitle" idx="1"/>
          </p:nvPr>
        </p:nvSpPr>
        <p:spPr>
          <a:xfrm>
            <a:off x="1876424" y="1448971"/>
            <a:ext cx="8791575" cy="4860387"/>
          </a:xfrm>
        </p:spPr>
        <p:txBody>
          <a:bodyPr>
            <a:normAutofit fontScale="92500"/>
          </a:bodyPr>
          <a:lstStyle/>
          <a:p>
            <a:r>
              <a:rPr lang="en-US" sz="2400" dirty="0"/>
              <a:t>Many individuals with mental health issues do not receive timely intervention due to the stigma and lack of accessible resources. Create an AI system that monitors users’ mental health through their interactions (e.g., text, voice) and provides real-time support and resources tailored to their needs</a:t>
            </a:r>
            <a:r>
              <a:rPr lang="en-US" dirty="0"/>
              <a:t>.</a:t>
            </a:r>
          </a:p>
          <a:p>
            <a:pPr algn="ctr"/>
            <a:r>
              <a:rPr lang="en-US" sz="4600" b="1" u="sng" dirty="0">
                <a:solidFill>
                  <a:schemeClr val="tx1"/>
                </a:solidFill>
                <a:latin typeface="+mj-lt"/>
              </a:rPr>
              <a:t>objective</a:t>
            </a:r>
          </a:p>
          <a:p>
            <a:r>
              <a:rPr lang="en-US" sz="2400" dirty="0"/>
              <a:t>Promote mental well-being by offering an unobtrusive and accessible AI-based tool that helps detect early signs of mental health issues and provides personalized support.</a:t>
            </a:r>
            <a:endParaRPr lang="en-IN" sz="2400" dirty="0"/>
          </a:p>
          <a:p>
            <a:endParaRPr lang="en-IN" dirty="0"/>
          </a:p>
        </p:txBody>
      </p:sp>
    </p:spTree>
    <p:extLst>
      <p:ext uri="{BB962C8B-B14F-4D97-AF65-F5344CB8AC3E}">
        <p14:creationId xmlns:p14="http://schemas.microsoft.com/office/powerpoint/2010/main" val="447412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grpSp>
      </p:grpSp>
      <p:sp useBgFill="1">
        <p:nvSpPr>
          <p:cNvPr id="54" name="Rectangle 5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50D8FABD-18D4-8358-1BCE-CBD4121D3EC1}"/>
              </a:ext>
            </a:extLst>
          </p:cNvPr>
          <p:cNvSpPr>
            <a:spLocks noGrp="1"/>
          </p:cNvSpPr>
          <p:nvPr>
            <p:ph type="ctrTitle"/>
          </p:nvPr>
        </p:nvSpPr>
        <p:spPr>
          <a:xfrm>
            <a:off x="1141413" y="618518"/>
            <a:ext cx="4459286" cy="1478570"/>
          </a:xfrm>
        </p:spPr>
        <p:txBody>
          <a:bodyPr vert="horz" lIns="91440" tIns="45720" rIns="91440" bIns="45720" rtlCol="0" anchor="ctr">
            <a:normAutofit/>
          </a:bodyPr>
          <a:lstStyle/>
          <a:p>
            <a:r>
              <a:rPr lang="en-US" sz="3200" b="1" u="sng"/>
              <a:t>The Importance of Early Diagnosis and Treatment</a:t>
            </a:r>
          </a:p>
        </p:txBody>
      </p:sp>
      <p:sp>
        <p:nvSpPr>
          <p:cNvPr id="3" name="Subtitle 2">
            <a:extLst>
              <a:ext uri="{FF2B5EF4-FFF2-40B4-BE49-F238E27FC236}">
                <a16:creationId xmlns:a16="http://schemas.microsoft.com/office/drawing/2014/main" id="{982922C6-910A-508E-51C8-3ED6BDE84EE0}"/>
              </a:ext>
            </a:extLst>
          </p:cNvPr>
          <p:cNvSpPr>
            <a:spLocks noGrp="1"/>
          </p:cNvSpPr>
          <p:nvPr>
            <p:ph type="subTitle" idx="1"/>
          </p:nvPr>
        </p:nvSpPr>
        <p:spPr>
          <a:xfrm>
            <a:off x="1141411" y="1539875"/>
            <a:ext cx="5073649" cy="5056187"/>
          </a:xfrm>
        </p:spPr>
        <p:txBody>
          <a:bodyPr vert="horz" lIns="91440" tIns="45720" rIns="91440" bIns="45720" rtlCol="0">
            <a:noAutofit/>
          </a:bodyPr>
          <a:lstStyle/>
          <a:p>
            <a:pPr indent="-228600">
              <a:lnSpc>
                <a:spcPct val="110000"/>
              </a:lnSpc>
              <a:buFont typeface="Arial" panose="020B0604020202020204" pitchFamily="34" charset="0"/>
              <a:buChar char="•"/>
            </a:pPr>
            <a:endParaRPr lang="en-US" sz="2200" dirty="0">
              <a:solidFill>
                <a:schemeClr val="tx2">
                  <a:lumMod val="75000"/>
                </a:schemeClr>
              </a:solidFill>
            </a:endParaRPr>
          </a:p>
          <a:p>
            <a:pPr indent="-228600">
              <a:lnSpc>
                <a:spcPct val="110000"/>
              </a:lnSpc>
              <a:buFont typeface="Arial" panose="020B0604020202020204" pitchFamily="34" charset="0"/>
              <a:buChar char="•"/>
            </a:pPr>
            <a:r>
              <a:rPr lang="en-US" sz="2200" dirty="0">
                <a:solidFill>
                  <a:schemeClr val="tx2">
                    <a:lumMod val="75000"/>
                  </a:schemeClr>
                </a:solidFill>
              </a:rPr>
              <a:t>Early diagnosis and treatment of mental health disorders are crucial for improving patient outcomes. Prompt intervention can -</a:t>
            </a:r>
          </a:p>
          <a:p>
            <a:pPr indent="-228600">
              <a:lnSpc>
                <a:spcPct val="110000"/>
              </a:lnSpc>
              <a:buFont typeface="Arial" panose="020B0604020202020204" pitchFamily="34" charset="0"/>
              <a:buChar char="•"/>
            </a:pPr>
            <a:r>
              <a:rPr lang="en-US" sz="2200" dirty="0">
                <a:solidFill>
                  <a:schemeClr val="tx2">
                    <a:lumMod val="75000"/>
                  </a:schemeClr>
                </a:solidFill>
              </a:rPr>
              <a:t>-Prevent the progression of mental illnesses</a:t>
            </a:r>
          </a:p>
          <a:p>
            <a:pPr indent="-228600">
              <a:lnSpc>
                <a:spcPct val="110000"/>
              </a:lnSpc>
              <a:buFont typeface="Arial" panose="020B0604020202020204" pitchFamily="34" charset="0"/>
              <a:buChar char="•"/>
            </a:pPr>
            <a:r>
              <a:rPr lang="en-US" sz="2200" dirty="0">
                <a:solidFill>
                  <a:schemeClr val="tx2">
                    <a:lumMod val="75000"/>
                  </a:schemeClr>
                </a:solidFill>
              </a:rPr>
              <a:t>-Reduce the severity of symptoms</a:t>
            </a:r>
          </a:p>
          <a:p>
            <a:pPr indent="-228600">
              <a:lnSpc>
                <a:spcPct val="110000"/>
              </a:lnSpc>
              <a:buFont typeface="Arial" panose="020B0604020202020204" pitchFamily="34" charset="0"/>
              <a:buChar char="•"/>
            </a:pPr>
            <a:r>
              <a:rPr lang="en-US" sz="2200" dirty="0">
                <a:solidFill>
                  <a:schemeClr val="tx2">
                    <a:lumMod val="75000"/>
                  </a:schemeClr>
                </a:solidFill>
              </a:rPr>
              <a:t>-Enhance the effectiveness of treatment plans</a:t>
            </a:r>
          </a:p>
        </p:txBody>
      </p:sp>
      <p:pic>
        <p:nvPicPr>
          <p:cNvPr id="5" name="Picture 4" descr="A computer and a stethoscope on a table&#10;&#10;Description automatically generated">
            <a:extLst>
              <a:ext uri="{FF2B5EF4-FFF2-40B4-BE49-F238E27FC236}">
                <a16:creationId xmlns:a16="http://schemas.microsoft.com/office/drawing/2014/main" id="{66A499E7-3EA5-6B1A-62DF-17D1096EFBB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391274" y="1765917"/>
            <a:ext cx="5456279" cy="327376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8" name="Group 5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6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7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7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7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7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7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7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7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7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7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7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spTree>
    <p:extLst>
      <p:ext uri="{BB962C8B-B14F-4D97-AF65-F5344CB8AC3E}">
        <p14:creationId xmlns:p14="http://schemas.microsoft.com/office/powerpoint/2010/main" val="2929039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1077</TotalTime>
  <Words>1163</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Tw Cen MT</vt:lpstr>
      <vt:lpstr>Circuit</vt:lpstr>
      <vt:lpstr>AI-Driven Mental Health Monitoring and Support</vt:lpstr>
      <vt:lpstr>introduction</vt:lpstr>
      <vt:lpstr>PowerPoint Presentation</vt:lpstr>
      <vt:lpstr>PowerPoint Presentation</vt:lpstr>
      <vt:lpstr>Depressive symptoms in 2021</vt:lpstr>
      <vt:lpstr>PowerPoint Presentation</vt:lpstr>
      <vt:lpstr>SOCIAL MEDIA A GREAT CAUSE FOR MENTAL HEALTH ISSUES</vt:lpstr>
      <vt:lpstr>Problem statement</vt:lpstr>
      <vt:lpstr>The Importance of Early Diagnosis and Treatment</vt:lpstr>
      <vt:lpstr>Solution design</vt:lpstr>
      <vt:lpstr>Monitoring user interaction on social media platform (DETECTION)</vt:lpstr>
      <vt:lpstr>PowerPoint Presentation</vt:lpstr>
      <vt:lpstr>DIAGNOSIS USING THE DATA ANALYZED USING SOCIAL MEDIA</vt:lpstr>
      <vt:lpstr>PowerPoint Presentation</vt:lpstr>
      <vt:lpstr>DRAWBACKS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Dewansh k</dc:creator>
  <cp:lastModifiedBy>Dewansh k</cp:lastModifiedBy>
  <cp:revision>4</cp:revision>
  <dcterms:created xsi:type="dcterms:W3CDTF">2024-06-13T10:53:47Z</dcterms:created>
  <dcterms:modified xsi:type="dcterms:W3CDTF">2024-06-14T06:16:07Z</dcterms:modified>
</cp:coreProperties>
</file>