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72" r:id="rId9"/>
    <p:sldId id="260" r:id="rId10"/>
    <p:sldId id="273" r:id="rId11"/>
    <p:sldId id="264" r:id="rId12"/>
    <p:sldId id="270" r:id="rId13"/>
    <p:sldId id="271" r:id="rId14"/>
    <p:sldId id="276" r:id="rId15"/>
    <p:sldId id="266" r:id="rId16"/>
    <p:sldId id="268" r:id="rId17"/>
    <p:sldId id="275" r:id="rId18"/>
    <p:sldId id="277" r:id="rId19"/>
    <p:sldId id="269" r:id="rId20"/>
    <p:sldId id="274" r:id="rId21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D65E02F-154E-4812-B2D9-55B69BF4A90A}" type="datetimeFigureOut">
              <a:rPr lang="zh-TW" altLang="en-US" smtClean="0"/>
              <a:t>2014/7/10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6AC0342-1537-4DA6-94DF-0344C6787A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8595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A4271FA-0205-421E-9860-CC6B8070884E}" type="datetimeFigureOut">
              <a:rPr lang="zh-TW" altLang="en-US" smtClean="0"/>
              <a:t>2014/7/10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5AFFEEF-B202-40FE-B5E7-621E1F83D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265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50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80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2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67544" y="260648"/>
            <a:ext cx="8208912" cy="1152128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331219"/>
            <a:ext cx="7787208" cy="10815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1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67544" y="260648"/>
            <a:ext cx="8208912" cy="1152128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683568" y="331219"/>
            <a:ext cx="7787208" cy="10815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5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67544" y="6237312"/>
            <a:ext cx="8208912" cy="360040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5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o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512983"/>
            <a:ext cx="8712000" cy="5832034"/>
          </a:xfrm>
          <a:prstGeom prst="rect">
            <a:avLst/>
          </a:prstGeom>
        </p:spPr>
      </p:pic>
      <p:sp>
        <p:nvSpPr>
          <p:cNvPr id="12" name="文字版面配置區 11"/>
          <p:cNvSpPr>
            <a:spLocks noGrp="1"/>
          </p:cNvSpPr>
          <p:nvPr>
            <p:ph type="body" sz="quarter" idx="10"/>
          </p:nvPr>
        </p:nvSpPr>
        <p:spPr>
          <a:xfrm>
            <a:off x="2483768" y="1628800"/>
            <a:ext cx="5976937" cy="1224136"/>
          </a:xfrm>
        </p:spPr>
        <p:txBody>
          <a:bodyPr>
            <a:normAutofit/>
          </a:bodyPr>
          <a:lstStyle>
            <a:lvl1pPr marL="0" indent="0">
              <a:buNone/>
              <a:defRPr sz="3600" baseline="0">
                <a:solidFill>
                  <a:schemeClr val="accent2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1"/>
          </p:nvPr>
        </p:nvSpPr>
        <p:spPr>
          <a:xfrm>
            <a:off x="3203848" y="3573016"/>
            <a:ext cx="5040313" cy="1368425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689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>
          <a:xfrm>
            <a:off x="216000" y="513000"/>
            <a:ext cx="8712000" cy="583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58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3321-0EA9-4087-B488-4BE68CCECFFE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33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rduino.c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chemeClr val="accent2"/>
                </a:solidFill>
              </a:rPr>
              <a:t>2014 CYAC Summer</a:t>
            </a:r>
          </a:p>
          <a:p>
            <a:r>
              <a:rPr lang="en-US" altLang="zh-TW" sz="3600" dirty="0" smtClean="0">
                <a:solidFill>
                  <a:schemeClr val="accent2"/>
                </a:solidFill>
              </a:rPr>
              <a:t>Arduino</a:t>
            </a:r>
            <a:r>
              <a:rPr lang="zh-TW" altLang="en-US" sz="3600" dirty="0" smtClean="0">
                <a:solidFill>
                  <a:schemeClr val="accent2"/>
                </a:solidFill>
              </a:rPr>
              <a:t> </a:t>
            </a:r>
            <a:r>
              <a:rPr lang="en-US" altLang="zh-TW" sz="3600" dirty="0" smtClean="0">
                <a:solidFill>
                  <a:schemeClr val="accent2"/>
                </a:solidFill>
              </a:rPr>
              <a:t>Course</a:t>
            </a:r>
            <a:endParaRPr lang="zh-TW" altLang="en-US" sz="3600" dirty="0">
              <a:solidFill>
                <a:schemeClr val="accent2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Lecture 01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Introduction to Arduino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吳振豪</a:t>
            </a:r>
          </a:p>
        </p:txBody>
      </p:sp>
    </p:spTree>
    <p:extLst>
      <p:ext uri="{BB962C8B-B14F-4D97-AF65-F5344CB8AC3E}">
        <p14:creationId xmlns:p14="http://schemas.microsoft.com/office/powerpoint/2010/main" val="18124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23962"/>
            <a:ext cx="76200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</a:t>
            </a:r>
            <a:r>
              <a:rPr lang="en-US" altLang="zh-TW" dirty="0"/>
              <a:t>started with </a:t>
            </a:r>
            <a:r>
              <a:rPr lang="en-US" altLang="zh-TW" dirty="0" smtClean="0"/>
              <a:t>Arduino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Install Arduino via internet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b="1" dirty="0" smtClean="0">
                <a:hlinkClick r:id="rId2"/>
              </a:rPr>
              <a:t>arduino.cc</a:t>
            </a:r>
            <a:endParaRPr lang="en-US" altLang="zh-TW" b="1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52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Driver issue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65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Get example code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Use IDE’s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55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 txBox="1">
            <a:spLocks/>
          </p:cNvSpPr>
          <p:nvPr/>
        </p:nvSpPr>
        <p:spPr>
          <a:xfrm>
            <a:off x="216000" y="513000"/>
            <a:ext cx="8712000" cy="583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Take note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7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Why does it run like that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setup scope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loop scope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65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 txBox="1">
            <a:spLocks/>
          </p:cNvSpPr>
          <p:nvPr/>
        </p:nvSpPr>
        <p:spPr>
          <a:xfrm>
            <a:off x="216000" y="513000"/>
            <a:ext cx="8712000" cy="583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Take note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6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resource you can use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learn how to use google 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22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 txBox="1">
            <a:spLocks/>
          </p:cNvSpPr>
          <p:nvPr/>
        </p:nvSpPr>
        <p:spPr>
          <a:xfrm>
            <a:off x="216000" y="513000"/>
            <a:ext cx="8712000" cy="583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Take note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4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Is Arduino program a software or firmware?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TW" dirty="0" smtClean="0"/>
              <a:t>Where to find the resource of Arduino?</a:t>
            </a:r>
          </a:p>
          <a:p>
            <a:pPr marL="0" indent="0">
              <a:buNone/>
            </a:pP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dirty="0" smtClean="0"/>
              <a:t>Import a basic program for example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zh-TW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dirty="0" smtClean="0"/>
              <a:t>If I want to set LED on at beginning where you have to modified?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76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4" y="1333393"/>
            <a:ext cx="7620392" cy="4191215"/>
          </a:xfrm>
        </p:spPr>
      </p:pic>
    </p:spTree>
    <p:extLst>
      <p:ext uri="{BB962C8B-B14F-4D97-AF65-F5344CB8AC3E}">
        <p14:creationId xmlns:p14="http://schemas.microsoft.com/office/powerpoint/2010/main" val="10990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457200" y="548680"/>
            <a:ext cx="8229600" cy="55774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n-US" altLang="zh-TW" dirty="0" smtClean="0"/>
              <a:t>Install Arduino development environment</a:t>
            </a:r>
          </a:p>
          <a:p>
            <a:pPr marL="457200" indent="-457200">
              <a:buFont typeface="+mj-lt"/>
              <a:buAutoNum type="arabicPeriod" startAt="5"/>
            </a:pPr>
            <a:endParaRPr lang="en-US" altLang="zh-TW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zh-TW" dirty="0" smtClean="0"/>
              <a:t>Create each folder storage the code you write each time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78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What’s the Arduino?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Arduino is a single-board </a:t>
            </a:r>
            <a:r>
              <a:rPr lang="en-US" altLang="zh-TW" b="1" dirty="0" smtClean="0"/>
              <a:t>microcontroller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It </a:t>
            </a:r>
            <a:r>
              <a:rPr lang="en-US" altLang="zh-TW" dirty="0"/>
              <a:t>comes with a </a:t>
            </a:r>
            <a:r>
              <a:rPr lang="en-US" altLang="zh-TW" dirty="0" smtClean="0"/>
              <a:t>simple </a:t>
            </a:r>
            <a:r>
              <a:rPr lang="en-US" altLang="zh-TW" b="1" dirty="0" smtClean="0"/>
              <a:t>integrated </a:t>
            </a:r>
            <a:r>
              <a:rPr lang="en-US" altLang="zh-TW" b="1" dirty="0"/>
              <a:t>development environment (</a:t>
            </a:r>
            <a:r>
              <a:rPr lang="en-US" altLang="zh-TW" b="1" dirty="0" smtClean="0"/>
              <a:t>IDE)</a:t>
            </a:r>
          </a:p>
          <a:p>
            <a:endParaRPr lang="en-US" altLang="zh-TW" b="1" dirty="0"/>
          </a:p>
          <a:p>
            <a:r>
              <a:rPr lang="en-US" altLang="zh-TW" b="1" dirty="0" smtClean="0"/>
              <a:t>Open Source </a:t>
            </a:r>
            <a:r>
              <a:rPr lang="en-US" altLang="zh-TW" dirty="0" smtClean="0"/>
              <a:t>hardware and software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	</a:t>
            </a:r>
            <a:r>
              <a:rPr lang="en-US" altLang="zh-TW" b="1" dirty="0" smtClean="0">
                <a:hlinkClick r:id="rId3"/>
              </a:rPr>
              <a:t>arduino.cc</a:t>
            </a:r>
            <a:endParaRPr lang="en-US" altLang="zh-TW" b="1" dirty="0" smtClean="0"/>
          </a:p>
          <a:p>
            <a:endParaRPr lang="en-US" altLang="zh-TW" b="1" dirty="0"/>
          </a:p>
          <a:p>
            <a:r>
              <a:rPr lang="en-US" altLang="zh-TW" dirty="0" smtClean="0"/>
              <a:t>Easy to learn, use and get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869160"/>
            <a:ext cx="1736077" cy="118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Software vs Firmware vs </a:t>
            </a:r>
            <a:r>
              <a:rPr lang="en-US" altLang="zh-TW" dirty="0"/>
              <a:t>Hardware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Software</a:t>
            </a:r>
          </a:p>
          <a:p>
            <a:pPr marL="0" indent="0">
              <a:buNone/>
            </a:pPr>
            <a:r>
              <a:rPr lang="en-US" altLang="zh-TW" dirty="0" smtClean="0"/>
              <a:t>	Yeah, the programs</a:t>
            </a:r>
          </a:p>
          <a:p>
            <a:endParaRPr lang="en-US" altLang="zh-TW" dirty="0"/>
          </a:p>
          <a:p>
            <a:r>
              <a:rPr lang="en-US" altLang="zh-TW" dirty="0" smtClean="0"/>
              <a:t>Firmware</a:t>
            </a:r>
          </a:p>
          <a:p>
            <a:pPr marL="0" indent="0">
              <a:buNone/>
            </a:pPr>
            <a:r>
              <a:rPr lang="en-US" altLang="zh-TW" dirty="0" smtClean="0"/>
              <a:t>	Program burn into ROM, executed when startup</a:t>
            </a:r>
          </a:p>
          <a:p>
            <a:endParaRPr lang="en-US" altLang="zh-TW" dirty="0"/>
          </a:p>
          <a:p>
            <a:r>
              <a:rPr lang="en-US" altLang="zh-TW" dirty="0" smtClean="0"/>
              <a:t>Hardware (aka bare machine)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A system without it’s software clothing</a:t>
            </a:r>
          </a:p>
        </p:txBody>
      </p:sp>
    </p:spTree>
    <p:extLst>
      <p:ext uri="{BB962C8B-B14F-4D97-AF65-F5344CB8AC3E}">
        <p14:creationId xmlns:p14="http://schemas.microsoft.com/office/powerpoint/2010/main" val="40127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world of Open </a:t>
            </a:r>
            <a:r>
              <a:rPr lang="en-US" altLang="zh-TW" dirty="0" smtClean="0"/>
              <a:t>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hardware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Open software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9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License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there is always has a license?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1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What’s the 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Integrated development environment</a:t>
            </a:r>
          </a:p>
          <a:p>
            <a:endParaRPr lang="en-US" altLang="zh-TW" dirty="0"/>
          </a:p>
          <a:p>
            <a:r>
              <a:rPr lang="en-US" altLang="zh-TW" dirty="0" smtClean="0"/>
              <a:t>The platform let developer easier to work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Example : </a:t>
            </a:r>
          </a:p>
          <a:p>
            <a:r>
              <a:rPr lang="en-US" altLang="zh-TW" sz="2000" dirty="0" smtClean="0"/>
              <a:t>Dev-C++</a:t>
            </a:r>
          </a:p>
          <a:p>
            <a:r>
              <a:rPr lang="en-US" altLang="zh-TW" sz="2000" dirty="0" smtClean="0"/>
              <a:t>Keil C</a:t>
            </a:r>
          </a:p>
          <a:p>
            <a:r>
              <a:rPr lang="en-US" altLang="zh-TW" sz="2000" dirty="0" smtClean="0"/>
              <a:t>Eclipse</a:t>
            </a:r>
          </a:p>
          <a:p>
            <a:r>
              <a:rPr lang="en-US" altLang="zh-TW" sz="2000" dirty="0" smtClean="0"/>
              <a:t>Code::Blocks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02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Arduino hardware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Atmel AVR Atmega328</a:t>
            </a:r>
            <a:endParaRPr lang="en-US" altLang="zh-TW" dirty="0"/>
          </a:p>
          <a:p>
            <a:r>
              <a:rPr lang="en-US" altLang="zh-TW" dirty="0" smtClean="0"/>
              <a:t>USB type B interface</a:t>
            </a:r>
            <a:endParaRPr lang="en-US" altLang="zh-TW" dirty="0"/>
          </a:p>
          <a:p>
            <a:r>
              <a:rPr lang="en-US" altLang="zh-TW" dirty="0" smtClean="0"/>
              <a:t>Digit pins</a:t>
            </a:r>
            <a:endParaRPr lang="en-US" altLang="zh-TW" dirty="0"/>
          </a:p>
          <a:p>
            <a:r>
              <a:rPr lang="en-US" altLang="zh-TW" dirty="0" smtClean="0"/>
              <a:t>Analog pins</a:t>
            </a:r>
          </a:p>
          <a:p>
            <a:r>
              <a:rPr lang="en-US" altLang="zh-TW" dirty="0" smtClean="0"/>
              <a:t>Reset button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2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Microcontroller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 </a:t>
            </a:r>
            <a:r>
              <a:rPr lang="en-US" altLang="zh-TW" b="1" dirty="0"/>
              <a:t>microcontroller</a:t>
            </a:r>
            <a:r>
              <a:rPr lang="en-US" altLang="zh-TW" dirty="0"/>
              <a:t> 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MCU</a:t>
            </a:r>
            <a:r>
              <a:rPr lang="en-US" altLang="zh-TW" dirty="0"/>
              <a:t>) is a small computer on a single integrated </a:t>
            </a:r>
            <a:r>
              <a:rPr lang="en-US" altLang="zh-TW" dirty="0" smtClean="0"/>
              <a:t>circuit (IC)</a:t>
            </a:r>
            <a:r>
              <a:rPr lang="en-US" altLang="zh-TW" dirty="0"/>
              <a:t> containing a processor core, memory, and programmable </a:t>
            </a:r>
            <a:r>
              <a:rPr lang="en-US" altLang="zh-TW" dirty="0" smtClean="0"/>
              <a:t>input/output (I/O)</a:t>
            </a:r>
            <a:r>
              <a:rPr lang="en-US" altLang="zh-TW" dirty="0"/>
              <a:t> peripherals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Similar to System on Chip (SoC) but quit simple</a:t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sz="2000" dirty="0" smtClean="0"/>
              <a:t>electronics.stackexchange.com/questions/16828/microcontroller-</a:t>
            </a:r>
            <a:r>
              <a:rPr lang="en-US" altLang="zh-TW" sz="1600" dirty="0"/>
              <a:t>	</a:t>
            </a:r>
            <a:r>
              <a:rPr lang="en-US" altLang="zh-TW" sz="2000" dirty="0" smtClean="0"/>
              <a:t>vs-system-on-chip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Sometimes, it’s the best choice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52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167</Words>
  <Application>Microsoft Office PowerPoint</Application>
  <PresentationFormat>如螢幕大小 (4:3)</PresentationFormat>
  <Paragraphs>80</Paragraphs>
  <Slides>20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PowerPoint 簡報</vt:lpstr>
      <vt:lpstr>PowerPoint 簡報</vt:lpstr>
      <vt:lpstr>What’s the Arduino?</vt:lpstr>
      <vt:lpstr>Software vs Firmware vs Hardware</vt:lpstr>
      <vt:lpstr>The world of Open Source</vt:lpstr>
      <vt:lpstr>License</vt:lpstr>
      <vt:lpstr>What’s the IDE</vt:lpstr>
      <vt:lpstr>Basic Arduino hardware</vt:lpstr>
      <vt:lpstr>Microcontroller</vt:lpstr>
      <vt:lpstr>PowerPoint 簡報</vt:lpstr>
      <vt:lpstr>Get started with Arduino</vt:lpstr>
      <vt:lpstr>PowerPoint 簡報</vt:lpstr>
      <vt:lpstr>PowerPoint 簡報</vt:lpstr>
      <vt:lpstr>PowerPoint 簡報</vt:lpstr>
      <vt:lpstr>Why does it run like that?</vt:lpstr>
      <vt:lpstr>PowerPoint 簡報</vt:lpstr>
      <vt:lpstr>The resource you can use</vt:lpstr>
      <vt:lpstr>PowerPoint 簡報</vt:lpstr>
      <vt:lpstr>Practice</vt:lpstr>
      <vt:lpstr>PowerPoint 簡報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n/a</dc:creator>
  <cp:lastModifiedBy>David Wu</cp:lastModifiedBy>
  <cp:revision>37</cp:revision>
  <cp:lastPrinted>2014-06-12T08:58:55Z</cp:lastPrinted>
  <dcterms:created xsi:type="dcterms:W3CDTF">2014-06-11T08:29:19Z</dcterms:created>
  <dcterms:modified xsi:type="dcterms:W3CDTF">2014-07-10T15:41:43Z</dcterms:modified>
</cp:coreProperties>
</file>