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72" r:id="rId3"/>
    <p:sldId id="258" r:id="rId4"/>
    <p:sldId id="268" r:id="rId5"/>
    <p:sldId id="279" r:id="rId6"/>
    <p:sldId id="280" r:id="rId7"/>
    <p:sldId id="278" r:id="rId8"/>
    <p:sldId id="277" r:id="rId9"/>
    <p:sldId id="285" r:id="rId10"/>
    <p:sldId id="274" r:id="rId11"/>
    <p:sldId id="281" r:id="rId12"/>
    <p:sldId id="282" r:id="rId13"/>
    <p:sldId id="283" r:id="rId14"/>
    <p:sldId id="284" r:id="rId15"/>
    <p:sldId id="275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709"/>
    <a:srgbClr val="E4EF11"/>
    <a:srgbClr val="FFFF00"/>
    <a:srgbClr val="FF66CC"/>
    <a:srgbClr val="FF3399"/>
    <a:srgbClr val="FF6699"/>
    <a:srgbClr val="FF7C8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7E8484-9EAD-4C90-8E39-1B13FDE7817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9194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68538" y="2130425"/>
            <a:ext cx="6189662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ja-JP" altLang="en-US" noProof="0" smtClean="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ja-JP" altLang="en-US" noProof="0" smtClean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72450" y="6245225"/>
            <a:ext cx="576263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5F50B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9850FB69-35AF-4C41-92BD-7A0D813AF67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9234" name="Freeform 18"/>
          <p:cNvSpPr>
            <a:spLocks/>
          </p:cNvSpPr>
          <p:nvPr userDrawn="1"/>
        </p:nvSpPr>
        <p:spPr bwMode="auto">
          <a:xfrm>
            <a:off x="484188" y="2582863"/>
            <a:ext cx="1041400" cy="1350962"/>
          </a:xfrm>
          <a:custGeom>
            <a:avLst/>
            <a:gdLst>
              <a:gd name="T0" fmla="*/ 45 w 590"/>
              <a:gd name="T1" fmla="*/ 136 h 681"/>
              <a:gd name="T2" fmla="*/ 408 w 590"/>
              <a:gd name="T3" fmla="*/ 590 h 681"/>
              <a:gd name="T4" fmla="*/ 590 w 590"/>
              <a:gd name="T5" fmla="*/ 681 h 681"/>
              <a:gd name="T6" fmla="*/ 590 w 590"/>
              <a:gd name="T7" fmla="*/ 545 h 681"/>
              <a:gd name="T8" fmla="*/ 181 w 590"/>
              <a:gd name="T9" fmla="*/ 46 h 681"/>
              <a:gd name="T10" fmla="*/ 0 w 590"/>
              <a:gd name="T11" fmla="*/ 0 h 681"/>
              <a:gd name="T12" fmla="*/ 45 w 590"/>
              <a:gd name="T13" fmla="*/ 136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0" h="681">
                <a:moveTo>
                  <a:pt x="45" y="136"/>
                </a:moveTo>
                <a:lnTo>
                  <a:pt x="408" y="590"/>
                </a:lnTo>
                <a:lnTo>
                  <a:pt x="590" y="681"/>
                </a:lnTo>
                <a:lnTo>
                  <a:pt x="590" y="545"/>
                </a:lnTo>
                <a:lnTo>
                  <a:pt x="181" y="46"/>
                </a:lnTo>
                <a:lnTo>
                  <a:pt x="0" y="0"/>
                </a:lnTo>
                <a:lnTo>
                  <a:pt x="45" y="136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5" name="Freeform 19"/>
          <p:cNvSpPr>
            <a:spLocks/>
          </p:cNvSpPr>
          <p:nvPr userDrawn="1"/>
        </p:nvSpPr>
        <p:spPr bwMode="auto">
          <a:xfrm rot="256742">
            <a:off x="1123950" y="2133600"/>
            <a:ext cx="468313" cy="1801813"/>
          </a:xfrm>
          <a:custGeom>
            <a:avLst/>
            <a:gdLst>
              <a:gd name="T0" fmla="*/ 46 w 363"/>
              <a:gd name="T1" fmla="*/ 0 h 908"/>
              <a:gd name="T2" fmla="*/ 0 w 363"/>
              <a:gd name="T3" fmla="*/ 182 h 908"/>
              <a:gd name="T4" fmla="*/ 182 w 363"/>
              <a:gd name="T5" fmla="*/ 817 h 908"/>
              <a:gd name="T6" fmla="*/ 318 w 363"/>
              <a:gd name="T7" fmla="*/ 908 h 908"/>
              <a:gd name="T8" fmla="*/ 363 w 363"/>
              <a:gd name="T9" fmla="*/ 726 h 908"/>
              <a:gd name="T10" fmla="*/ 136 w 363"/>
              <a:gd name="T11" fmla="*/ 136 h 908"/>
              <a:gd name="T12" fmla="*/ 46 w 363"/>
              <a:gd name="T13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3" h="908">
                <a:moveTo>
                  <a:pt x="46" y="0"/>
                </a:moveTo>
                <a:lnTo>
                  <a:pt x="0" y="182"/>
                </a:lnTo>
                <a:lnTo>
                  <a:pt x="182" y="817"/>
                </a:lnTo>
                <a:lnTo>
                  <a:pt x="318" y="908"/>
                </a:lnTo>
                <a:lnTo>
                  <a:pt x="363" y="726"/>
                </a:lnTo>
                <a:lnTo>
                  <a:pt x="136" y="136"/>
                </a:lnTo>
                <a:lnTo>
                  <a:pt x="46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6" name="Freeform 20"/>
          <p:cNvSpPr>
            <a:spLocks/>
          </p:cNvSpPr>
          <p:nvPr userDrawn="1"/>
        </p:nvSpPr>
        <p:spPr bwMode="auto">
          <a:xfrm>
            <a:off x="403225" y="2222500"/>
            <a:ext cx="1600200" cy="1349375"/>
          </a:xfrm>
          <a:custGeom>
            <a:avLst/>
            <a:gdLst>
              <a:gd name="T0" fmla="*/ 0 w 907"/>
              <a:gd name="T1" fmla="*/ 680 h 680"/>
              <a:gd name="T2" fmla="*/ 181 w 907"/>
              <a:gd name="T3" fmla="*/ 680 h 680"/>
              <a:gd name="T4" fmla="*/ 862 w 907"/>
              <a:gd name="T5" fmla="*/ 136 h 680"/>
              <a:gd name="T6" fmla="*/ 907 w 907"/>
              <a:gd name="T7" fmla="*/ 0 h 680"/>
              <a:gd name="T8" fmla="*/ 725 w 907"/>
              <a:gd name="T9" fmla="*/ 45 h 680"/>
              <a:gd name="T10" fmla="*/ 45 w 907"/>
              <a:gd name="T11" fmla="*/ 635 h 680"/>
              <a:gd name="T12" fmla="*/ 0 w 907"/>
              <a:gd name="T13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7" h="680">
                <a:moveTo>
                  <a:pt x="0" y="680"/>
                </a:moveTo>
                <a:lnTo>
                  <a:pt x="181" y="680"/>
                </a:lnTo>
                <a:lnTo>
                  <a:pt x="862" y="136"/>
                </a:lnTo>
                <a:lnTo>
                  <a:pt x="907" y="0"/>
                </a:lnTo>
                <a:lnTo>
                  <a:pt x="725" y="45"/>
                </a:lnTo>
                <a:lnTo>
                  <a:pt x="45" y="635"/>
                </a:lnTo>
                <a:lnTo>
                  <a:pt x="0" y="68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7" name="Freeform 21"/>
          <p:cNvSpPr>
            <a:spLocks/>
          </p:cNvSpPr>
          <p:nvPr userDrawn="1"/>
        </p:nvSpPr>
        <p:spPr bwMode="auto">
          <a:xfrm>
            <a:off x="323850" y="2854325"/>
            <a:ext cx="2160588" cy="539750"/>
          </a:xfrm>
          <a:custGeom>
            <a:avLst/>
            <a:gdLst>
              <a:gd name="T0" fmla="*/ 408 w 1225"/>
              <a:gd name="T1" fmla="*/ 91 h 272"/>
              <a:gd name="T2" fmla="*/ 907 w 1225"/>
              <a:gd name="T3" fmla="*/ 136 h 272"/>
              <a:gd name="T4" fmla="*/ 1225 w 1225"/>
              <a:gd name="T5" fmla="*/ 272 h 272"/>
              <a:gd name="T6" fmla="*/ 907 w 1225"/>
              <a:gd name="T7" fmla="*/ 227 h 272"/>
              <a:gd name="T8" fmla="*/ 272 w 1225"/>
              <a:gd name="T9" fmla="*/ 136 h 272"/>
              <a:gd name="T10" fmla="*/ 0 w 1225"/>
              <a:gd name="T11" fmla="*/ 0 h 272"/>
              <a:gd name="T12" fmla="*/ 408 w 1225"/>
              <a:gd name="T13" fmla="*/ 9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5" h="272">
                <a:moveTo>
                  <a:pt x="408" y="91"/>
                </a:moveTo>
                <a:lnTo>
                  <a:pt x="907" y="136"/>
                </a:lnTo>
                <a:lnTo>
                  <a:pt x="1225" y="272"/>
                </a:lnTo>
                <a:lnTo>
                  <a:pt x="907" y="227"/>
                </a:lnTo>
                <a:lnTo>
                  <a:pt x="272" y="136"/>
                </a:lnTo>
                <a:lnTo>
                  <a:pt x="0" y="0"/>
                </a:lnTo>
                <a:lnTo>
                  <a:pt x="408" y="91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8" name="Freeform 22"/>
          <p:cNvSpPr>
            <a:spLocks/>
          </p:cNvSpPr>
          <p:nvPr userDrawn="1"/>
        </p:nvSpPr>
        <p:spPr bwMode="auto">
          <a:xfrm>
            <a:off x="34925" y="2708275"/>
            <a:ext cx="9074150" cy="1008063"/>
          </a:xfrm>
          <a:custGeom>
            <a:avLst/>
            <a:gdLst>
              <a:gd name="T0" fmla="*/ 0 w 5761"/>
              <a:gd name="T1" fmla="*/ 0 h 635"/>
              <a:gd name="T2" fmla="*/ 1167 w 5761"/>
              <a:gd name="T3" fmla="*/ 582 h 635"/>
              <a:gd name="T4" fmla="*/ 5761 w 5761"/>
              <a:gd name="T5" fmla="*/ 635 h 635"/>
              <a:gd name="T6" fmla="*/ 1134 w 5761"/>
              <a:gd name="T7" fmla="*/ 635 h 635"/>
              <a:gd name="T8" fmla="*/ 0 w 5761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1" h="635">
                <a:moveTo>
                  <a:pt x="0" y="0"/>
                </a:moveTo>
                <a:lnTo>
                  <a:pt x="1167" y="582"/>
                </a:lnTo>
                <a:lnTo>
                  <a:pt x="5761" y="635"/>
                </a:lnTo>
                <a:lnTo>
                  <a:pt x="1134" y="635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9" name="Freeform 23"/>
          <p:cNvSpPr>
            <a:spLocks/>
          </p:cNvSpPr>
          <p:nvPr userDrawn="1"/>
        </p:nvSpPr>
        <p:spPr bwMode="auto">
          <a:xfrm>
            <a:off x="8007350" y="5805488"/>
            <a:ext cx="720725" cy="865187"/>
          </a:xfrm>
          <a:custGeom>
            <a:avLst/>
            <a:gdLst>
              <a:gd name="T0" fmla="*/ 136 w 454"/>
              <a:gd name="T1" fmla="*/ 409 h 545"/>
              <a:gd name="T2" fmla="*/ 454 w 454"/>
              <a:gd name="T3" fmla="*/ 91 h 545"/>
              <a:gd name="T4" fmla="*/ 454 w 454"/>
              <a:gd name="T5" fmla="*/ 0 h 545"/>
              <a:gd name="T6" fmla="*/ 363 w 454"/>
              <a:gd name="T7" fmla="*/ 46 h 545"/>
              <a:gd name="T8" fmla="*/ 45 w 454"/>
              <a:gd name="T9" fmla="*/ 409 h 545"/>
              <a:gd name="T10" fmla="*/ 0 w 454"/>
              <a:gd name="T11" fmla="*/ 545 h 545"/>
              <a:gd name="T12" fmla="*/ 136 w 454"/>
              <a:gd name="T13" fmla="*/ 409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545">
                <a:moveTo>
                  <a:pt x="136" y="409"/>
                </a:moveTo>
                <a:lnTo>
                  <a:pt x="454" y="91"/>
                </a:lnTo>
                <a:lnTo>
                  <a:pt x="454" y="0"/>
                </a:lnTo>
                <a:lnTo>
                  <a:pt x="363" y="46"/>
                </a:lnTo>
                <a:lnTo>
                  <a:pt x="45" y="409"/>
                </a:lnTo>
                <a:lnTo>
                  <a:pt x="0" y="545"/>
                </a:lnTo>
                <a:lnTo>
                  <a:pt x="136" y="409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40" name="Freeform 24"/>
          <p:cNvSpPr>
            <a:spLocks/>
          </p:cNvSpPr>
          <p:nvPr userDrawn="1"/>
        </p:nvSpPr>
        <p:spPr bwMode="auto">
          <a:xfrm>
            <a:off x="8510588" y="5734050"/>
            <a:ext cx="358775" cy="1008063"/>
          </a:xfrm>
          <a:custGeom>
            <a:avLst/>
            <a:gdLst>
              <a:gd name="T0" fmla="*/ 0 w 226"/>
              <a:gd name="T1" fmla="*/ 0 h 635"/>
              <a:gd name="T2" fmla="*/ 136 w 226"/>
              <a:gd name="T3" fmla="*/ 589 h 635"/>
              <a:gd name="T4" fmla="*/ 226 w 226"/>
              <a:gd name="T5" fmla="*/ 635 h 635"/>
              <a:gd name="T6" fmla="*/ 90 w 226"/>
              <a:gd name="T7" fmla="*/ 45 h 635"/>
              <a:gd name="T8" fmla="*/ 0 w 226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635">
                <a:moveTo>
                  <a:pt x="0" y="0"/>
                </a:moveTo>
                <a:lnTo>
                  <a:pt x="136" y="589"/>
                </a:lnTo>
                <a:lnTo>
                  <a:pt x="226" y="635"/>
                </a:lnTo>
                <a:lnTo>
                  <a:pt x="9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41" name="Freeform 25"/>
          <p:cNvSpPr>
            <a:spLocks/>
          </p:cNvSpPr>
          <p:nvPr userDrawn="1"/>
        </p:nvSpPr>
        <p:spPr bwMode="auto">
          <a:xfrm>
            <a:off x="7718425" y="6453188"/>
            <a:ext cx="1368425" cy="358775"/>
          </a:xfrm>
          <a:custGeom>
            <a:avLst/>
            <a:gdLst>
              <a:gd name="T0" fmla="*/ 91 w 862"/>
              <a:gd name="T1" fmla="*/ 45 h 226"/>
              <a:gd name="T2" fmla="*/ 771 w 862"/>
              <a:gd name="T3" fmla="*/ 226 h 226"/>
              <a:gd name="T4" fmla="*/ 862 w 862"/>
              <a:gd name="T5" fmla="*/ 226 h 226"/>
              <a:gd name="T6" fmla="*/ 771 w 862"/>
              <a:gd name="T7" fmla="*/ 136 h 226"/>
              <a:gd name="T8" fmla="*/ 136 w 862"/>
              <a:gd name="T9" fmla="*/ 0 h 226"/>
              <a:gd name="T10" fmla="*/ 0 w 862"/>
              <a:gd name="T11" fmla="*/ 0 h 226"/>
              <a:gd name="T12" fmla="*/ 91 w 862"/>
              <a:gd name="T13" fmla="*/ 4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2" h="226">
                <a:moveTo>
                  <a:pt x="91" y="45"/>
                </a:moveTo>
                <a:lnTo>
                  <a:pt x="771" y="226"/>
                </a:lnTo>
                <a:lnTo>
                  <a:pt x="862" y="226"/>
                </a:lnTo>
                <a:lnTo>
                  <a:pt x="771" y="136"/>
                </a:lnTo>
                <a:lnTo>
                  <a:pt x="136" y="0"/>
                </a:lnTo>
                <a:lnTo>
                  <a:pt x="0" y="0"/>
                </a:lnTo>
                <a:lnTo>
                  <a:pt x="91" y="45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3101A-EE4E-4653-8422-2BBB8235F5B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047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33375"/>
            <a:ext cx="1943100" cy="57626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76900" cy="57626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146C6-6C64-498F-8C33-31F8CD7611E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93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A559A-F222-43B8-B81D-861C71FEE94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91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40570-8B72-4012-87FE-58A5402CBE8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458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137EC-6A43-4E2F-AC70-CAFB2020F82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783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86CC1-D393-4754-901C-FA4FD391242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662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1BD89-ECEC-4EF7-A8ED-A510953ACBD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994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61FBE-593D-45FC-B682-B91B256F45A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9518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3C4FD-36C7-40CB-BDB1-F820E09F00F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4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BE083-0548-492B-9AAC-B71CCD115EB0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246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333375"/>
            <a:ext cx="64785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00213"/>
            <a:ext cx="7772400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ja-JP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ja-JP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2484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F84C8AAB-6254-4350-95A5-482FEA9E71D0}" type="slidenum">
              <a:rPr lang="ja-JP" altLang="en-US"/>
              <a:pPr/>
              <a:t>‹#›</a:t>
            </a:fld>
            <a:endParaRPr lang="en-US" altLang="ja-JP"/>
          </a:p>
        </p:txBody>
      </p:sp>
      <p:grpSp>
        <p:nvGrpSpPr>
          <p:cNvPr id="8217" name="Group 25"/>
          <p:cNvGrpSpPr>
            <a:grpSpLocks/>
          </p:cNvGrpSpPr>
          <p:nvPr/>
        </p:nvGrpSpPr>
        <p:grpSpPr bwMode="auto">
          <a:xfrm>
            <a:off x="395288" y="188913"/>
            <a:ext cx="1800225" cy="1512887"/>
            <a:chOff x="204" y="28"/>
            <a:chExt cx="1361" cy="1135"/>
          </a:xfrm>
        </p:grpSpPr>
        <p:sp>
          <p:nvSpPr>
            <p:cNvPr id="8212" name="Freeform 20"/>
            <p:cNvSpPr>
              <a:spLocks/>
            </p:cNvSpPr>
            <p:nvPr userDrawn="1"/>
          </p:nvSpPr>
          <p:spPr bwMode="auto">
            <a:xfrm>
              <a:off x="305" y="311"/>
              <a:ext cx="656" cy="851"/>
            </a:xfrm>
            <a:custGeom>
              <a:avLst/>
              <a:gdLst>
                <a:gd name="T0" fmla="*/ 45 w 590"/>
                <a:gd name="T1" fmla="*/ 136 h 681"/>
                <a:gd name="T2" fmla="*/ 408 w 590"/>
                <a:gd name="T3" fmla="*/ 590 h 681"/>
                <a:gd name="T4" fmla="*/ 590 w 590"/>
                <a:gd name="T5" fmla="*/ 681 h 681"/>
                <a:gd name="T6" fmla="*/ 590 w 590"/>
                <a:gd name="T7" fmla="*/ 545 h 681"/>
                <a:gd name="T8" fmla="*/ 181 w 590"/>
                <a:gd name="T9" fmla="*/ 46 h 681"/>
                <a:gd name="T10" fmla="*/ 0 w 590"/>
                <a:gd name="T11" fmla="*/ 0 h 681"/>
                <a:gd name="T12" fmla="*/ 45 w 590"/>
                <a:gd name="T13" fmla="*/ 136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0" h="681">
                  <a:moveTo>
                    <a:pt x="45" y="136"/>
                  </a:moveTo>
                  <a:lnTo>
                    <a:pt x="408" y="590"/>
                  </a:lnTo>
                  <a:lnTo>
                    <a:pt x="590" y="681"/>
                  </a:lnTo>
                  <a:lnTo>
                    <a:pt x="590" y="545"/>
                  </a:lnTo>
                  <a:lnTo>
                    <a:pt x="181" y="46"/>
                  </a:lnTo>
                  <a:lnTo>
                    <a:pt x="0" y="0"/>
                  </a:lnTo>
                  <a:lnTo>
                    <a:pt x="45" y="136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3" name="Freeform 21"/>
            <p:cNvSpPr>
              <a:spLocks/>
            </p:cNvSpPr>
            <p:nvPr userDrawn="1"/>
          </p:nvSpPr>
          <p:spPr bwMode="auto">
            <a:xfrm rot="256742">
              <a:off x="708" y="28"/>
              <a:ext cx="295" cy="1135"/>
            </a:xfrm>
            <a:custGeom>
              <a:avLst/>
              <a:gdLst>
                <a:gd name="T0" fmla="*/ 46 w 363"/>
                <a:gd name="T1" fmla="*/ 0 h 908"/>
                <a:gd name="T2" fmla="*/ 0 w 363"/>
                <a:gd name="T3" fmla="*/ 182 h 908"/>
                <a:gd name="T4" fmla="*/ 182 w 363"/>
                <a:gd name="T5" fmla="*/ 817 h 908"/>
                <a:gd name="T6" fmla="*/ 318 w 363"/>
                <a:gd name="T7" fmla="*/ 908 h 908"/>
                <a:gd name="T8" fmla="*/ 363 w 363"/>
                <a:gd name="T9" fmla="*/ 726 h 908"/>
                <a:gd name="T10" fmla="*/ 136 w 363"/>
                <a:gd name="T11" fmla="*/ 136 h 908"/>
                <a:gd name="T12" fmla="*/ 46 w 363"/>
                <a:gd name="T13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908">
                  <a:moveTo>
                    <a:pt x="46" y="0"/>
                  </a:moveTo>
                  <a:lnTo>
                    <a:pt x="0" y="182"/>
                  </a:lnTo>
                  <a:lnTo>
                    <a:pt x="182" y="817"/>
                  </a:lnTo>
                  <a:lnTo>
                    <a:pt x="318" y="908"/>
                  </a:lnTo>
                  <a:lnTo>
                    <a:pt x="363" y="726"/>
                  </a:lnTo>
                  <a:lnTo>
                    <a:pt x="136" y="136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4" name="Freeform 22"/>
            <p:cNvSpPr>
              <a:spLocks/>
            </p:cNvSpPr>
            <p:nvPr userDrawn="1"/>
          </p:nvSpPr>
          <p:spPr bwMode="auto">
            <a:xfrm>
              <a:off x="254" y="84"/>
              <a:ext cx="1008" cy="850"/>
            </a:xfrm>
            <a:custGeom>
              <a:avLst/>
              <a:gdLst>
                <a:gd name="T0" fmla="*/ 0 w 907"/>
                <a:gd name="T1" fmla="*/ 680 h 680"/>
                <a:gd name="T2" fmla="*/ 181 w 907"/>
                <a:gd name="T3" fmla="*/ 680 h 680"/>
                <a:gd name="T4" fmla="*/ 862 w 907"/>
                <a:gd name="T5" fmla="*/ 136 h 680"/>
                <a:gd name="T6" fmla="*/ 907 w 907"/>
                <a:gd name="T7" fmla="*/ 0 h 680"/>
                <a:gd name="T8" fmla="*/ 725 w 907"/>
                <a:gd name="T9" fmla="*/ 45 h 680"/>
                <a:gd name="T10" fmla="*/ 45 w 907"/>
                <a:gd name="T11" fmla="*/ 635 h 680"/>
                <a:gd name="T12" fmla="*/ 0 w 907"/>
                <a:gd name="T13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7" h="680">
                  <a:moveTo>
                    <a:pt x="0" y="680"/>
                  </a:moveTo>
                  <a:lnTo>
                    <a:pt x="181" y="680"/>
                  </a:lnTo>
                  <a:lnTo>
                    <a:pt x="862" y="136"/>
                  </a:lnTo>
                  <a:lnTo>
                    <a:pt x="907" y="0"/>
                  </a:lnTo>
                  <a:lnTo>
                    <a:pt x="725" y="45"/>
                  </a:lnTo>
                  <a:lnTo>
                    <a:pt x="45" y="635"/>
                  </a:lnTo>
                  <a:lnTo>
                    <a:pt x="0" y="680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5" name="Freeform 23"/>
            <p:cNvSpPr>
              <a:spLocks/>
            </p:cNvSpPr>
            <p:nvPr userDrawn="1"/>
          </p:nvSpPr>
          <p:spPr bwMode="auto">
            <a:xfrm>
              <a:off x="204" y="482"/>
              <a:ext cx="1361" cy="340"/>
            </a:xfrm>
            <a:custGeom>
              <a:avLst/>
              <a:gdLst>
                <a:gd name="T0" fmla="*/ 408 w 1225"/>
                <a:gd name="T1" fmla="*/ 91 h 272"/>
                <a:gd name="T2" fmla="*/ 907 w 1225"/>
                <a:gd name="T3" fmla="*/ 136 h 272"/>
                <a:gd name="T4" fmla="*/ 1225 w 1225"/>
                <a:gd name="T5" fmla="*/ 272 h 272"/>
                <a:gd name="T6" fmla="*/ 907 w 1225"/>
                <a:gd name="T7" fmla="*/ 227 h 272"/>
                <a:gd name="T8" fmla="*/ 272 w 1225"/>
                <a:gd name="T9" fmla="*/ 136 h 272"/>
                <a:gd name="T10" fmla="*/ 0 w 1225"/>
                <a:gd name="T11" fmla="*/ 0 h 272"/>
                <a:gd name="T12" fmla="*/ 408 w 1225"/>
                <a:gd name="T13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5" h="272">
                  <a:moveTo>
                    <a:pt x="408" y="91"/>
                  </a:moveTo>
                  <a:lnTo>
                    <a:pt x="907" y="136"/>
                  </a:lnTo>
                  <a:lnTo>
                    <a:pt x="1225" y="272"/>
                  </a:lnTo>
                  <a:lnTo>
                    <a:pt x="907" y="227"/>
                  </a:lnTo>
                  <a:lnTo>
                    <a:pt x="272" y="136"/>
                  </a:lnTo>
                  <a:lnTo>
                    <a:pt x="0" y="0"/>
                  </a:lnTo>
                  <a:lnTo>
                    <a:pt x="408" y="91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216" name="Freeform 24"/>
          <p:cNvSpPr>
            <a:spLocks/>
          </p:cNvSpPr>
          <p:nvPr/>
        </p:nvSpPr>
        <p:spPr bwMode="auto">
          <a:xfrm>
            <a:off x="34925" y="619125"/>
            <a:ext cx="9074150" cy="1008063"/>
          </a:xfrm>
          <a:custGeom>
            <a:avLst/>
            <a:gdLst>
              <a:gd name="T0" fmla="*/ 0 w 5716"/>
              <a:gd name="T1" fmla="*/ 0 h 635"/>
              <a:gd name="T2" fmla="*/ 910 w 5716"/>
              <a:gd name="T3" fmla="*/ 580 h 635"/>
              <a:gd name="T4" fmla="*/ 5716 w 5716"/>
              <a:gd name="T5" fmla="*/ 635 h 635"/>
              <a:gd name="T6" fmla="*/ 886 w 5716"/>
              <a:gd name="T7" fmla="*/ 632 h 635"/>
              <a:gd name="T8" fmla="*/ 0 w 5716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6" h="635">
                <a:moveTo>
                  <a:pt x="0" y="0"/>
                </a:moveTo>
                <a:lnTo>
                  <a:pt x="910" y="580"/>
                </a:lnTo>
                <a:lnTo>
                  <a:pt x="5716" y="635"/>
                </a:lnTo>
                <a:lnTo>
                  <a:pt x="886" y="632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18" name="Freeform 26"/>
          <p:cNvSpPr>
            <a:spLocks/>
          </p:cNvSpPr>
          <p:nvPr/>
        </p:nvSpPr>
        <p:spPr bwMode="auto">
          <a:xfrm>
            <a:off x="8007350" y="5805488"/>
            <a:ext cx="720725" cy="865187"/>
          </a:xfrm>
          <a:custGeom>
            <a:avLst/>
            <a:gdLst>
              <a:gd name="T0" fmla="*/ 136 w 454"/>
              <a:gd name="T1" fmla="*/ 409 h 545"/>
              <a:gd name="T2" fmla="*/ 454 w 454"/>
              <a:gd name="T3" fmla="*/ 91 h 545"/>
              <a:gd name="T4" fmla="*/ 454 w 454"/>
              <a:gd name="T5" fmla="*/ 0 h 545"/>
              <a:gd name="T6" fmla="*/ 363 w 454"/>
              <a:gd name="T7" fmla="*/ 46 h 545"/>
              <a:gd name="T8" fmla="*/ 45 w 454"/>
              <a:gd name="T9" fmla="*/ 409 h 545"/>
              <a:gd name="T10" fmla="*/ 0 w 454"/>
              <a:gd name="T11" fmla="*/ 545 h 545"/>
              <a:gd name="T12" fmla="*/ 136 w 454"/>
              <a:gd name="T13" fmla="*/ 409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545">
                <a:moveTo>
                  <a:pt x="136" y="409"/>
                </a:moveTo>
                <a:lnTo>
                  <a:pt x="454" y="91"/>
                </a:lnTo>
                <a:lnTo>
                  <a:pt x="454" y="0"/>
                </a:lnTo>
                <a:lnTo>
                  <a:pt x="363" y="46"/>
                </a:lnTo>
                <a:lnTo>
                  <a:pt x="45" y="409"/>
                </a:lnTo>
                <a:lnTo>
                  <a:pt x="0" y="545"/>
                </a:lnTo>
                <a:lnTo>
                  <a:pt x="136" y="409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19" name="Freeform 27"/>
          <p:cNvSpPr>
            <a:spLocks/>
          </p:cNvSpPr>
          <p:nvPr/>
        </p:nvSpPr>
        <p:spPr bwMode="auto">
          <a:xfrm>
            <a:off x="8510588" y="5734050"/>
            <a:ext cx="358775" cy="1008063"/>
          </a:xfrm>
          <a:custGeom>
            <a:avLst/>
            <a:gdLst>
              <a:gd name="T0" fmla="*/ 0 w 226"/>
              <a:gd name="T1" fmla="*/ 0 h 635"/>
              <a:gd name="T2" fmla="*/ 136 w 226"/>
              <a:gd name="T3" fmla="*/ 589 h 635"/>
              <a:gd name="T4" fmla="*/ 226 w 226"/>
              <a:gd name="T5" fmla="*/ 635 h 635"/>
              <a:gd name="T6" fmla="*/ 90 w 226"/>
              <a:gd name="T7" fmla="*/ 45 h 635"/>
              <a:gd name="T8" fmla="*/ 0 w 226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635">
                <a:moveTo>
                  <a:pt x="0" y="0"/>
                </a:moveTo>
                <a:lnTo>
                  <a:pt x="136" y="589"/>
                </a:lnTo>
                <a:lnTo>
                  <a:pt x="226" y="635"/>
                </a:lnTo>
                <a:lnTo>
                  <a:pt x="9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20" name="Freeform 28"/>
          <p:cNvSpPr>
            <a:spLocks/>
          </p:cNvSpPr>
          <p:nvPr/>
        </p:nvSpPr>
        <p:spPr bwMode="auto">
          <a:xfrm>
            <a:off x="7718425" y="6453188"/>
            <a:ext cx="1368425" cy="358775"/>
          </a:xfrm>
          <a:custGeom>
            <a:avLst/>
            <a:gdLst>
              <a:gd name="T0" fmla="*/ 91 w 862"/>
              <a:gd name="T1" fmla="*/ 45 h 226"/>
              <a:gd name="T2" fmla="*/ 771 w 862"/>
              <a:gd name="T3" fmla="*/ 226 h 226"/>
              <a:gd name="T4" fmla="*/ 862 w 862"/>
              <a:gd name="T5" fmla="*/ 226 h 226"/>
              <a:gd name="T6" fmla="*/ 771 w 862"/>
              <a:gd name="T7" fmla="*/ 136 h 226"/>
              <a:gd name="T8" fmla="*/ 136 w 862"/>
              <a:gd name="T9" fmla="*/ 0 h 226"/>
              <a:gd name="T10" fmla="*/ 0 w 862"/>
              <a:gd name="T11" fmla="*/ 0 h 226"/>
              <a:gd name="T12" fmla="*/ 91 w 862"/>
              <a:gd name="T13" fmla="*/ 4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2" h="226">
                <a:moveTo>
                  <a:pt x="91" y="45"/>
                </a:moveTo>
                <a:lnTo>
                  <a:pt x="771" y="226"/>
                </a:lnTo>
                <a:lnTo>
                  <a:pt x="862" y="226"/>
                </a:lnTo>
                <a:lnTo>
                  <a:pt x="771" y="136"/>
                </a:lnTo>
                <a:lnTo>
                  <a:pt x="136" y="0"/>
                </a:lnTo>
                <a:lnTo>
                  <a:pt x="0" y="0"/>
                </a:lnTo>
                <a:lnTo>
                  <a:pt x="91" y="45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Control%20Board/01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icRecordCircuit.JPG" TargetMode="External"/><Relationship Id="rId2" Type="http://schemas.openxmlformats.org/officeDocument/2006/relationships/hyperlink" Target="Con_Mic(without%20gain)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3B70981-4EC1-459B-A6FF-0BCC7111E0E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8538" y="1268761"/>
            <a:ext cx="6189662" cy="2331690"/>
          </a:xfrm>
        </p:spPr>
        <p:txBody>
          <a:bodyPr/>
          <a:lstStyle/>
          <a:p>
            <a:r>
              <a:rPr lang="zh-TW" altLang="en-US" dirty="0" smtClean="0"/>
              <a:t>基於</a:t>
            </a:r>
            <a:r>
              <a:rPr lang="en-US" altLang="zh-TW" dirty="0" smtClean="0"/>
              <a:t>STM32F4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zh-TW" altLang="en-US" dirty="0" smtClean="0"/>
              <a:t>串</a:t>
            </a:r>
            <a:r>
              <a:rPr lang="zh-TW" altLang="en-US" dirty="0"/>
              <a:t>流語音錄音及分析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 smtClean="0"/>
              <a:t>		- </a:t>
            </a:r>
            <a:r>
              <a:rPr lang="zh-TW" altLang="en-US" dirty="0"/>
              <a:t>嵌入式裝置</a:t>
            </a:r>
            <a:r>
              <a:rPr lang="zh-TW" altLang="en-US" dirty="0" smtClean="0"/>
              <a:t>部分</a:t>
            </a: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指導教授：賀嘉生老師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　　　　　　 專題生：吳振豪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                             日期：</a:t>
            </a:r>
            <a:r>
              <a:rPr lang="en-US" altLang="zh-TW" dirty="0" smtClean="0"/>
              <a:t>2013/08/12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遭遇</a:t>
            </a:r>
            <a:r>
              <a:rPr lang="zh-TW" altLang="en-US" dirty="0" smtClean="0"/>
              <a:t>問題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上週</a:t>
            </a:r>
            <a:r>
              <a:rPr lang="en-US" altLang="zh-TW" dirty="0" smtClean="0"/>
              <a:t>8/05~8/09)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電容式麥克風的訊號源不夠強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換成動圈式，並修</a:t>
            </a:r>
            <a:r>
              <a:rPr lang="zh-TW" altLang="en-US" dirty="0"/>
              <a:t>正電路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3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(STM32)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www.st.com</a:t>
            </a:r>
          </a:p>
          <a:p>
            <a:pPr lvl="1"/>
            <a:r>
              <a:rPr lang="en-US" altLang="zh-TW" dirty="0" smtClean="0"/>
              <a:t>Data sheet STM32F40X</a:t>
            </a:r>
          </a:p>
          <a:p>
            <a:pPr lvl="1"/>
            <a:r>
              <a:rPr lang="en-US" altLang="zh-TW" dirty="0"/>
              <a:t>STM32-8 Embedded software </a:t>
            </a:r>
            <a:r>
              <a:rPr lang="en-US" altLang="zh-TW" dirty="0" smtClean="0"/>
              <a:t>solutions</a:t>
            </a:r>
          </a:p>
          <a:p>
            <a:pPr lvl="1"/>
            <a:r>
              <a:rPr lang="en-US" altLang="zh-TW" dirty="0"/>
              <a:t>Getting Started with </a:t>
            </a:r>
            <a:r>
              <a:rPr lang="en-US" altLang="zh-TW" dirty="0" err="1"/>
              <a:t>uClinux</a:t>
            </a:r>
            <a:r>
              <a:rPr lang="en-US" altLang="zh-TW" dirty="0"/>
              <a:t> for STM32F10x </a:t>
            </a:r>
            <a:r>
              <a:rPr lang="en-US" altLang="zh-TW" dirty="0" smtClean="0"/>
              <a:t>Application note</a:t>
            </a:r>
          </a:p>
          <a:p>
            <a:r>
              <a:rPr lang="zh-TW" altLang="en-US" dirty="0" smtClean="0"/>
              <a:t>奮鬥</a:t>
            </a:r>
            <a:r>
              <a:rPr lang="en-US" altLang="zh-TW" dirty="0" smtClean="0"/>
              <a:t>STM32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 www.Ourstm.net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12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/>
              <a:t>音訊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 smtClean="0"/>
              <a:t>developers.google.com/speed/</a:t>
            </a:r>
            <a:r>
              <a:rPr lang="en-US" altLang="zh-TW" dirty="0" err="1" smtClean="0"/>
              <a:t>webp</a:t>
            </a:r>
            <a:r>
              <a:rPr lang="en-US" altLang="zh-TW" dirty="0" smtClean="0"/>
              <a:t>/</a:t>
            </a:r>
            <a:br>
              <a:rPr lang="en-US" altLang="zh-TW" dirty="0" smtClean="0"/>
            </a:br>
            <a:r>
              <a:rPr lang="en-US" altLang="zh-TW" dirty="0" smtClean="0"/>
              <a:t>docs/</a:t>
            </a:r>
            <a:r>
              <a:rPr lang="en-US" altLang="zh-TW" dirty="0" err="1" smtClean="0"/>
              <a:t>riff_container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www.fileformat.info/format/riff/corion.htm</a:t>
            </a:r>
          </a:p>
          <a:p>
            <a:pPr lvl="1"/>
            <a:r>
              <a:rPr lang="en-US" altLang="zh-TW" dirty="0"/>
              <a:t>ccrma.stanford.edu/courses/422/projects</a:t>
            </a:r>
            <a:r>
              <a:rPr lang="en-US" altLang="zh-TW" dirty="0" smtClean="0"/>
              <a:t>/</a:t>
            </a:r>
            <a:br>
              <a:rPr lang="en-US" altLang="zh-TW" dirty="0" smtClean="0"/>
            </a:br>
            <a:r>
              <a:rPr lang="en-US" altLang="zh-TW" dirty="0" err="1" smtClean="0"/>
              <a:t>WaveFormat</a:t>
            </a:r>
            <a:r>
              <a:rPr lang="en-US" altLang="zh-TW" dirty="0"/>
              <a:t>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29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en-US" altLang="zh-TW" dirty="0"/>
              <a:t>Embedded </a:t>
            </a:r>
            <a:r>
              <a:rPr lang="en-US" altLang="zh-TW" dirty="0" smtClean="0"/>
              <a:t>OS)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Free RTOS</a:t>
            </a:r>
            <a:r>
              <a:rPr lang="zh-TW" altLang="en-US" dirty="0" smtClean="0"/>
              <a:t> </a:t>
            </a:r>
            <a:r>
              <a:rPr lang="en-US" altLang="zh-TW" dirty="0" smtClean="0"/>
              <a:t>(GPL2)</a:t>
            </a:r>
          </a:p>
          <a:p>
            <a:pPr lvl="1"/>
            <a:r>
              <a:rPr lang="en-US" altLang="zh-TW" dirty="0" smtClean="0"/>
              <a:t>www.freertos.org/</a:t>
            </a:r>
          </a:p>
          <a:p>
            <a:pPr lvl="1"/>
            <a:r>
              <a:rPr lang="en-US" altLang="zh-TW" dirty="0" smtClean="0"/>
              <a:t>STM32F3Discovery_demo_</a:t>
            </a:r>
            <a:br>
              <a:rPr lang="en-US" altLang="zh-TW" dirty="0" smtClean="0"/>
            </a:br>
            <a:r>
              <a:rPr lang="en-US" altLang="zh-TW" dirty="0" smtClean="0"/>
              <a:t>FreeRTOSV7.3.0.rar from </a:t>
            </a:r>
            <a:r>
              <a:rPr lang="en-US" altLang="zh-TW" dirty="0" smtClean="0"/>
              <a:t>ST</a:t>
            </a:r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uClinux</a:t>
            </a:r>
            <a:r>
              <a:rPr lang="zh-TW" altLang="en-US" dirty="0" smtClean="0"/>
              <a:t> </a:t>
            </a:r>
            <a:r>
              <a:rPr lang="en-US" altLang="zh-TW" dirty="0" smtClean="0"/>
              <a:t>(GPL2)</a:t>
            </a:r>
          </a:p>
          <a:p>
            <a:pPr lvl="1"/>
            <a:r>
              <a:rPr lang="en-US" altLang="zh-TW" dirty="0" smtClean="0"/>
              <a:t>www.uclinux.org</a:t>
            </a:r>
            <a:r>
              <a:rPr lang="en-US" altLang="zh-TW" dirty="0" smtClean="0"/>
              <a:t>/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72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硬體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Digital Sound</a:t>
            </a:r>
            <a:br>
              <a:rPr lang="en-US" altLang="zh-TW" dirty="0" smtClean="0"/>
            </a:br>
            <a:r>
              <a:rPr lang="en-US" altLang="zh-TW" dirty="0" smtClean="0"/>
              <a:t>- artsites.ucsc.edu/ems/Music/</a:t>
            </a:r>
            <a:br>
              <a:rPr lang="en-US" altLang="zh-TW" dirty="0" smtClean="0"/>
            </a:br>
            <a:r>
              <a:rPr lang="en-US" altLang="zh-TW" dirty="0" err="1"/>
              <a:t>tech_background</a:t>
            </a:r>
            <a:r>
              <a:rPr lang="en-US" altLang="zh-TW" dirty="0"/>
              <a:t>/</a:t>
            </a:r>
            <a:r>
              <a:rPr lang="en-US" altLang="zh-TW" dirty="0" smtClean="0"/>
              <a:t>tech_background.html</a:t>
            </a:r>
            <a:br>
              <a:rPr lang="en-US" altLang="zh-TW" dirty="0" smtClean="0"/>
            </a:br>
            <a:r>
              <a:rPr lang="en-US" altLang="zh-TW" dirty="0" smtClean="0"/>
              <a:t>- passlabs.com/technology/technical-articles</a:t>
            </a:r>
          </a:p>
          <a:p>
            <a:endParaRPr lang="en-US" altLang="zh-TW" dirty="0" smtClean="0"/>
          </a:p>
          <a:p>
            <a:r>
              <a:rPr lang="en-US" altLang="zh-TW" dirty="0"/>
              <a:t>Circuit</a:t>
            </a:r>
            <a:br>
              <a:rPr lang="en-US" altLang="zh-TW" dirty="0"/>
            </a:br>
            <a:r>
              <a:rPr lang="en-US" altLang="zh-TW" dirty="0" smtClean="0"/>
              <a:t>www.learningelectronics.net/circuits/voice-bandwidth-filter_17.html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02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15</a:t>
            </a:fld>
            <a:endParaRPr lang="en-US" altLang="ja-JP"/>
          </a:p>
        </p:txBody>
      </p:sp>
      <p:sp>
        <p:nvSpPr>
          <p:cNvPr id="3" name="文字方塊 2"/>
          <p:cNvSpPr txBox="1"/>
          <p:nvPr/>
        </p:nvSpPr>
        <p:spPr>
          <a:xfrm>
            <a:off x="2032356" y="3861048"/>
            <a:ext cx="8012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 smtClean="0"/>
              <a:t>E-mail : davidwuxp1@gmail.com</a:t>
            </a:r>
            <a:br>
              <a:rPr lang="en-US" altLang="zh-TW" dirty="0" smtClean="0"/>
            </a:br>
            <a:r>
              <a:rPr lang="en-US" altLang="zh-TW" dirty="0" smtClean="0"/>
              <a:t>Reference : </a:t>
            </a:r>
          </a:p>
        </p:txBody>
      </p:sp>
    </p:spTree>
    <p:extLst>
      <p:ext uri="{BB962C8B-B14F-4D97-AF65-F5344CB8AC3E}">
        <p14:creationId xmlns:p14="http://schemas.microsoft.com/office/powerpoint/2010/main" val="38678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目的</a:t>
            </a:r>
            <a:endParaRPr lang="en-US" altLang="zh-TW" sz="2800" dirty="0" smtClean="0"/>
          </a:p>
          <a:p>
            <a:r>
              <a:rPr lang="zh-TW" altLang="en-US" sz="2800" dirty="0"/>
              <a:t>進度</a:t>
            </a:r>
            <a:r>
              <a:rPr lang="zh-TW" altLang="en-US" sz="2800" dirty="0" smtClean="0"/>
              <a:t>規劃</a:t>
            </a:r>
            <a:endParaRPr lang="en-US" altLang="zh-TW" sz="2800" dirty="0" smtClean="0"/>
          </a:p>
          <a:p>
            <a:r>
              <a:rPr lang="zh-TW" altLang="en-US" sz="2800" dirty="0"/>
              <a:t>系統架構</a:t>
            </a:r>
            <a:endParaRPr lang="en-US" altLang="zh-TW" sz="2800" dirty="0"/>
          </a:p>
          <a:p>
            <a:r>
              <a:rPr lang="zh-TW" altLang="en-US" sz="2800" dirty="0"/>
              <a:t>系統</a:t>
            </a:r>
            <a:r>
              <a:rPr lang="zh-TW" altLang="en-US" sz="2800" dirty="0" smtClean="0"/>
              <a:t>流程</a:t>
            </a:r>
            <a:endParaRPr lang="en-US" altLang="zh-TW" sz="2800" dirty="0" smtClean="0"/>
          </a:p>
          <a:p>
            <a:r>
              <a:rPr lang="zh-TW" altLang="en-US" sz="2800" dirty="0"/>
              <a:t>使用</a:t>
            </a:r>
            <a:r>
              <a:rPr lang="zh-TW" altLang="en-US" sz="2800" dirty="0"/>
              <a:t>技術和元件</a:t>
            </a:r>
            <a:endParaRPr lang="en-US" altLang="zh-TW" sz="2800" dirty="0" smtClean="0"/>
          </a:p>
          <a:p>
            <a:r>
              <a:rPr lang="zh-TW" altLang="en-US" sz="2800" dirty="0"/>
              <a:t>上週進度</a:t>
            </a:r>
            <a:endParaRPr lang="en-US" altLang="zh-TW" sz="2800" dirty="0" smtClean="0"/>
          </a:p>
          <a:p>
            <a:r>
              <a:rPr lang="zh-TW" altLang="en-US" sz="2800" dirty="0"/>
              <a:t>遭遇</a:t>
            </a:r>
            <a:r>
              <a:rPr lang="zh-TW" altLang="en-US" sz="2800" dirty="0" smtClean="0"/>
              <a:t>問題</a:t>
            </a:r>
            <a:endParaRPr lang="en-US" altLang="zh-TW" sz="2800" dirty="0" smtClean="0"/>
          </a:p>
          <a:p>
            <a:r>
              <a:rPr lang="zh-TW" altLang="en-US" sz="2800" dirty="0"/>
              <a:t>參考資料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32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09E9-8338-4E6A-9BF6-09EE656FA31E}" type="slidenum">
              <a:rPr lang="ja-JP" altLang="en-US"/>
              <a:pPr/>
              <a:t>3</a:t>
            </a:fld>
            <a:endParaRPr lang="en-US" altLang="ja-JP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ja-JP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TW" altLang="en-US" dirty="0" smtClean="0"/>
              <a:t>使用便宜易攜帶的嵌入式裝置，達成隨時隨地的音訊紀錄。</a:t>
            </a:r>
            <a:endParaRPr kumimoji="0" lang="en-US" altLang="zh-TW" dirty="0" smtClean="0"/>
          </a:p>
          <a:p>
            <a:r>
              <a:rPr kumimoji="0" lang="zh-TW" altLang="en-US" dirty="0"/>
              <a:t>能簡明扼要的</a:t>
            </a:r>
            <a:r>
              <a:rPr kumimoji="0" lang="zh-TW" altLang="en-US" dirty="0" smtClean="0"/>
              <a:t>針對</a:t>
            </a:r>
            <a:r>
              <a:rPr kumimoji="0" lang="zh-TW" altLang="en-US" dirty="0"/>
              <a:t>音訊</a:t>
            </a:r>
            <a:r>
              <a:rPr kumimoji="0" lang="zh-TW" altLang="en-US" dirty="0" smtClean="0"/>
              <a:t>紀錄做資料管理。</a:t>
            </a:r>
            <a:r>
              <a:rPr kumimoji="0" lang="en-US" altLang="zh-TW" dirty="0" smtClean="0"/>
              <a:t/>
            </a:r>
            <a:br>
              <a:rPr kumimoji="0" lang="en-US" altLang="zh-TW" dirty="0" smtClean="0"/>
            </a:br>
            <a:r>
              <a:rPr kumimoji="0" lang="zh-TW" altLang="en-US" dirty="0" smtClean="0"/>
              <a:t>並每位使用者有各自的資料庫。</a:t>
            </a:r>
            <a:endParaRPr kumimoji="0" lang="en-US" altLang="zh-TW" dirty="0" smtClean="0"/>
          </a:p>
          <a:p>
            <a:r>
              <a:rPr kumimoji="0" lang="zh-TW" altLang="en-US" dirty="0" smtClean="0"/>
              <a:t>能分析音訊紀錄裡的</a:t>
            </a:r>
            <a:r>
              <a:rPr kumimoji="0" lang="en-US" altLang="zh-TW" dirty="0" smtClean="0"/>
              <a:t>Keyword</a:t>
            </a:r>
            <a:r>
              <a:rPr kumimoji="0" lang="zh-TW" altLang="en-US" dirty="0" smtClean="0"/>
              <a:t>，並對其進行知識收集和知識管理。</a:t>
            </a:r>
            <a:endParaRPr kumimoji="0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近程</a:t>
            </a:r>
            <a:endParaRPr lang="en-US" altLang="zh-TW" dirty="0" smtClean="0"/>
          </a:p>
          <a:p>
            <a:pPr lvl="1"/>
            <a:r>
              <a:rPr lang="zh-TW" altLang="en-US" dirty="0"/>
              <a:t>完成一個可以操作的裝置</a:t>
            </a:r>
            <a:r>
              <a:rPr lang="en-US" altLang="zh-TW" dirty="0"/>
              <a:t>(</a:t>
            </a:r>
            <a:r>
              <a:rPr lang="zh-TW" altLang="en-US" dirty="0"/>
              <a:t>含存取檔案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 smtClean="0"/>
              <a:t>中程</a:t>
            </a:r>
            <a:endParaRPr lang="en-US" altLang="zh-TW" dirty="0" smtClean="0"/>
          </a:p>
          <a:p>
            <a:pPr lvl="1"/>
            <a:r>
              <a:rPr lang="zh-TW" altLang="en-US" dirty="0"/>
              <a:t>可以</a:t>
            </a:r>
            <a:r>
              <a:rPr lang="zh-TW" altLang="en-US" dirty="0" smtClean="0"/>
              <a:t>進行音訊的錄音</a:t>
            </a:r>
            <a:r>
              <a:rPr lang="zh-TW" altLang="en-US" dirty="0"/>
              <a:t>及撥放</a:t>
            </a:r>
            <a:endParaRPr lang="en-US" altLang="zh-TW" dirty="0" smtClean="0"/>
          </a:p>
          <a:p>
            <a:r>
              <a:rPr lang="zh-TW" altLang="en-US" dirty="0" smtClean="0"/>
              <a:t>遠程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</a:t>
            </a:r>
            <a:r>
              <a:rPr lang="zh-TW" altLang="en-US" dirty="0"/>
              <a:t>及</a:t>
            </a:r>
            <a:r>
              <a:rPr lang="zh-TW" altLang="en-US" dirty="0" smtClean="0"/>
              <a:t>語音</a:t>
            </a:r>
            <a:r>
              <a:rPr lang="zh-TW" altLang="en-US" dirty="0"/>
              <a:t>分析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6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 </a:t>
            </a:r>
            <a:r>
              <a:rPr lang="en-US" altLang="zh-TW" dirty="0" smtClean="0"/>
              <a:t>(</a:t>
            </a:r>
            <a:r>
              <a:rPr lang="zh-TW" altLang="en-US" dirty="0" smtClean="0"/>
              <a:t>功能性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5</a:t>
            </a:fld>
            <a:endParaRPr lang="en-US" altLang="ja-JP"/>
          </a:p>
        </p:txBody>
      </p:sp>
      <p:pic>
        <p:nvPicPr>
          <p:cNvPr id="1026" name="Picture 2" descr="E:\Dropbox\workspace\Projects\[2013.05.19] System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2" y="1844824"/>
            <a:ext cx="854425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</a:t>
            </a:r>
            <a:r>
              <a:rPr lang="en-US" altLang="zh-TW" dirty="0" smtClean="0"/>
              <a:t>(FSM)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6</a:t>
            </a:fld>
            <a:endParaRPr lang="en-US" altLang="ja-JP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65325"/>
            <a:ext cx="7772400" cy="4065563"/>
          </a:xfrm>
        </p:spPr>
      </p:pic>
    </p:spTree>
    <p:extLst>
      <p:ext uri="{BB962C8B-B14F-4D97-AF65-F5344CB8AC3E}">
        <p14:creationId xmlns:p14="http://schemas.microsoft.com/office/powerpoint/2010/main" val="2071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r>
              <a:rPr lang="zh-TW" altLang="en-US" dirty="0"/>
              <a:t>和元件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STM32 (ARM Cortex-M4)</a:t>
            </a:r>
            <a:r>
              <a:rPr lang="zh-TW" altLang="en-US" dirty="0" smtClean="0"/>
              <a:t> </a:t>
            </a:r>
            <a:r>
              <a:rPr lang="zh-TW" altLang="en-US" dirty="0" smtClean="0">
                <a:hlinkClick r:id="rId2" action="ppaction://hlinkfile"/>
              </a:rPr>
              <a:t>實際成品</a:t>
            </a:r>
            <a:endParaRPr lang="en-US" altLang="zh-TW" dirty="0" smtClean="0"/>
          </a:p>
          <a:p>
            <a:r>
              <a:rPr lang="en-US" altLang="zh-TW" dirty="0" smtClean="0"/>
              <a:t>TFT LCD Module (FSMC) </a:t>
            </a:r>
          </a:p>
          <a:p>
            <a:r>
              <a:rPr lang="en-US" altLang="zh-TW" dirty="0" smtClean="0"/>
              <a:t>SD Card (SPI vs. SDIO)</a:t>
            </a:r>
          </a:p>
          <a:p>
            <a:r>
              <a:rPr lang="en-US" altLang="zh-TW" dirty="0" smtClean="0"/>
              <a:t>ADC (8-Bit)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112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上週進度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測試麥克風電路     </a:t>
            </a:r>
            <a:r>
              <a:rPr lang="en-US" altLang="zh-TW" dirty="0" smtClean="0">
                <a:hlinkClick r:id="rId2" action="ppaction://hlinkfile"/>
              </a:rPr>
              <a:t>Fig.1</a:t>
            </a:r>
            <a:r>
              <a:rPr lang="en-US" altLang="zh-TW" dirty="0" smtClean="0"/>
              <a:t>  </a:t>
            </a:r>
          </a:p>
          <a:p>
            <a:r>
              <a:rPr lang="zh-TW" altLang="en-US" dirty="0" smtClean="0"/>
              <a:t>調整</a:t>
            </a:r>
            <a:r>
              <a:rPr lang="zh-TW" altLang="en-US" dirty="0"/>
              <a:t>至理想的</a:t>
            </a:r>
            <a:r>
              <a:rPr lang="zh-TW" altLang="en-US" dirty="0" smtClean="0"/>
              <a:t>電路 </a:t>
            </a:r>
            <a:r>
              <a:rPr lang="en-US" altLang="zh-TW" dirty="0" smtClean="0">
                <a:hlinkClick r:id="rId3" action="ppaction://hlinkfile"/>
              </a:rPr>
              <a:t>Fig.2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81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動圈式 </a:t>
            </a:r>
            <a:r>
              <a:rPr lang="en-US" altLang="zh-TW" dirty="0"/>
              <a:t>vs. </a:t>
            </a:r>
            <a:r>
              <a:rPr lang="zh-TW" altLang="en-US" dirty="0"/>
              <a:t>電容</a:t>
            </a:r>
            <a:r>
              <a:rPr lang="zh-TW" altLang="en-US" dirty="0" smtClean="0"/>
              <a:t>式 麥克風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985541"/>
              </p:ext>
            </p:extLst>
          </p:nvPr>
        </p:nvGraphicFramePr>
        <p:xfrm>
          <a:off x="755576" y="2420888"/>
          <a:ext cx="77724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動圈式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電容式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9</a:t>
            </a:fld>
            <a:endParaRPr lang="en-US" altLang="ja-JP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852936"/>
            <a:ext cx="4191000" cy="2857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18" y="3032956"/>
            <a:ext cx="3894066" cy="24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032-translucent gray-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專題報告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</a:defRPr>
        </a:defPPr>
      </a:lstStyle>
    </a:lnDef>
  </a:objectDefaults>
  <a:extraClrSchemeLst>
    <a:extraClrScheme>
      <a:clrScheme name="design031-silver cylinder-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31-silver cylinder-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8099</TotalTime>
  <Words>234</Words>
  <Application>Microsoft Office PowerPoint</Application>
  <PresentationFormat>如螢幕大小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design032-translucent gray-</vt:lpstr>
      <vt:lpstr>基於STM32F4  串流語音錄音及分析    - 嵌入式裝置部分</vt:lpstr>
      <vt:lpstr>Outline</vt:lpstr>
      <vt:lpstr>目的</vt:lpstr>
      <vt:lpstr>進度規劃</vt:lpstr>
      <vt:lpstr>系統架構 (功能性)</vt:lpstr>
      <vt:lpstr>系統流程(FSM)</vt:lpstr>
      <vt:lpstr>使用技術和元件</vt:lpstr>
      <vt:lpstr>上週進度</vt:lpstr>
      <vt:lpstr>動圈式 vs. 電容式 麥克風</vt:lpstr>
      <vt:lpstr>遭遇問題(上週8/05~8/09)</vt:lpstr>
      <vt:lpstr>參考資料(STM32)</vt:lpstr>
      <vt:lpstr>參考資料(音訊)</vt:lpstr>
      <vt:lpstr>參考資料(Embedded OS)</vt:lpstr>
      <vt:lpstr>參考資料(硬體)</vt:lpstr>
      <vt:lpstr>The End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以低成本達成 語音錄音及分析</dc:title>
  <dc:creator>CYCU.Academic</dc:creator>
  <cp:lastModifiedBy>David Wu</cp:lastModifiedBy>
  <cp:revision>80</cp:revision>
  <dcterms:created xsi:type="dcterms:W3CDTF">2013-05-20T11:02:54Z</dcterms:created>
  <dcterms:modified xsi:type="dcterms:W3CDTF">2013-08-12T03:58:11Z</dcterms:modified>
</cp:coreProperties>
</file>