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72" r:id="rId3"/>
    <p:sldId id="258" r:id="rId4"/>
    <p:sldId id="268" r:id="rId5"/>
    <p:sldId id="279" r:id="rId6"/>
    <p:sldId id="280" r:id="rId7"/>
    <p:sldId id="278" r:id="rId8"/>
    <p:sldId id="286" r:id="rId9"/>
    <p:sldId id="287" r:id="rId10"/>
    <p:sldId id="277" r:id="rId11"/>
    <p:sldId id="274" r:id="rId12"/>
    <p:sldId id="285" r:id="rId13"/>
    <p:sldId id="281" r:id="rId14"/>
    <p:sldId id="282" r:id="rId15"/>
    <p:sldId id="283" r:id="rId16"/>
    <p:sldId id="284" r:id="rId17"/>
    <p:sldId id="275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709"/>
    <a:srgbClr val="E4EF11"/>
    <a:srgbClr val="FFFF00"/>
    <a:srgbClr val="FF66CC"/>
    <a:srgbClr val="FF3399"/>
    <a:srgbClr val="FF6699"/>
    <a:srgbClr val="FF7C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576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8484-9EAD-4C90-8E39-1B13FDE7817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68538" y="2130425"/>
            <a:ext cx="6189662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76263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5F50B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850FB69-35AF-4C41-92BD-7A0D813AF67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234" name="Freeform 18"/>
          <p:cNvSpPr>
            <a:spLocks/>
          </p:cNvSpPr>
          <p:nvPr userDrawn="1"/>
        </p:nvSpPr>
        <p:spPr bwMode="auto">
          <a:xfrm>
            <a:off x="484188" y="2582863"/>
            <a:ext cx="1041400" cy="1350962"/>
          </a:xfrm>
          <a:custGeom>
            <a:avLst/>
            <a:gdLst>
              <a:gd name="T0" fmla="*/ 45 w 590"/>
              <a:gd name="T1" fmla="*/ 136 h 681"/>
              <a:gd name="T2" fmla="*/ 408 w 590"/>
              <a:gd name="T3" fmla="*/ 590 h 681"/>
              <a:gd name="T4" fmla="*/ 590 w 590"/>
              <a:gd name="T5" fmla="*/ 681 h 681"/>
              <a:gd name="T6" fmla="*/ 590 w 590"/>
              <a:gd name="T7" fmla="*/ 545 h 681"/>
              <a:gd name="T8" fmla="*/ 181 w 590"/>
              <a:gd name="T9" fmla="*/ 46 h 681"/>
              <a:gd name="T10" fmla="*/ 0 w 590"/>
              <a:gd name="T11" fmla="*/ 0 h 681"/>
              <a:gd name="T12" fmla="*/ 45 w 590"/>
              <a:gd name="T13" fmla="*/ 136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Freeform 19"/>
          <p:cNvSpPr>
            <a:spLocks/>
          </p:cNvSpPr>
          <p:nvPr userDrawn="1"/>
        </p:nvSpPr>
        <p:spPr bwMode="auto">
          <a:xfrm rot="256742">
            <a:off x="1123950" y="2133600"/>
            <a:ext cx="468313" cy="1801813"/>
          </a:xfrm>
          <a:custGeom>
            <a:avLst/>
            <a:gdLst>
              <a:gd name="T0" fmla="*/ 46 w 363"/>
              <a:gd name="T1" fmla="*/ 0 h 908"/>
              <a:gd name="T2" fmla="*/ 0 w 363"/>
              <a:gd name="T3" fmla="*/ 182 h 908"/>
              <a:gd name="T4" fmla="*/ 182 w 363"/>
              <a:gd name="T5" fmla="*/ 817 h 908"/>
              <a:gd name="T6" fmla="*/ 318 w 363"/>
              <a:gd name="T7" fmla="*/ 908 h 908"/>
              <a:gd name="T8" fmla="*/ 363 w 363"/>
              <a:gd name="T9" fmla="*/ 726 h 908"/>
              <a:gd name="T10" fmla="*/ 136 w 363"/>
              <a:gd name="T11" fmla="*/ 136 h 908"/>
              <a:gd name="T12" fmla="*/ 46 w 363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Freeform 20"/>
          <p:cNvSpPr>
            <a:spLocks/>
          </p:cNvSpPr>
          <p:nvPr userDrawn="1"/>
        </p:nvSpPr>
        <p:spPr bwMode="auto">
          <a:xfrm>
            <a:off x="403225" y="2222500"/>
            <a:ext cx="1600200" cy="1349375"/>
          </a:xfrm>
          <a:custGeom>
            <a:avLst/>
            <a:gdLst>
              <a:gd name="T0" fmla="*/ 0 w 907"/>
              <a:gd name="T1" fmla="*/ 680 h 680"/>
              <a:gd name="T2" fmla="*/ 181 w 907"/>
              <a:gd name="T3" fmla="*/ 680 h 680"/>
              <a:gd name="T4" fmla="*/ 862 w 907"/>
              <a:gd name="T5" fmla="*/ 136 h 680"/>
              <a:gd name="T6" fmla="*/ 907 w 907"/>
              <a:gd name="T7" fmla="*/ 0 h 680"/>
              <a:gd name="T8" fmla="*/ 725 w 907"/>
              <a:gd name="T9" fmla="*/ 45 h 680"/>
              <a:gd name="T10" fmla="*/ 45 w 907"/>
              <a:gd name="T11" fmla="*/ 635 h 680"/>
              <a:gd name="T12" fmla="*/ 0 w 907"/>
              <a:gd name="T13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7" name="Freeform 21"/>
          <p:cNvSpPr>
            <a:spLocks/>
          </p:cNvSpPr>
          <p:nvPr userDrawn="1"/>
        </p:nvSpPr>
        <p:spPr bwMode="auto">
          <a:xfrm>
            <a:off x="323850" y="2854325"/>
            <a:ext cx="2160588" cy="539750"/>
          </a:xfrm>
          <a:custGeom>
            <a:avLst/>
            <a:gdLst>
              <a:gd name="T0" fmla="*/ 408 w 1225"/>
              <a:gd name="T1" fmla="*/ 91 h 272"/>
              <a:gd name="T2" fmla="*/ 907 w 1225"/>
              <a:gd name="T3" fmla="*/ 136 h 272"/>
              <a:gd name="T4" fmla="*/ 1225 w 1225"/>
              <a:gd name="T5" fmla="*/ 272 h 272"/>
              <a:gd name="T6" fmla="*/ 907 w 1225"/>
              <a:gd name="T7" fmla="*/ 227 h 272"/>
              <a:gd name="T8" fmla="*/ 272 w 1225"/>
              <a:gd name="T9" fmla="*/ 136 h 272"/>
              <a:gd name="T10" fmla="*/ 0 w 1225"/>
              <a:gd name="T11" fmla="*/ 0 h 272"/>
              <a:gd name="T12" fmla="*/ 408 w 1225"/>
              <a:gd name="T13" fmla="*/ 9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Freeform 22"/>
          <p:cNvSpPr>
            <a:spLocks/>
          </p:cNvSpPr>
          <p:nvPr userDrawn="1"/>
        </p:nvSpPr>
        <p:spPr bwMode="auto">
          <a:xfrm>
            <a:off x="34925" y="2708275"/>
            <a:ext cx="9074150" cy="1008063"/>
          </a:xfrm>
          <a:custGeom>
            <a:avLst/>
            <a:gdLst>
              <a:gd name="T0" fmla="*/ 0 w 5761"/>
              <a:gd name="T1" fmla="*/ 0 h 635"/>
              <a:gd name="T2" fmla="*/ 1167 w 5761"/>
              <a:gd name="T3" fmla="*/ 582 h 635"/>
              <a:gd name="T4" fmla="*/ 5761 w 5761"/>
              <a:gd name="T5" fmla="*/ 635 h 635"/>
              <a:gd name="T6" fmla="*/ 1134 w 5761"/>
              <a:gd name="T7" fmla="*/ 635 h 635"/>
              <a:gd name="T8" fmla="*/ 0 w 5761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Freeform 23"/>
          <p:cNvSpPr>
            <a:spLocks/>
          </p:cNvSpPr>
          <p:nvPr userDrawn="1"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Freeform 24"/>
          <p:cNvSpPr>
            <a:spLocks/>
          </p:cNvSpPr>
          <p:nvPr userDrawn="1"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1" name="Freeform 25"/>
          <p:cNvSpPr>
            <a:spLocks/>
          </p:cNvSpPr>
          <p:nvPr userDrawn="1"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3101A-EE4E-4653-8422-2BBB8235F5B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4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46C6-6C64-498F-8C33-31F8CD7611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9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559A-F222-43B8-B81D-861C71FEE9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1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40570-8B72-4012-87FE-58A5402CBE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58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137EC-6A43-4E2F-AC70-CAFB2020F82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8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6CC1-D393-4754-901C-FA4FD39124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BD89-ECEC-4EF7-A8ED-A510953ACBD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61FBE-593D-45FC-B682-B91B256F45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95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4FD-36C7-40CB-BDB1-F820E09F00F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BE083-0548-492B-9AAC-B71CCD115E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4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478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84C8AAB-6254-4350-95A5-482FEA9E71D0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95288" y="188913"/>
            <a:ext cx="1800225" cy="1512887"/>
            <a:chOff x="204" y="28"/>
            <a:chExt cx="1361" cy="1135"/>
          </a:xfrm>
        </p:grpSpPr>
        <p:sp>
          <p:nvSpPr>
            <p:cNvPr id="8212" name="Freeform 20"/>
            <p:cNvSpPr>
              <a:spLocks/>
            </p:cNvSpPr>
            <p:nvPr userDrawn="1"/>
          </p:nvSpPr>
          <p:spPr bwMode="auto">
            <a:xfrm>
              <a:off x="305" y="311"/>
              <a:ext cx="656" cy="851"/>
            </a:xfrm>
            <a:custGeom>
              <a:avLst/>
              <a:gdLst>
                <a:gd name="T0" fmla="*/ 45 w 590"/>
                <a:gd name="T1" fmla="*/ 136 h 681"/>
                <a:gd name="T2" fmla="*/ 408 w 590"/>
                <a:gd name="T3" fmla="*/ 590 h 681"/>
                <a:gd name="T4" fmla="*/ 590 w 590"/>
                <a:gd name="T5" fmla="*/ 681 h 681"/>
                <a:gd name="T6" fmla="*/ 590 w 590"/>
                <a:gd name="T7" fmla="*/ 545 h 681"/>
                <a:gd name="T8" fmla="*/ 181 w 590"/>
                <a:gd name="T9" fmla="*/ 46 h 681"/>
                <a:gd name="T10" fmla="*/ 0 w 590"/>
                <a:gd name="T11" fmla="*/ 0 h 681"/>
                <a:gd name="T12" fmla="*/ 45 w 590"/>
                <a:gd name="T13" fmla="*/ 136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Freeform 21"/>
            <p:cNvSpPr>
              <a:spLocks/>
            </p:cNvSpPr>
            <p:nvPr userDrawn="1"/>
          </p:nvSpPr>
          <p:spPr bwMode="auto">
            <a:xfrm rot="256742">
              <a:off x="708" y="28"/>
              <a:ext cx="295" cy="1135"/>
            </a:xfrm>
            <a:custGeom>
              <a:avLst/>
              <a:gdLst>
                <a:gd name="T0" fmla="*/ 46 w 363"/>
                <a:gd name="T1" fmla="*/ 0 h 908"/>
                <a:gd name="T2" fmla="*/ 0 w 363"/>
                <a:gd name="T3" fmla="*/ 182 h 908"/>
                <a:gd name="T4" fmla="*/ 182 w 363"/>
                <a:gd name="T5" fmla="*/ 817 h 908"/>
                <a:gd name="T6" fmla="*/ 318 w 363"/>
                <a:gd name="T7" fmla="*/ 908 h 908"/>
                <a:gd name="T8" fmla="*/ 363 w 363"/>
                <a:gd name="T9" fmla="*/ 726 h 908"/>
                <a:gd name="T10" fmla="*/ 136 w 363"/>
                <a:gd name="T11" fmla="*/ 136 h 908"/>
                <a:gd name="T12" fmla="*/ 46 w 363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auto">
            <a:xfrm>
              <a:off x="254" y="84"/>
              <a:ext cx="1008" cy="850"/>
            </a:xfrm>
            <a:custGeom>
              <a:avLst/>
              <a:gdLst>
                <a:gd name="T0" fmla="*/ 0 w 907"/>
                <a:gd name="T1" fmla="*/ 680 h 680"/>
                <a:gd name="T2" fmla="*/ 181 w 907"/>
                <a:gd name="T3" fmla="*/ 680 h 680"/>
                <a:gd name="T4" fmla="*/ 862 w 907"/>
                <a:gd name="T5" fmla="*/ 136 h 680"/>
                <a:gd name="T6" fmla="*/ 907 w 907"/>
                <a:gd name="T7" fmla="*/ 0 h 680"/>
                <a:gd name="T8" fmla="*/ 725 w 907"/>
                <a:gd name="T9" fmla="*/ 45 h 680"/>
                <a:gd name="T10" fmla="*/ 45 w 907"/>
                <a:gd name="T11" fmla="*/ 635 h 680"/>
                <a:gd name="T12" fmla="*/ 0 w 907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auto">
            <a:xfrm>
              <a:off x="204" y="482"/>
              <a:ext cx="1361" cy="340"/>
            </a:xfrm>
            <a:custGeom>
              <a:avLst/>
              <a:gdLst>
                <a:gd name="T0" fmla="*/ 408 w 1225"/>
                <a:gd name="T1" fmla="*/ 91 h 272"/>
                <a:gd name="T2" fmla="*/ 907 w 1225"/>
                <a:gd name="T3" fmla="*/ 136 h 272"/>
                <a:gd name="T4" fmla="*/ 1225 w 1225"/>
                <a:gd name="T5" fmla="*/ 272 h 272"/>
                <a:gd name="T6" fmla="*/ 907 w 1225"/>
                <a:gd name="T7" fmla="*/ 227 h 272"/>
                <a:gd name="T8" fmla="*/ 272 w 1225"/>
                <a:gd name="T9" fmla="*/ 136 h 272"/>
                <a:gd name="T10" fmla="*/ 0 w 1225"/>
                <a:gd name="T11" fmla="*/ 0 h 272"/>
                <a:gd name="T12" fmla="*/ 408 w 1225"/>
                <a:gd name="T13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16" name="Freeform 24"/>
          <p:cNvSpPr>
            <a:spLocks/>
          </p:cNvSpPr>
          <p:nvPr/>
        </p:nvSpPr>
        <p:spPr bwMode="auto">
          <a:xfrm>
            <a:off x="34925" y="619125"/>
            <a:ext cx="9074150" cy="1008063"/>
          </a:xfrm>
          <a:custGeom>
            <a:avLst/>
            <a:gdLst>
              <a:gd name="T0" fmla="*/ 0 w 5716"/>
              <a:gd name="T1" fmla="*/ 0 h 635"/>
              <a:gd name="T2" fmla="*/ 910 w 5716"/>
              <a:gd name="T3" fmla="*/ 580 h 635"/>
              <a:gd name="T4" fmla="*/ 5716 w 5716"/>
              <a:gd name="T5" fmla="*/ 635 h 635"/>
              <a:gd name="T6" fmla="*/ 886 w 5716"/>
              <a:gd name="T7" fmla="*/ 632 h 635"/>
              <a:gd name="T8" fmla="*/ 0 w 571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itHub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%5b2013.09.02%5d%20RainBow%20Nano.jpg" TargetMode="External"/><Relationship Id="rId2" Type="http://schemas.openxmlformats.org/officeDocument/2006/relationships/hyperlink" Target="%5b2013.09.02%5d%20QCMV%20Test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QCMV%20UART%20Test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QCopterMV_BOM.pdf" TargetMode="External"/><Relationship Id="rId2" Type="http://schemas.openxmlformats.org/officeDocument/2006/relationships/hyperlink" Target="QCopterMV_Config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ADC%20Config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B70981-4EC1-459B-A6FF-0BCC7111E0E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538" y="1268761"/>
            <a:ext cx="6189662" cy="2331690"/>
          </a:xfrm>
        </p:spPr>
        <p:txBody>
          <a:bodyPr/>
          <a:lstStyle/>
          <a:p>
            <a:r>
              <a:rPr lang="zh-TW" altLang="en-US" dirty="0" smtClean="0"/>
              <a:t>基於</a:t>
            </a:r>
            <a:r>
              <a:rPr lang="en-US" altLang="zh-TW" dirty="0" smtClean="0"/>
              <a:t>STM32F4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串</a:t>
            </a:r>
            <a:r>
              <a:rPr lang="zh-TW" altLang="en-US" dirty="0"/>
              <a:t>流語音錄音及分析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 smtClean="0"/>
              <a:t>		- </a:t>
            </a:r>
            <a:r>
              <a:rPr lang="zh-TW" altLang="en-US" dirty="0"/>
              <a:t>嵌入式裝置</a:t>
            </a:r>
            <a:r>
              <a:rPr lang="zh-TW" altLang="en-US" dirty="0" smtClean="0"/>
              <a:t>部分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指導教授：賀嘉生老師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　　　　　　 專題生：吳振豪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日期：</a:t>
            </a:r>
            <a:r>
              <a:rPr lang="en-US" altLang="zh-TW" dirty="0" smtClean="0"/>
              <a:t>2013/09/02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上次進度</a:t>
            </a:r>
            <a:r>
              <a:rPr lang="en-US" altLang="zh-TW" dirty="0"/>
              <a:t>(</a:t>
            </a:r>
            <a:r>
              <a:rPr lang="en-US" altLang="zh-TW" dirty="0" smtClean="0"/>
              <a:t>8/17~9/2)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將實體電路焊接完畢</a:t>
            </a:r>
            <a:endParaRPr lang="en-US" altLang="zh-TW" dirty="0" smtClean="0"/>
          </a:p>
          <a:p>
            <a:r>
              <a:rPr lang="zh-TW" altLang="en-US" dirty="0"/>
              <a:t>進行控制板基本功能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r>
              <a:rPr lang="zh-TW" altLang="en-US" dirty="0"/>
              <a:t>開始使用版本</a:t>
            </a:r>
            <a:r>
              <a:rPr lang="zh-TW" altLang="en-US" dirty="0" smtClean="0"/>
              <a:t>控制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 action="ppaction://hlinkfile"/>
              </a:rPr>
              <a:t>GitHub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將麥克風電路規劃</a:t>
            </a:r>
            <a:r>
              <a:rPr lang="zh-TW" altLang="en-US" dirty="0" smtClean="0"/>
              <a:t>完畢</a:t>
            </a:r>
            <a:endParaRPr lang="en-US" altLang="zh-TW" dirty="0" smtClean="0"/>
          </a:p>
          <a:p>
            <a:r>
              <a:rPr lang="zh-TW" altLang="en-US" dirty="0"/>
              <a:t>對電腦傳輸</a:t>
            </a:r>
            <a:r>
              <a:rPr lang="en-US" altLang="zh-TW" dirty="0" smtClean="0"/>
              <a:t>OK</a:t>
            </a:r>
            <a:r>
              <a:rPr lang="zh-TW" altLang="en-US" dirty="0" smtClean="0"/>
              <a:t> </a:t>
            </a:r>
            <a:r>
              <a:rPr lang="en-US" altLang="zh-TW" dirty="0" smtClean="0"/>
              <a:t>(UART)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8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r>
              <a:rPr lang="en-US" altLang="zh-TW" dirty="0" smtClean="0"/>
              <a:t>(8/17~9/2)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麥克風的實體製作與設計耗時考慮使用現成的產品。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STM32</a:t>
            </a:r>
            <a:r>
              <a:rPr lang="zh-TW" altLang="en-US" dirty="0"/>
              <a:t>上一些邊標準的</a:t>
            </a:r>
            <a:r>
              <a:rPr lang="en-US" altLang="zh-TW" dirty="0"/>
              <a:t>C Library</a:t>
            </a:r>
            <a:r>
              <a:rPr lang="zh-TW" altLang="en-US" dirty="0"/>
              <a:t>不能使用，只好自己撰寫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一些焊接上的技巧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/>
              <a:t>忽略</a:t>
            </a:r>
            <a:r>
              <a:rPr lang="en-US" altLang="zh-TW" dirty="0"/>
              <a:t>SPI &amp; USB OTG Interface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</a:p>
          <a:p>
            <a:r>
              <a:rPr lang="zh-TW" altLang="en-US" dirty="0"/>
              <a:t>麥克風</a:t>
            </a:r>
            <a:r>
              <a:rPr lang="zh-TW" altLang="en-US" dirty="0" smtClean="0"/>
              <a:t>錄音</a:t>
            </a:r>
            <a:endParaRPr lang="en-US" altLang="zh-TW" dirty="0" smtClean="0"/>
          </a:p>
          <a:p>
            <a:r>
              <a:rPr lang="en-US" altLang="zh-TW" dirty="0" smtClean="0"/>
              <a:t>WAVE 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34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(STM32)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www.st.com</a:t>
            </a:r>
          </a:p>
          <a:p>
            <a:pPr lvl="1"/>
            <a:r>
              <a:rPr lang="en-US" altLang="zh-TW" dirty="0" smtClean="0"/>
              <a:t>Data sheet STM32F40X</a:t>
            </a:r>
          </a:p>
          <a:p>
            <a:pPr lvl="1"/>
            <a:r>
              <a:rPr lang="en-US" altLang="zh-TW" dirty="0"/>
              <a:t>STM32-8 Embedded software </a:t>
            </a:r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/>
              <a:t>Getting Started with </a:t>
            </a:r>
            <a:r>
              <a:rPr lang="en-US" altLang="zh-TW" dirty="0" err="1"/>
              <a:t>uClinux</a:t>
            </a:r>
            <a:r>
              <a:rPr lang="en-US" altLang="zh-TW" dirty="0"/>
              <a:t> for STM32F10x </a:t>
            </a:r>
            <a:r>
              <a:rPr lang="en-US" altLang="zh-TW" dirty="0" smtClean="0"/>
              <a:t>Application note</a:t>
            </a:r>
          </a:p>
          <a:p>
            <a:r>
              <a:rPr lang="zh-TW" altLang="en-US" dirty="0" smtClean="0"/>
              <a:t>奮鬥</a:t>
            </a:r>
            <a:r>
              <a:rPr lang="en-US" altLang="zh-TW" dirty="0" smtClean="0"/>
              <a:t>STM32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 www.Ourstm.net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12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/>
              <a:t>音訊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developers.google.com/speed/</a:t>
            </a:r>
            <a:r>
              <a:rPr lang="en-US" altLang="zh-TW" dirty="0" err="1" smtClean="0"/>
              <a:t>webp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smtClean="0"/>
              <a:t>docs/</a:t>
            </a:r>
            <a:r>
              <a:rPr lang="en-US" altLang="zh-TW" dirty="0" err="1" smtClean="0"/>
              <a:t>riff_container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www.fileformat.info/format/riff/corion.htm</a:t>
            </a:r>
          </a:p>
          <a:p>
            <a:pPr lvl="1"/>
            <a:r>
              <a:rPr lang="en-US" altLang="zh-TW" dirty="0"/>
              <a:t>ccrma.stanford.edu/courses/422/projects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err="1" smtClean="0"/>
              <a:t>WaveFormat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2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en-US" altLang="zh-TW" dirty="0"/>
              <a:t>Embedded </a:t>
            </a:r>
            <a:r>
              <a:rPr lang="en-US" altLang="zh-TW" dirty="0" smtClean="0"/>
              <a:t>OS)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RTOS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www.freertos.org/</a:t>
            </a:r>
          </a:p>
          <a:p>
            <a:pPr lvl="1"/>
            <a:r>
              <a:rPr lang="en-US" altLang="zh-TW" dirty="0" smtClean="0"/>
              <a:t>STM32F3Discovery_demo_</a:t>
            </a:r>
            <a:br>
              <a:rPr lang="en-US" altLang="zh-TW" dirty="0" smtClean="0"/>
            </a:br>
            <a:r>
              <a:rPr lang="en-US" altLang="zh-TW" dirty="0" smtClean="0"/>
              <a:t>FreeRTOSV7.3.0.rar from ST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uClinux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www.uclinux.org/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72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硬體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Digital Sound</a:t>
            </a:r>
            <a:br>
              <a:rPr lang="en-US" altLang="zh-TW" dirty="0" smtClean="0"/>
            </a:br>
            <a:r>
              <a:rPr lang="en-US" altLang="zh-TW" dirty="0" smtClean="0"/>
              <a:t>- artsites.ucsc.edu/ems/Music/</a:t>
            </a:r>
            <a:br>
              <a:rPr lang="en-US" altLang="zh-TW" dirty="0" smtClean="0"/>
            </a:br>
            <a:r>
              <a:rPr lang="en-US" altLang="zh-TW" dirty="0" err="1"/>
              <a:t>tech_background</a:t>
            </a:r>
            <a:r>
              <a:rPr lang="en-US" altLang="zh-TW" dirty="0"/>
              <a:t>/</a:t>
            </a:r>
            <a:r>
              <a:rPr lang="en-US" altLang="zh-TW" dirty="0" smtClean="0"/>
              <a:t>tech_background.html</a:t>
            </a:r>
            <a:br>
              <a:rPr lang="en-US" altLang="zh-TW" dirty="0" smtClean="0"/>
            </a:br>
            <a:r>
              <a:rPr lang="en-US" altLang="zh-TW" dirty="0" smtClean="0"/>
              <a:t>- passlabs.com/technology/technical-articles</a:t>
            </a:r>
          </a:p>
          <a:p>
            <a:endParaRPr lang="en-US" altLang="zh-TW" dirty="0" smtClean="0"/>
          </a:p>
          <a:p>
            <a:r>
              <a:rPr lang="en-US" altLang="zh-TW" dirty="0"/>
              <a:t>Circuit</a:t>
            </a:r>
            <a:br>
              <a:rPr lang="en-US" altLang="zh-TW" dirty="0"/>
            </a:br>
            <a:r>
              <a:rPr lang="en-US" altLang="zh-TW" dirty="0" smtClean="0"/>
              <a:t>www.learningelectronics.net/circuits/voice-bandwidth-filter_17.html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02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3" name="文字方塊 2"/>
          <p:cNvSpPr txBox="1"/>
          <p:nvPr/>
        </p:nvSpPr>
        <p:spPr>
          <a:xfrm>
            <a:off x="3707904" y="3839412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/>
              <a:t>E-mail 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smtClean="0"/>
              <a:t>davidwuxp1@gmail.com</a:t>
            </a:r>
            <a:br>
              <a:rPr lang="en-US" altLang="zh-TW" dirty="0" smtClean="0"/>
            </a:br>
            <a:r>
              <a:rPr lang="en-US" altLang="zh-TW" dirty="0" smtClean="0"/>
              <a:t>GitHub </a:t>
            </a:r>
            <a:r>
              <a:rPr lang="en-US" altLang="zh-TW" dirty="0"/>
              <a:t>: github.com/</a:t>
            </a:r>
            <a:r>
              <a:rPr lang="en-US" altLang="zh-TW" dirty="0" err="1"/>
              <a:t>DewerZHT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7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目的</a:t>
            </a:r>
            <a:endParaRPr lang="en-US" altLang="zh-TW" sz="2800" dirty="0" smtClean="0"/>
          </a:p>
          <a:p>
            <a:r>
              <a:rPr lang="zh-TW" altLang="en-US" sz="2800" dirty="0"/>
              <a:t>進度</a:t>
            </a:r>
            <a:r>
              <a:rPr lang="zh-TW" altLang="en-US" sz="2800" dirty="0" smtClean="0"/>
              <a:t>規劃</a:t>
            </a:r>
            <a:endParaRPr lang="en-US" altLang="zh-TW" sz="2800" dirty="0" smtClean="0"/>
          </a:p>
          <a:p>
            <a:r>
              <a:rPr lang="zh-TW" altLang="en-US" sz="2800" dirty="0"/>
              <a:t>系統架構</a:t>
            </a:r>
            <a:endParaRPr lang="en-US" altLang="zh-TW" sz="2800" dirty="0"/>
          </a:p>
          <a:p>
            <a:r>
              <a:rPr lang="zh-TW" altLang="en-US" sz="2800" dirty="0"/>
              <a:t>系統</a:t>
            </a:r>
            <a:r>
              <a:rPr lang="zh-TW" altLang="en-US" sz="2800" dirty="0" smtClean="0"/>
              <a:t>流程</a:t>
            </a:r>
            <a:endParaRPr lang="en-US" altLang="zh-TW" sz="2800" dirty="0" smtClean="0"/>
          </a:p>
          <a:p>
            <a:r>
              <a:rPr lang="zh-TW" altLang="en-US" sz="2800" dirty="0"/>
              <a:t>使用技術和元件</a:t>
            </a:r>
            <a:endParaRPr lang="en-US" altLang="zh-TW" sz="2800" dirty="0" smtClean="0"/>
          </a:p>
          <a:p>
            <a:r>
              <a:rPr lang="zh-TW" altLang="en-US" sz="2800" dirty="0" smtClean="0"/>
              <a:t>上次進度</a:t>
            </a:r>
            <a:endParaRPr lang="en-US" altLang="zh-TW" sz="2800" dirty="0" smtClean="0"/>
          </a:p>
          <a:p>
            <a:r>
              <a:rPr lang="zh-TW" altLang="en-US" sz="2800" dirty="0"/>
              <a:t>遭遇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zh-TW" altLang="en-US" sz="2800" dirty="0" smtClean="0"/>
              <a:t>下次進度</a:t>
            </a:r>
            <a:endParaRPr lang="en-US" altLang="zh-TW" sz="2800" dirty="0" smtClean="0"/>
          </a:p>
          <a:p>
            <a:r>
              <a:rPr lang="zh-TW" altLang="en-US" sz="2800" dirty="0"/>
              <a:t>參考資料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9E9-8338-4E6A-9BF6-09EE656FA31E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ja-JP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dirty="0" smtClean="0"/>
              <a:t>使用便宜易攜帶的嵌入式裝置，達成隨時隨地的音訊紀錄。</a:t>
            </a:r>
            <a:endParaRPr kumimoji="0" lang="en-US" altLang="zh-TW" dirty="0" smtClean="0"/>
          </a:p>
          <a:p>
            <a:r>
              <a:rPr kumimoji="0" lang="zh-TW" altLang="en-US" dirty="0"/>
              <a:t>能簡明扼要的</a:t>
            </a:r>
            <a:r>
              <a:rPr kumimoji="0" lang="zh-TW" altLang="en-US" dirty="0" smtClean="0"/>
              <a:t>針對</a:t>
            </a:r>
            <a:r>
              <a:rPr kumimoji="0" lang="zh-TW" altLang="en-US" dirty="0"/>
              <a:t>音訊</a:t>
            </a:r>
            <a:r>
              <a:rPr kumimoji="0" lang="zh-TW" altLang="en-US" dirty="0" smtClean="0"/>
              <a:t>紀錄做資料管理。</a:t>
            </a:r>
            <a:r>
              <a:rPr kumimoji="0" lang="en-US" altLang="zh-TW" dirty="0" smtClean="0"/>
              <a:t/>
            </a:r>
            <a:br>
              <a:rPr kumimoji="0" lang="en-US" altLang="zh-TW" dirty="0" smtClean="0"/>
            </a:br>
            <a:r>
              <a:rPr kumimoji="0" lang="zh-TW" altLang="en-US" dirty="0" smtClean="0"/>
              <a:t>並每位使用者有各自的資料庫。</a:t>
            </a:r>
            <a:endParaRPr kumimoji="0" lang="en-US" altLang="zh-TW" dirty="0" smtClean="0"/>
          </a:p>
          <a:p>
            <a:r>
              <a:rPr kumimoji="0" lang="zh-TW" altLang="en-US" dirty="0" smtClean="0"/>
              <a:t>能分析音訊紀錄裡的</a:t>
            </a:r>
            <a:r>
              <a:rPr kumimoji="0" lang="en-US" altLang="zh-TW" dirty="0" smtClean="0"/>
              <a:t>Keyword</a:t>
            </a:r>
            <a:r>
              <a:rPr kumimoji="0" lang="zh-TW" altLang="en-US" dirty="0" smtClean="0"/>
              <a:t>，並對其進行知識收集和知識管理。</a:t>
            </a: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近程</a:t>
            </a:r>
            <a:endParaRPr lang="en-US" altLang="zh-TW" dirty="0" smtClean="0"/>
          </a:p>
          <a:p>
            <a:pPr lvl="1"/>
            <a:r>
              <a:rPr lang="zh-TW" altLang="en-US" dirty="0"/>
              <a:t>完成一個可以操作的裝置</a:t>
            </a:r>
            <a:r>
              <a:rPr lang="en-US" altLang="zh-TW" dirty="0"/>
              <a:t>(</a:t>
            </a:r>
            <a:r>
              <a:rPr lang="zh-TW" altLang="en-US" dirty="0"/>
              <a:t>含存取檔案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中程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進行音訊的錄音</a:t>
            </a:r>
            <a:r>
              <a:rPr lang="zh-TW" altLang="en-US" dirty="0"/>
              <a:t>及撥放</a:t>
            </a:r>
            <a:endParaRPr lang="en-US" altLang="zh-TW" dirty="0" smtClean="0"/>
          </a:p>
          <a:p>
            <a:r>
              <a:rPr lang="zh-TW" altLang="en-US" dirty="0" smtClean="0"/>
              <a:t>遠程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/>
              <a:t>及</a:t>
            </a:r>
            <a:r>
              <a:rPr lang="zh-TW" altLang="en-US" dirty="0" smtClean="0"/>
              <a:t>語音</a:t>
            </a:r>
            <a:r>
              <a:rPr lang="zh-TW" altLang="en-US" dirty="0"/>
              <a:t>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1026" name="Picture 2" descr="E:\Dropbox\workspace\Projects\[2013.05.19] System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2" y="1844824"/>
            <a:ext cx="85442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  <a:r>
              <a:rPr lang="en-US" altLang="zh-TW" dirty="0" smtClean="0"/>
              <a:t>(FSM)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5325"/>
            <a:ext cx="7772400" cy="4065563"/>
          </a:xfrm>
        </p:spPr>
      </p:pic>
    </p:spTree>
    <p:extLst>
      <p:ext uri="{BB962C8B-B14F-4D97-AF65-F5344CB8AC3E}">
        <p14:creationId xmlns:p14="http://schemas.microsoft.com/office/powerpoint/2010/main" val="2071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r>
              <a:rPr lang="zh-TW" altLang="en-US" dirty="0"/>
              <a:t>和元件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STM32F4 </a:t>
            </a:r>
            <a:r>
              <a:rPr lang="en-US" altLang="zh-TW" dirty="0" smtClean="0"/>
              <a:t>(ARM Cortex-M4)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2" action="ppaction://hlinkfile"/>
              </a:rPr>
              <a:t>實際</a:t>
            </a:r>
            <a:r>
              <a:rPr lang="zh-TW" altLang="en-US" dirty="0" smtClean="0">
                <a:hlinkClick r:id="rId2" action="ppaction://hlinkfile"/>
              </a:rPr>
              <a:t>成品</a:t>
            </a:r>
            <a:endParaRPr lang="en-US" altLang="zh-TW" dirty="0" smtClean="0"/>
          </a:p>
          <a:p>
            <a:r>
              <a:rPr lang="en-US" altLang="zh-TW" dirty="0" smtClean="0"/>
              <a:t>STM32F1 (</a:t>
            </a:r>
            <a:r>
              <a:rPr lang="en-US" altLang="zh-TW" dirty="0"/>
              <a:t>ARM </a:t>
            </a:r>
            <a:r>
              <a:rPr lang="en-US" altLang="zh-TW" dirty="0" smtClean="0"/>
              <a:t>Cortex-M3) </a:t>
            </a:r>
            <a:r>
              <a:rPr lang="zh-TW" altLang="en-US" dirty="0" smtClean="0">
                <a:hlinkClick r:id="rId3" action="ppaction://hlinkfile"/>
              </a:rPr>
              <a:t>實際</a:t>
            </a:r>
            <a:r>
              <a:rPr lang="zh-TW" altLang="en-US" dirty="0">
                <a:hlinkClick r:id="rId3" action="ppaction://hlinkfile"/>
              </a:rPr>
              <a:t>成品</a:t>
            </a:r>
            <a:endParaRPr lang="en-US" altLang="zh-TW" dirty="0" smtClean="0"/>
          </a:p>
          <a:p>
            <a:r>
              <a:rPr lang="en-US" altLang="zh-TW" dirty="0" smtClean="0"/>
              <a:t>TFT LCD Module (FSMC) </a:t>
            </a:r>
          </a:p>
          <a:p>
            <a:r>
              <a:rPr lang="en-US" altLang="zh-TW" dirty="0" smtClean="0"/>
              <a:t>SD Card </a:t>
            </a:r>
            <a:r>
              <a:rPr lang="en-US" altLang="zh-TW" dirty="0" smtClean="0"/>
              <a:t>(SDIO)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ADC </a:t>
            </a:r>
            <a:r>
              <a:rPr lang="en-US" altLang="zh-TW" dirty="0" smtClean="0"/>
              <a:t>(12</a:t>
            </a:r>
            <a:r>
              <a:rPr lang="en-US" altLang="zh-TW" dirty="0" smtClean="0"/>
              <a:t>-Bit)</a:t>
            </a:r>
          </a:p>
          <a:p>
            <a:r>
              <a:rPr lang="en-US" altLang="zh-TW" dirty="0" smtClean="0"/>
              <a:t>UART             </a:t>
            </a:r>
            <a:r>
              <a:rPr lang="zh-TW" altLang="en-US" dirty="0" smtClean="0">
                <a:hlinkClick r:id="rId4" action="ppaction://hlinkfile"/>
              </a:rPr>
              <a:t>影片</a:t>
            </a:r>
            <a:endParaRPr lang="en-US" altLang="zh-TW" dirty="0" smtClean="0"/>
          </a:p>
          <a:p>
            <a:r>
              <a:rPr lang="zh-TW" altLang="en-US" dirty="0"/>
              <a:t>動圈</a:t>
            </a:r>
            <a:r>
              <a:rPr lang="zh-TW" altLang="en-US" dirty="0" smtClean="0"/>
              <a:t>式</a:t>
            </a:r>
            <a:r>
              <a:rPr lang="zh-TW" altLang="en-US" dirty="0"/>
              <a:t>麥克風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12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 action="ppaction://hlinkfile"/>
              </a:rPr>
              <a:t>Pinout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file"/>
              </a:rPr>
              <a:t>BOM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83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Analog to Digit Converter – ADC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>
                <a:hlinkClick r:id="rId2" action="ppaction://hlinkfile"/>
              </a:rPr>
              <a:t>Config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1" y="2420888"/>
            <a:ext cx="5095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32-translucent gray-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專題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309</Words>
  <Application>Microsoft Office PowerPoint</Application>
  <PresentationFormat>如螢幕大小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design032-translucent gray-</vt:lpstr>
      <vt:lpstr>基於STM32F4  串流語音錄音及分析    - 嵌入式裝置部分</vt:lpstr>
      <vt:lpstr>Outline</vt:lpstr>
      <vt:lpstr>目的</vt:lpstr>
      <vt:lpstr>進度規劃</vt:lpstr>
      <vt:lpstr>系統架構 (功能性)</vt:lpstr>
      <vt:lpstr>系統流程(FSM)</vt:lpstr>
      <vt:lpstr>使用技術和元件</vt:lpstr>
      <vt:lpstr>Control Board</vt:lpstr>
      <vt:lpstr>ADC</vt:lpstr>
      <vt:lpstr>上次進度(8/17~9/2)</vt:lpstr>
      <vt:lpstr>遭遇問題(8/17~9/2)</vt:lpstr>
      <vt:lpstr>下次進度</vt:lpstr>
      <vt:lpstr>參考資料(STM32)</vt:lpstr>
      <vt:lpstr>參考資料(音訊)</vt:lpstr>
      <vt:lpstr>參考資料(Embedded OS)</vt:lpstr>
      <vt:lpstr>參考資料(硬體)</vt:lpstr>
      <vt:lpstr>The End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以低成本達成 語音錄音及分析</dc:title>
  <dc:creator>CYCU.Academic</dc:creator>
  <cp:lastModifiedBy>David Wu</cp:lastModifiedBy>
  <cp:revision>93</cp:revision>
  <dcterms:created xsi:type="dcterms:W3CDTF">2013-05-20T11:02:54Z</dcterms:created>
  <dcterms:modified xsi:type="dcterms:W3CDTF">2013-09-02T04:32:39Z</dcterms:modified>
</cp:coreProperties>
</file>