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8" r:id="rId3"/>
    <p:sldId id="262" r:id="rId4"/>
    <p:sldId id="263" r:id="rId5"/>
    <p:sldId id="261" r:id="rId6"/>
    <p:sldId id="264" r:id="rId7"/>
    <p:sldId id="266" r:id="rId8"/>
    <p:sldId id="265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>
          <p15:clr>
            <a:srgbClr val="747775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3658AA3-BBB7-475C-9684-E2906086B97E}">
  <a:tblStyle styleId="{E3658AA3-BBB7-475C-9684-E2906086B97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357" y="57"/>
      </p:cViewPr>
      <p:guideLst>
        <p:guide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5c7b10bf62_0_3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5c7b10bf62_0_3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c7b10bf62_0_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5c7b10bf62_0_4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5c7b10bf62_0_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5c7b10bf62_0_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c7b10bf62_0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c7b10bf62_0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5c7b10bf62_0_4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5c7b10bf62_0_4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c7b10bf62_0_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5c7b10bf62_0_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push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323475" y="-369400"/>
            <a:ext cx="13193825" cy="5882300"/>
          </a:xfrm>
          <a:prstGeom prst="flowChartDecision">
            <a:avLst/>
          </a:prstGeom>
          <a:solidFill>
            <a:srgbClr val="2788E6">
              <a:alpha val="3291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3241631" y="-53538"/>
            <a:ext cx="11668025" cy="5250575"/>
          </a:xfrm>
          <a:prstGeom prst="flowChartDecision">
            <a:avLst/>
          </a:prstGeom>
          <a:solidFill>
            <a:srgbClr val="2788E6">
              <a:alpha val="8038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" name="Google Shape;56;p13"/>
          <p:cNvSpPr txBox="1"/>
          <p:nvPr/>
        </p:nvSpPr>
        <p:spPr>
          <a:xfrm>
            <a:off x="5107500" y="1939050"/>
            <a:ext cx="4036500" cy="12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 b="1">
                <a:solidFill>
                  <a:schemeClr val="dk1"/>
                </a:solidFill>
              </a:rPr>
              <a:t>Prime Video</a:t>
            </a:r>
            <a:endParaRPr sz="3500"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 b="1">
                <a:solidFill>
                  <a:schemeClr val="dk1"/>
                </a:solidFill>
              </a:rPr>
              <a:t>Data Analyst</a:t>
            </a:r>
            <a:endParaRPr sz="3500" b="1">
              <a:solidFill>
                <a:schemeClr val="dk1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6151350" y="3126525"/>
            <a:ext cx="194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EFEFEF"/>
                </a:solidFill>
              </a:rPr>
              <a:t>by Dewi Neo</a:t>
            </a:r>
            <a:endParaRPr sz="12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454350" y="436200"/>
            <a:ext cx="8187900" cy="4243800"/>
          </a:xfrm>
          <a:prstGeom prst="rect">
            <a:avLst/>
          </a:prstGeom>
          <a:solidFill>
            <a:srgbClr val="2788E6">
              <a:alpha val="3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899650" y="890575"/>
            <a:ext cx="7288200" cy="3344100"/>
          </a:xfrm>
          <a:prstGeom prst="rect">
            <a:avLst/>
          </a:prstGeom>
          <a:solidFill>
            <a:srgbClr val="2788E6">
              <a:alpha val="80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2426350" y="1354050"/>
            <a:ext cx="4516500" cy="6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>
                <a:solidFill>
                  <a:schemeClr val="dk1"/>
                </a:solidFill>
              </a:rPr>
              <a:t>Table of Content</a:t>
            </a:r>
            <a:endParaRPr sz="25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1344950" y="2226425"/>
            <a:ext cx="6388500" cy="14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Total types shows in </a:t>
            </a:r>
            <a:r>
              <a:rPr lang="en-US" b="1" dirty="0">
                <a:solidFill>
                  <a:srgbClr val="00FFFF"/>
                </a:solidFill>
              </a:rPr>
              <a:t>prime</a:t>
            </a:r>
            <a:r>
              <a:rPr lang="en-US" b="1" dirty="0">
                <a:solidFill>
                  <a:schemeClr val="dk1"/>
                </a:solidFill>
              </a:rPr>
              <a:t> </a:t>
            </a:r>
            <a:r>
              <a:rPr lang="en-US" b="1" dirty="0">
                <a:solidFill>
                  <a:srgbClr val="00FFFF"/>
                </a:solidFill>
              </a:rPr>
              <a:t>video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Total shows based on years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dirty="0">
                <a:solidFill>
                  <a:schemeClr val="dk1"/>
                </a:solidFill>
              </a:rPr>
              <a:t>Shows top 10 genders in </a:t>
            </a:r>
            <a:r>
              <a:rPr lang="en-GB" b="1" dirty="0">
                <a:solidFill>
                  <a:srgbClr val="00FFFF"/>
                </a:solidFill>
              </a:rPr>
              <a:t>prime</a:t>
            </a:r>
            <a:r>
              <a:rPr lang="en-US" b="1" dirty="0">
                <a:solidFill>
                  <a:schemeClr val="dk1"/>
                </a:solidFill>
              </a:rPr>
              <a:t> </a:t>
            </a:r>
            <a:r>
              <a:rPr lang="en-GB" b="1" dirty="0">
                <a:solidFill>
                  <a:srgbClr val="00FFFF"/>
                </a:solidFill>
              </a:rPr>
              <a:t>video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dirty="0">
                <a:solidFill>
                  <a:schemeClr val="dk1"/>
                </a:solidFill>
              </a:rPr>
              <a:t>The highest total of shows by country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Percentage of show’s type</a:t>
            </a:r>
            <a:endParaRPr b="1"/>
          </a:p>
        </p:txBody>
      </p:sp>
      <p:sp>
        <p:nvSpPr>
          <p:cNvPr id="111" name="Google Shape;111;p19"/>
          <p:cNvSpPr txBox="1"/>
          <p:nvPr/>
        </p:nvSpPr>
        <p:spPr>
          <a:xfrm>
            <a:off x="530875" y="1890600"/>
            <a:ext cx="3224700" cy="13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 b="1">
                <a:solidFill>
                  <a:srgbClr val="64B5F6"/>
                </a:solidFill>
                <a:highlight>
                  <a:srgbClr val="202124"/>
                </a:highlight>
              </a:rPr>
              <a:t>Show's Type</a:t>
            </a:r>
            <a:endParaRPr sz="1350" b="1">
              <a:solidFill>
                <a:srgbClr val="64B5F6"/>
              </a:solidFill>
              <a:highlight>
                <a:srgbClr val="202124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b="1">
              <a:solidFill>
                <a:srgbClr val="4DD0E1"/>
              </a:solidFill>
              <a:highlight>
                <a:srgbClr val="202124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FFFFFF"/>
                </a:solidFill>
                <a:highlight>
                  <a:srgbClr val="202124"/>
                </a:highlight>
              </a:rPr>
              <a:t>As we can see the pie chart  on the side, All the shows in </a:t>
            </a:r>
            <a:r>
              <a:rPr lang="en-GB" sz="1050" b="1">
                <a:solidFill>
                  <a:srgbClr val="4DD0E1"/>
                </a:solidFill>
                <a:highlight>
                  <a:srgbClr val="202124"/>
                </a:highlight>
              </a:rPr>
              <a:t>Prime Video</a:t>
            </a:r>
            <a:r>
              <a:rPr lang="en-GB" sz="1050">
                <a:solidFill>
                  <a:srgbClr val="FFFFFF"/>
                </a:solidFill>
                <a:highlight>
                  <a:srgbClr val="202124"/>
                </a:highlight>
              </a:rPr>
              <a:t> has 3  types of shows. there is Movie who had the largest persentage </a:t>
            </a:r>
            <a:r>
              <a:rPr lang="en-GB" sz="1050" b="1">
                <a:solidFill>
                  <a:srgbClr val="FFFFFF"/>
                </a:solidFill>
                <a:highlight>
                  <a:srgbClr val="202124"/>
                </a:highlight>
              </a:rPr>
              <a:t>80,81%,</a:t>
            </a:r>
            <a:r>
              <a:rPr lang="en-GB" sz="1050">
                <a:solidFill>
                  <a:srgbClr val="FFFFFF"/>
                </a:solidFill>
                <a:highlight>
                  <a:srgbClr val="202124"/>
                </a:highlight>
              </a:rPr>
              <a:t> and then TV Show has </a:t>
            </a:r>
            <a:r>
              <a:rPr lang="en-GB" sz="1050" b="1">
                <a:solidFill>
                  <a:srgbClr val="FFFFFF"/>
                </a:solidFill>
                <a:highlight>
                  <a:srgbClr val="202124"/>
                </a:highlight>
              </a:rPr>
              <a:t>19.18%</a:t>
            </a:r>
            <a:r>
              <a:rPr lang="en-GB" sz="1050">
                <a:solidFill>
                  <a:srgbClr val="FFFFFF"/>
                </a:solidFill>
                <a:highlight>
                  <a:srgbClr val="202124"/>
                </a:highlight>
              </a:rPr>
              <a:t>, the last one is Documentary, it only had </a:t>
            </a:r>
            <a:r>
              <a:rPr lang="en-GB" sz="1050" b="1">
                <a:solidFill>
                  <a:srgbClr val="FFFFFF"/>
                </a:solidFill>
                <a:highlight>
                  <a:srgbClr val="202124"/>
                </a:highlight>
              </a:rPr>
              <a:t>0.01%</a:t>
            </a:r>
            <a:endParaRPr sz="1050" b="1">
              <a:solidFill>
                <a:srgbClr val="FFFFFF"/>
              </a:solidFill>
              <a:highlight>
                <a:srgbClr val="202124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FFFFFF"/>
              </a:solidFill>
              <a:highlight>
                <a:srgbClr val="202124"/>
              </a:highlight>
            </a:endParaRPr>
          </a:p>
        </p:txBody>
      </p:sp>
      <p:graphicFrame>
        <p:nvGraphicFramePr>
          <p:cNvPr id="112" name="Google Shape;112;p19"/>
          <p:cNvGraphicFramePr/>
          <p:nvPr/>
        </p:nvGraphicFramePr>
        <p:xfrm>
          <a:off x="530875" y="3642225"/>
          <a:ext cx="3610200" cy="875625"/>
        </p:xfrm>
        <a:graphic>
          <a:graphicData uri="http://schemas.openxmlformats.org/drawingml/2006/table">
            <a:tbl>
              <a:tblPr>
                <a:noFill/>
                <a:tableStyleId>{E3658AA3-BBB7-475C-9684-E2906086B97E}</a:tableStyleId>
              </a:tblPr>
              <a:tblGrid>
                <a:gridCol w="902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2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2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2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4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chemeClr val="dk1"/>
                          </a:solidFill>
                        </a:rPr>
                        <a:t>Type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0" marB="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chemeClr val="dk1"/>
                          </a:solidFill>
                        </a:rPr>
                        <a:t>Movie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0" marB="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chemeClr val="dk1"/>
                          </a:solidFill>
                        </a:rPr>
                        <a:t>TV Show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0" marB="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chemeClr val="dk1"/>
                          </a:solidFill>
                        </a:rPr>
                        <a:t>Documentary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chemeClr val="dk1"/>
                          </a:solidFill>
                        </a:rPr>
                        <a:t>Total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0" marB="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chemeClr val="dk1"/>
                          </a:solidFill>
                        </a:rPr>
                        <a:t>80.81%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0" marB="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chemeClr val="dk1"/>
                          </a:solidFill>
                        </a:rPr>
                        <a:t>19.18%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0" marB="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chemeClr val="dk1"/>
                          </a:solidFill>
                        </a:rPr>
                        <a:t>0.01%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4676" y="1258925"/>
            <a:ext cx="4597624" cy="3258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Shows at </a:t>
            </a:r>
            <a:r>
              <a:rPr lang="en-GB" b="1">
                <a:solidFill>
                  <a:srgbClr val="00FFFF"/>
                </a:solidFill>
              </a:rPr>
              <a:t>prime video</a:t>
            </a:r>
            <a:r>
              <a:rPr lang="en-GB" b="1"/>
              <a:t> by release year</a:t>
            </a:r>
            <a:endParaRPr b="1"/>
          </a:p>
        </p:txBody>
      </p:sp>
      <p:sp>
        <p:nvSpPr>
          <p:cNvPr id="119" name="Google Shape;119;p20"/>
          <p:cNvSpPr txBox="1"/>
          <p:nvPr/>
        </p:nvSpPr>
        <p:spPr>
          <a:xfrm>
            <a:off x="5749800" y="1860975"/>
            <a:ext cx="2888400" cy="21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 b="1" dirty="0">
                <a:solidFill>
                  <a:srgbClr val="64B5F6"/>
                </a:solidFill>
                <a:highlight>
                  <a:srgbClr val="202124"/>
                </a:highlight>
              </a:rPr>
              <a:t>Release Year </a:t>
            </a:r>
            <a:endParaRPr sz="1350" b="1" dirty="0">
              <a:solidFill>
                <a:srgbClr val="64B5F6"/>
              </a:solidFill>
              <a:highlight>
                <a:srgbClr val="202124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 b="1" dirty="0">
              <a:solidFill>
                <a:srgbClr val="FFFFFF"/>
              </a:solidFill>
              <a:highlight>
                <a:srgbClr val="202124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b="1" dirty="0">
                <a:solidFill>
                  <a:srgbClr val="4DD0E1"/>
                </a:solidFill>
                <a:highlight>
                  <a:srgbClr val="202124"/>
                </a:highlight>
              </a:rPr>
              <a:t>Prime</a:t>
            </a:r>
            <a:r>
              <a:rPr lang="en-GB" sz="1050" b="1" dirty="0">
                <a:solidFill>
                  <a:srgbClr val="0072F0"/>
                </a:solidFill>
                <a:highlight>
                  <a:srgbClr val="202124"/>
                </a:highlight>
              </a:rPr>
              <a:t> </a:t>
            </a:r>
            <a:r>
              <a:rPr lang="en-GB" sz="1050" b="1" dirty="0">
                <a:solidFill>
                  <a:srgbClr val="4DD0E1"/>
                </a:solidFill>
                <a:highlight>
                  <a:srgbClr val="202124"/>
                </a:highlight>
              </a:rPr>
              <a:t>Video</a:t>
            </a:r>
            <a:r>
              <a:rPr lang="en-GB" sz="1050" dirty="0">
                <a:solidFill>
                  <a:srgbClr val="4DD0E1"/>
                </a:solidFill>
                <a:highlight>
                  <a:srgbClr val="202124"/>
                </a:highlight>
              </a:rPr>
              <a:t> </a:t>
            </a:r>
            <a:r>
              <a:rPr lang="en-GB" sz="1050" dirty="0">
                <a:solidFill>
                  <a:srgbClr val="FFFFFF"/>
                </a:solidFill>
                <a:highlight>
                  <a:srgbClr val="202124"/>
                </a:highlight>
              </a:rPr>
              <a:t>provides shows from the release year in </a:t>
            </a:r>
            <a:r>
              <a:rPr lang="en-GB" sz="1050" b="1" dirty="0">
                <a:solidFill>
                  <a:srgbClr val="FFFFFF"/>
                </a:solidFill>
                <a:highlight>
                  <a:srgbClr val="202124"/>
                </a:highlight>
              </a:rPr>
              <a:t>1925 - current.</a:t>
            </a:r>
            <a:r>
              <a:rPr lang="en-GB" sz="1050" dirty="0">
                <a:solidFill>
                  <a:srgbClr val="FFFFFF"/>
                </a:solidFill>
                <a:highlight>
                  <a:srgbClr val="202124"/>
                </a:highlight>
              </a:rPr>
              <a:t> From the chart line below, we can see the numbers of total shows are increasing as the year gets closer to the current year.</a:t>
            </a:r>
            <a:endParaRPr sz="1050" dirty="0">
              <a:solidFill>
                <a:srgbClr val="FFFFFF"/>
              </a:solidFill>
              <a:highlight>
                <a:srgbClr val="202124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 b="1" dirty="0">
              <a:solidFill>
                <a:srgbClr val="64B5F6"/>
              </a:solidFill>
              <a:highlight>
                <a:srgbClr val="202124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dirty="0">
                <a:solidFill>
                  <a:srgbClr val="FFFFFF"/>
                </a:solidFill>
                <a:highlight>
                  <a:srgbClr val="202124"/>
                </a:highlight>
              </a:rPr>
              <a:t>Shows that release years at 2018 in </a:t>
            </a:r>
            <a:r>
              <a:rPr lang="en-GB" sz="1050" b="1" dirty="0">
                <a:solidFill>
                  <a:srgbClr val="4DD0E1"/>
                </a:solidFill>
                <a:highlight>
                  <a:srgbClr val="202124"/>
                </a:highlight>
              </a:rPr>
              <a:t>Prime</a:t>
            </a:r>
            <a:r>
              <a:rPr lang="en-GB" sz="1050" b="1" dirty="0">
                <a:solidFill>
                  <a:srgbClr val="0072F0"/>
                </a:solidFill>
                <a:highlight>
                  <a:srgbClr val="202124"/>
                </a:highlight>
              </a:rPr>
              <a:t> </a:t>
            </a:r>
            <a:r>
              <a:rPr lang="en-GB" sz="1050" b="1" dirty="0">
                <a:solidFill>
                  <a:srgbClr val="4DD0E1"/>
                </a:solidFill>
                <a:highlight>
                  <a:srgbClr val="202124"/>
                </a:highlight>
              </a:rPr>
              <a:t>Video</a:t>
            </a:r>
            <a:r>
              <a:rPr lang="en-GB" sz="1050" dirty="0">
                <a:solidFill>
                  <a:srgbClr val="4DD0E1"/>
                </a:solidFill>
                <a:highlight>
                  <a:srgbClr val="202124"/>
                </a:highlight>
              </a:rPr>
              <a:t> </a:t>
            </a:r>
            <a:r>
              <a:rPr lang="en-GB" sz="1050" dirty="0">
                <a:solidFill>
                  <a:srgbClr val="FFFFFF"/>
                </a:solidFill>
                <a:highlight>
                  <a:srgbClr val="202124"/>
                </a:highlight>
              </a:rPr>
              <a:t>provide </a:t>
            </a:r>
            <a:r>
              <a:rPr lang="en-GB" sz="1050" b="1" dirty="0">
                <a:solidFill>
                  <a:srgbClr val="FFFFFF"/>
                </a:solidFill>
                <a:highlight>
                  <a:srgbClr val="202124"/>
                </a:highlight>
              </a:rPr>
              <a:t>623 </a:t>
            </a:r>
            <a:r>
              <a:rPr lang="en-GB" sz="1050" dirty="0">
                <a:solidFill>
                  <a:srgbClr val="FFFFFF"/>
                </a:solidFill>
                <a:highlight>
                  <a:srgbClr val="202124"/>
                </a:highlight>
              </a:rPr>
              <a:t>shows, at 2019 provide </a:t>
            </a:r>
            <a:r>
              <a:rPr lang="en-GB" sz="1050" b="1" dirty="0">
                <a:solidFill>
                  <a:srgbClr val="FFFFFF"/>
                </a:solidFill>
                <a:highlight>
                  <a:srgbClr val="202124"/>
                </a:highlight>
              </a:rPr>
              <a:t>929</a:t>
            </a:r>
            <a:r>
              <a:rPr lang="en-GB" sz="1050" dirty="0">
                <a:solidFill>
                  <a:srgbClr val="FFFFFF"/>
                </a:solidFill>
                <a:highlight>
                  <a:srgbClr val="202124"/>
                </a:highlight>
              </a:rPr>
              <a:t>, 2020 provide  </a:t>
            </a:r>
            <a:r>
              <a:rPr lang="en-GB" sz="1050" b="1" dirty="0">
                <a:solidFill>
                  <a:srgbClr val="FFFFFF"/>
                </a:solidFill>
                <a:highlight>
                  <a:srgbClr val="202124"/>
                </a:highlight>
              </a:rPr>
              <a:t>962</a:t>
            </a:r>
            <a:r>
              <a:rPr lang="en-GB" sz="1050" dirty="0">
                <a:solidFill>
                  <a:srgbClr val="FFFFFF"/>
                </a:solidFill>
                <a:highlight>
                  <a:srgbClr val="202124"/>
                </a:highlight>
              </a:rPr>
              <a:t>, and 2021 provide </a:t>
            </a:r>
            <a:r>
              <a:rPr lang="en-GB" sz="1050" b="1" dirty="0">
                <a:solidFill>
                  <a:srgbClr val="FFFFFF"/>
                </a:solidFill>
                <a:highlight>
                  <a:srgbClr val="202124"/>
                </a:highlight>
              </a:rPr>
              <a:t>1442</a:t>
            </a:r>
            <a:r>
              <a:rPr lang="en-GB" sz="1050" dirty="0">
                <a:solidFill>
                  <a:srgbClr val="FFFFFF"/>
                </a:solidFill>
                <a:highlight>
                  <a:srgbClr val="202124"/>
                </a:highlight>
              </a:rPr>
              <a:t>.</a:t>
            </a:r>
            <a:endParaRPr sz="1350" b="1" dirty="0">
              <a:solidFill>
                <a:srgbClr val="64B5F6"/>
              </a:solidFill>
              <a:highlight>
                <a:srgbClr val="202124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917CBC-FB7B-948D-55F7-F4B901B15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562567"/>
            <a:ext cx="5029200" cy="253756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Top 10 Largest Genre in </a:t>
            </a:r>
            <a:r>
              <a:rPr lang="en-GB" b="1">
                <a:solidFill>
                  <a:srgbClr val="00FFFF"/>
                </a:solidFill>
              </a:rPr>
              <a:t>prime video</a:t>
            </a:r>
            <a:endParaRPr b="1"/>
          </a:p>
        </p:txBody>
      </p:sp>
      <p:sp>
        <p:nvSpPr>
          <p:cNvPr id="93" name="Google Shape;93;p18"/>
          <p:cNvSpPr txBox="1"/>
          <p:nvPr/>
        </p:nvSpPr>
        <p:spPr>
          <a:xfrm>
            <a:off x="5417875" y="1335850"/>
            <a:ext cx="3224700" cy="24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FFFFFF"/>
                </a:solidFill>
                <a:highlight>
                  <a:srgbClr val="202124"/>
                </a:highlight>
              </a:rPr>
              <a:t>In </a:t>
            </a:r>
            <a:r>
              <a:rPr lang="en-GB" sz="1050" b="1">
                <a:solidFill>
                  <a:srgbClr val="4DD0E1"/>
                </a:solidFill>
                <a:highlight>
                  <a:srgbClr val="202124"/>
                </a:highlight>
              </a:rPr>
              <a:t>Prime Video</a:t>
            </a:r>
            <a:r>
              <a:rPr lang="en-GB" sz="1050">
                <a:solidFill>
                  <a:srgbClr val="FFFFFF"/>
                </a:solidFill>
                <a:highlight>
                  <a:srgbClr val="202124"/>
                </a:highlight>
              </a:rPr>
              <a:t> has 10 Largest Genre of every show and every  type. There are</a:t>
            </a:r>
            <a:endParaRPr sz="1050">
              <a:solidFill>
                <a:srgbClr val="FFFFFF"/>
              </a:solidFill>
              <a:highlight>
                <a:srgbClr val="202124"/>
              </a:highlight>
            </a:endParaRPr>
          </a:p>
          <a:p>
            <a:pPr marL="457200" lvl="0" indent="-29527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Char char="-"/>
            </a:pPr>
            <a:r>
              <a:rPr lang="en-GB" sz="1050">
                <a:solidFill>
                  <a:srgbClr val="FFFFFF"/>
                </a:solidFill>
                <a:highlight>
                  <a:srgbClr val="202124"/>
                </a:highlight>
              </a:rPr>
              <a:t>Drama		 = </a:t>
            </a:r>
            <a:r>
              <a:rPr lang="en-GB" sz="1050" b="1">
                <a:solidFill>
                  <a:srgbClr val="FFFFFF"/>
                </a:solidFill>
                <a:highlight>
                  <a:srgbClr val="202124"/>
                </a:highlight>
              </a:rPr>
              <a:t>3687 </a:t>
            </a:r>
            <a:r>
              <a:rPr lang="en-GB" sz="1050">
                <a:solidFill>
                  <a:srgbClr val="FFFFFF"/>
                </a:solidFill>
                <a:highlight>
                  <a:srgbClr val="202124"/>
                </a:highlight>
              </a:rPr>
              <a:t>shows</a:t>
            </a:r>
            <a:endParaRPr sz="1050">
              <a:solidFill>
                <a:srgbClr val="FFFFFF"/>
              </a:solidFill>
              <a:highlight>
                <a:srgbClr val="202124"/>
              </a:highlight>
            </a:endParaRPr>
          </a:p>
          <a:p>
            <a:pPr marL="457200" lvl="0" indent="-29527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Char char="-"/>
            </a:pPr>
            <a:r>
              <a:rPr lang="en-GB" sz="1050">
                <a:solidFill>
                  <a:srgbClr val="FFFFFF"/>
                </a:solidFill>
                <a:highlight>
                  <a:srgbClr val="202124"/>
                </a:highlight>
              </a:rPr>
              <a:t>Comedy 	 = </a:t>
            </a:r>
            <a:r>
              <a:rPr lang="en-GB" sz="1050" b="1">
                <a:solidFill>
                  <a:srgbClr val="FFFFFF"/>
                </a:solidFill>
                <a:highlight>
                  <a:srgbClr val="202124"/>
                </a:highlight>
              </a:rPr>
              <a:t>2099 </a:t>
            </a:r>
            <a:r>
              <a:rPr lang="en-GB" sz="1050">
                <a:solidFill>
                  <a:srgbClr val="FFFFFF"/>
                </a:solidFill>
                <a:highlight>
                  <a:srgbClr val="202124"/>
                </a:highlight>
              </a:rPr>
              <a:t>shows</a:t>
            </a:r>
            <a:endParaRPr sz="1050">
              <a:solidFill>
                <a:srgbClr val="FFFFFF"/>
              </a:solidFill>
              <a:highlight>
                <a:srgbClr val="202124"/>
              </a:highlight>
            </a:endParaRPr>
          </a:p>
          <a:p>
            <a:pPr marL="457200" lvl="0" indent="-29527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Char char="-"/>
            </a:pPr>
            <a:r>
              <a:rPr lang="en-GB" sz="1050">
                <a:solidFill>
                  <a:srgbClr val="FFFFFF"/>
                </a:solidFill>
                <a:highlight>
                  <a:srgbClr val="202124"/>
                </a:highlight>
              </a:rPr>
              <a:t>Action 		 = </a:t>
            </a:r>
            <a:r>
              <a:rPr lang="en-GB" sz="1050" b="1">
                <a:solidFill>
                  <a:srgbClr val="FFFFFF"/>
                </a:solidFill>
                <a:highlight>
                  <a:srgbClr val="202124"/>
                </a:highlight>
              </a:rPr>
              <a:t>1657 </a:t>
            </a:r>
            <a:r>
              <a:rPr lang="en-GB" sz="1050">
                <a:solidFill>
                  <a:srgbClr val="FFFFFF"/>
                </a:solidFill>
                <a:highlight>
                  <a:srgbClr val="202124"/>
                </a:highlight>
              </a:rPr>
              <a:t>shows</a:t>
            </a:r>
            <a:endParaRPr sz="1050">
              <a:solidFill>
                <a:srgbClr val="FFFFFF"/>
              </a:solidFill>
              <a:highlight>
                <a:srgbClr val="202124"/>
              </a:highlight>
            </a:endParaRPr>
          </a:p>
          <a:p>
            <a:pPr marL="457200" lvl="0" indent="-29527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Char char="-"/>
            </a:pPr>
            <a:r>
              <a:rPr lang="en-GB" sz="1050">
                <a:solidFill>
                  <a:srgbClr val="FFFFFF"/>
                </a:solidFill>
                <a:highlight>
                  <a:srgbClr val="202124"/>
                </a:highlight>
              </a:rPr>
              <a:t>Suspense 	 = </a:t>
            </a:r>
            <a:r>
              <a:rPr lang="en-GB" sz="1050" b="1">
                <a:solidFill>
                  <a:srgbClr val="FFFFFF"/>
                </a:solidFill>
                <a:highlight>
                  <a:srgbClr val="202124"/>
                </a:highlight>
              </a:rPr>
              <a:t>1501 </a:t>
            </a:r>
            <a:r>
              <a:rPr lang="en-GB" sz="1050">
                <a:solidFill>
                  <a:srgbClr val="FFFFFF"/>
                </a:solidFill>
                <a:highlight>
                  <a:srgbClr val="202124"/>
                </a:highlight>
              </a:rPr>
              <a:t>shows</a:t>
            </a:r>
            <a:endParaRPr sz="1050">
              <a:solidFill>
                <a:srgbClr val="FFFFFF"/>
              </a:solidFill>
              <a:highlight>
                <a:srgbClr val="202124"/>
              </a:highlight>
            </a:endParaRPr>
          </a:p>
          <a:p>
            <a:pPr marL="457200" lvl="0" indent="-29527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Char char="-"/>
            </a:pPr>
            <a:r>
              <a:rPr lang="en-GB" sz="1050">
                <a:solidFill>
                  <a:srgbClr val="FFFFFF"/>
                </a:solidFill>
                <a:highlight>
                  <a:srgbClr val="202124"/>
                </a:highlight>
              </a:rPr>
              <a:t>Kids 		 = </a:t>
            </a:r>
            <a:r>
              <a:rPr lang="en-GB" sz="1050" b="1">
                <a:solidFill>
                  <a:srgbClr val="FFFFFF"/>
                </a:solidFill>
                <a:highlight>
                  <a:srgbClr val="202124"/>
                </a:highlight>
              </a:rPr>
              <a:t>1085 </a:t>
            </a:r>
            <a:r>
              <a:rPr lang="en-GB" sz="1050">
                <a:solidFill>
                  <a:srgbClr val="FFFFFF"/>
                </a:solidFill>
                <a:highlight>
                  <a:srgbClr val="202124"/>
                </a:highlight>
              </a:rPr>
              <a:t>shows</a:t>
            </a:r>
            <a:endParaRPr sz="1050">
              <a:solidFill>
                <a:srgbClr val="FFFFFF"/>
              </a:solidFill>
              <a:highlight>
                <a:srgbClr val="202124"/>
              </a:highlight>
            </a:endParaRPr>
          </a:p>
          <a:p>
            <a:pPr marL="457200" lvl="0" indent="-29527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Char char="-"/>
            </a:pPr>
            <a:r>
              <a:rPr lang="en-GB" sz="1050">
                <a:solidFill>
                  <a:srgbClr val="FFFFFF"/>
                </a:solidFill>
                <a:highlight>
                  <a:srgbClr val="202124"/>
                </a:highlight>
              </a:rPr>
              <a:t>Documentary 	 = </a:t>
            </a:r>
            <a:r>
              <a:rPr lang="en-GB" sz="1050" b="1">
                <a:solidFill>
                  <a:srgbClr val="FFFFFF"/>
                </a:solidFill>
                <a:highlight>
                  <a:srgbClr val="202124"/>
                </a:highlight>
              </a:rPr>
              <a:t>993 </a:t>
            </a:r>
            <a:r>
              <a:rPr lang="en-GB" sz="1050">
                <a:solidFill>
                  <a:srgbClr val="FFFFFF"/>
                </a:solidFill>
                <a:highlight>
                  <a:srgbClr val="202124"/>
                </a:highlight>
              </a:rPr>
              <a:t>shows</a:t>
            </a:r>
            <a:endParaRPr sz="1050">
              <a:solidFill>
                <a:srgbClr val="FFFFFF"/>
              </a:solidFill>
              <a:highlight>
                <a:srgbClr val="202124"/>
              </a:highlight>
            </a:endParaRPr>
          </a:p>
          <a:p>
            <a:pPr marL="457200" lvl="0" indent="-29527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Char char="-"/>
            </a:pPr>
            <a:r>
              <a:rPr lang="en-GB" sz="1050">
                <a:solidFill>
                  <a:srgbClr val="FFFFFF"/>
                </a:solidFill>
                <a:highlight>
                  <a:srgbClr val="202124"/>
                </a:highlight>
              </a:rPr>
              <a:t>Special Interest = </a:t>
            </a:r>
            <a:r>
              <a:rPr lang="en-GB" sz="1050" b="1">
                <a:solidFill>
                  <a:srgbClr val="FFFFFF"/>
                </a:solidFill>
                <a:highlight>
                  <a:srgbClr val="202124"/>
                </a:highlight>
              </a:rPr>
              <a:t>980 </a:t>
            </a:r>
            <a:r>
              <a:rPr lang="en-GB" sz="1050">
                <a:solidFill>
                  <a:srgbClr val="FFFFFF"/>
                </a:solidFill>
                <a:highlight>
                  <a:srgbClr val="202124"/>
                </a:highlight>
              </a:rPr>
              <a:t>shows</a:t>
            </a:r>
            <a:endParaRPr sz="1050">
              <a:solidFill>
                <a:srgbClr val="FFFFFF"/>
              </a:solidFill>
              <a:highlight>
                <a:srgbClr val="202124"/>
              </a:highlight>
            </a:endParaRPr>
          </a:p>
          <a:p>
            <a:pPr marL="457200" lvl="0" indent="-29527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Char char="-"/>
            </a:pPr>
            <a:r>
              <a:rPr lang="en-GB" sz="1050">
                <a:solidFill>
                  <a:srgbClr val="FFFFFF"/>
                </a:solidFill>
                <a:highlight>
                  <a:srgbClr val="202124"/>
                </a:highlight>
              </a:rPr>
              <a:t>Horror 		 = </a:t>
            </a:r>
            <a:r>
              <a:rPr lang="en-GB" sz="1050" b="1">
                <a:solidFill>
                  <a:srgbClr val="FFFFFF"/>
                </a:solidFill>
                <a:highlight>
                  <a:srgbClr val="202124"/>
                </a:highlight>
              </a:rPr>
              <a:t>875 </a:t>
            </a:r>
            <a:r>
              <a:rPr lang="en-GB" sz="1050">
                <a:solidFill>
                  <a:srgbClr val="FFFFFF"/>
                </a:solidFill>
                <a:highlight>
                  <a:srgbClr val="202124"/>
                </a:highlight>
              </a:rPr>
              <a:t>shows</a:t>
            </a:r>
            <a:endParaRPr sz="1050">
              <a:solidFill>
                <a:srgbClr val="FFFFFF"/>
              </a:solidFill>
              <a:highlight>
                <a:srgbClr val="202124"/>
              </a:highlight>
            </a:endParaRPr>
          </a:p>
          <a:p>
            <a:pPr marL="457200" lvl="0" indent="-29527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Char char="-"/>
            </a:pPr>
            <a:r>
              <a:rPr lang="en-GB" sz="1050">
                <a:solidFill>
                  <a:srgbClr val="FFFFFF"/>
                </a:solidFill>
                <a:highlight>
                  <a:srgbClr val="202124"/>
                </a:highlight>
              </a:rPr>
              <a:t>Romance 	 = </a:t>
            </a:r>
            <a:r>
              <a:rPr lang="en-GB" sz="1050" b="1">
                <a:solidFill>
                  <a:srgbClr val="FFFFFF"/>
                </a:solidFill>
                <a:highlight>
                  <a:srgbClr val="202124"/>
                </a:highlight>
              </a:rPr>
              <a:t>674 </a:t>
            </a:r>
            <a:r>
              <a:rPr lang="en-GB" sz="1050">
                <a:solidFill>
                  <a:srgbClr val="FFFFFF"/>
                </a:solidFill>
                <a:highlight>
                  <a:srgbClr val="202124"/>
                </a:highlight>
              </a:rPr>
              <a:t>shows</a:t>
            </a:r>
            <a:endParaRPr sz="1050">
              <a:solidFill>
                <a:srgbClr val="FFFFFF"/>
              </a:solidFill>
              <a:highlight>
                <a:srgbClr val="202124"/>
              </a:highlight>
            </a:endParaRPr>
          </a:p>
          <a:p>
            <a:pPr marL="457200" lvl="0" indent="-29527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Char char="-"/>
            </a:pPr>
            <a:r>
              <a:rPr lang="en-GB" sz="1050">
                <a:solidFill>
                  <a:srgbClr val="FFFFFF"/>
                </a:solidFill>
                <a:highlight>
                  <a:srgbClr val="202124"/>
                </a:highlight>
              </a:rPr>
              <a:t>Animation 	 = </a:t>
            </a:r>
            <a:r>
              <a:rPr lang="en-GB" sz="1050" b="1">
                <a:solidFill>
                  <a:srgbClr val="FFFFFF"/>
                </a:solidFill>
                <a:highlight>
                  <a:srgbClr val="202124"/>
                </a:highlight>
              </a:rPr>
              <a:t>547 </a:t>
            </a:r>
            <a:r>
              <a:rPr lang="en-GB" sz="1050">
                <a:solidFill>
                  <a:srgbClr val="FFFFFF"/>
                </a:solidFill>
                <a:highlight>
                  <a:srgbClr val="202124"/>
                </a:highlight>
              </a:rPr>
              <a:t>shows</a:t>
            </a:r>
            <a:endParaRPr sz="1050">
              <a:solidFill>
                <a:srgbClr val="FFFFFF"/>
              </a:solidFill>
              <a:highlight>
                <a:srgbClr val="202124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FFFFFF"/>
              </a:solidFill>
              <a:highlight>
                <a:srgbClr val="202124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FFFFFF"/>
                </a:solidFill>
                <a:highlight>
                  <a:srgbClr val="202124"/>
                </a:highlight>
              </a:rPr>
              <a:t>There are still many genre left, such as Fantasy, Adventure, Science Fiction, and other.</a:t>
            </a:r>
            <a:endParaRPr sz="1050">
              <a:solidFill>
                <a:srgbClr val="FFFFFF"/>
              </a:solidFill>
              <a:highlight>
                <a:srgbClr val="202124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FFFFFF"/>
              </a:solidFill>
              <a:highlight>
                <a:srgbClr val="202124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FFFFFF"/>
              </a:solidFill>
              <a:highlight>
                <a:srgbClr val="202124"/>
              </a:highlight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075" y="1335850"/>
            <a:ext cx="4920799" cy="26336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/>
        </p:nvSpPr>
        <p:spPr>
          <a:xfrm>
            <a:off x="878000" y="1427800"/>
            <a:ext cx="520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3687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1310050" y="2111225"/>
            <a:ext cx="520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2099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1699225" y="2335450"/>
            <a:ext cx="520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1657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2090201" y="2404025"/>
            <a:ext cx="520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1501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2522251" y="2583225"/>
            <a:ext cx="520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1085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2984233" y="2628235"/>
            <a:ext cx="432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993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3383068" y="2628235"/>
            <a:ext cx="432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980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3789770" y="2696807"/>
            <a:ext cx="432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875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4253244" y="2764536"/>
            <a:ext cx="432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674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4653873" y="2816187"/>
            <a:ext cx="432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547</a:t>
            </a:r>
            <a:endParaRPr sz="1000">
              <a:solidFill>
                <a:schemeClr val="dk1"/>
              </a:solidFill>
            </a:endParaRPr>
          </a:p>
        </p:txBody>
      </p:sp>
      <p:graphicFrame>
        <p:nvGraphicFramePr>
          <p:cNvPr id="105" name="Google Shape;105;p18"/>
          <p:cNvGraphicFramePr/>
          <p:nvPr/>
        </p:nvGraphicFramePr>
        <p:xfrm>
          <a:off x="497075" y="3969525"/>
          <a:ext cx="8145225" cy="875625"/>
        </p:xfrm>
        <a:graphic>
          <a:graphicData uri="http://schemas.openxmlformats.org/drawingml/2006/table">
            <a:tbl>
              <a:tblPr>
                <a:noFill/>
                <a:tableStyleId>{E3658AA3-BBB7-475C-9684-E2906086B97E}</a:tableStyleId>
              </a:tblPr>
              <a:tblGrid>
                <a:gridCol w="74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0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0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0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0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0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0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04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04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04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04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94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chemeClr val="dk1"/>
                          </a:solidFill>
                        </a:rPr>
                        <a:t>Genre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0" marB="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chemeClr val="dk1"/>
                          </a:solidFill>
                        </a:rPr>
                        <a:t>Drama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0" marB="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chemeClr val="dk1"/>
                          </a:solidFill>
                        </a:rPr>
                        <a:t>Comedy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0" marB="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chemeClr val="dk1"/>
                          </a:solidFill>
                        </a:rPr>
                        <a:t>Action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0" marB="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chemeClr val="dk1"/>
                          </a:solidFill>
                        </a:rPr>
                        <a:t>Suspense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0" marB="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chemeClr val="dk1"/>
                          </a:solidFill>
                        </a:rPr>
                        <a:t>Kids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0" marB="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chemeClr val="dk1"/>
                          </a:solidFill>
                        </a:rPr>
                        <a:t>Documentary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0" marB="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chemeClr val="dk1"/>
                          </a:solidFill>
                        </a:rPr>
                        <a:t>Special Interest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0" marB="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chemeClr val="dk1"/>
                          </a:solidFill>
                        </a:rPr>
                        <a:t>Horror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0" marB="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chemeClr val="dk1"/>
                          </a:solidFill>
                        </a:rPr>
                        <a:t>romance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0" marB="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chemeClr val="dk1"/>
                          </a:solidFill>
                        </a:rPr>
                        <a:t>Animation 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chemeClr val="dk1"/>
                          </a:solidFill>
                        </a:rPr>
                        <a:t>Total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0" marB="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>
                          <a:solidFill>
                            <a:schemeClr val="dk1"/>
                          </a:solidFill>
                        </a:rPr>
                        <a:t>3687</a:t>
                      </a:r>
                      <a:endParaRPr sz="9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0" marB="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chemeClr val="dk1"/>
                          </a:solidFill>
                        </a:rPr>
                        <a:t>2099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0" marB="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chemeClr val="dk1"/>
                          </a:solidFill>
                        </a:rPr>
                        <a:t>1657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0" marB="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chemeClr val="dk1"/>
                          </a:solidFill>
                        </a:rPr>
                        <a:t>1501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0" marB="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chemeClr val="dk1"/>
                          </a:solidFill>
                        </a:rPr>
                        <a:t>1085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0" marB="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chemeClr val="dk1"/>
                          </a:solidFill>
                        </a:rPr>
                        <a:t>993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0" marB="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chemeClr val="dk1"/>
                          </a:solidFill>
                        </a:rPr>
                        <a:t>980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0" marB="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chemeClr val="dk1"/>
                          </a:solidFill>
                        </a:rPr>
                        <a:t>875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0" marB="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chemeClr val="dk1"/>
                          </a:solidFill>
                        </a:rPr>
                        <a:t>674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0" marB="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>
                          <a:solidFill>
                            <a:schemeClr val="dk1"/>
                          </a:solidFill>
                        </a:rPr>
                        <a:t>547</a:t>
                      </a:r>
                      <a:endParaRPr sz="9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Shows at </a:t>
            </a:r>
            <a:r>
              <a:rPr lang="en-GB" b="1">
                <a:solidFill>
                  <a:srgbClr val="00FFFF"/>
                </a:solidFill>
              </a:rPr>
              <a:t>prime video</a:t>
            </a:r>
            <a:r>
              <a:rPr lang="en-GB" b="1"/>
              <a:t> by release year</a:t>
            </a:r>
            <a:endParaRPr b="1"/>
          </a:p>
        </p:txBody>
      </p:sp>
      <p:sp>
        <p:nvSpPr>
          <p:cNvPr id="126" name="Google Shape;126;p21"/>
          <p:cNvSpPr txBox="1"/>
          <p:nvPr/>
        </p:nvSpPr>
        <p:spPr>
          <a:xfrm>
            <a:off x="524650" y="1919600"/>
            <a:ext cx="2387700" cy="21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 b="1">
                <a:solidFill>
                  <a:srgbClr val="64B5F6"/>
                </a:solidFill>
                <a:highlight>
                  <a:srgbClr val="202124"/>
                </a:highlight>
              </a:rPr>
              <a:t>Maps</a:t>
            </a:r>
            <a:endParaRPr sz="1350" b="1">
              <a:solidFill>
                <a:srgbClr val="64B5F6"/>
              </a:solidFill>
              <a:highlight>
                <a:srgbClr val="202124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 b="1">
              <a:solidFill>
                <a:srgbClr val="FFFFFF"/>
              </a:solidFill>
              <a:highlight>
                <a:srgbClr val="202124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FFFFFF"/>
                </a:solidFill>
                <a:highlight>
                  <a:srgbClr val="202124"/>
                </a:highlight>
              </a:rPr>
              <a:t>The most shows in </a:t>
            </a:r>
            <a:r>
              <a:rPr lang="en-GB" sz="1050" b="1">
                <a:solidFill>
                  <a:srgbClr val="4DD0E1"/>
                </a:solidFill>
                <a:highlight>
                  <a:srgbClr val="202124"/>
                </a:highlight>
              </a:rPr>
              <a:t>Prime</a:t>
            </a:r>
            <a:r>
              <a:rPr lang="en-GB" sz="1050" b="1">
                <a:solidFill>
                  <a:srgbClr val="0072F0"/>
                </a:solidFill>
                <a:highlight>
                  <a:srgbClr val="202124"/>
                </a:highlight>
              </a:rPr>
              <a:t> </a:t>
            </a:r>
            <a:r>
              <a:rPr lang="en-GB" sz="1050" b="1">
                <a:solidFill>
                  <a:srgbClr val="4DD0E1"/>
                </a:solidFill>
                <a:highlight>
                  <a:srgbClr val="202124"/>
                </a:highlight>
              </a:rPr>
              <a:t>Video</a:t>
            </a:r>
            <a:r>
              <a:rPr lang="en-GB" sz="1050">
                <a:solidFill>
                  <a:srgbClr val="4DD0E1"/>
                </a:solidFill>
                <a:highlight>
                  <a:srgbClr val="202124"/>
                </a:highlight>
              </a:rPr>
              <a:t> </a:t>
            </a:r>
            <a:r>
              <a:rPr lang="en-GB" sz="1050">
                <a:solidFill>
                  <a:srgbClr val="FFFFFF"/>
                </a:solidFill>
                <a:highlight>
                  <a:srgbClr val="202124"/>
                </a:highlight>
              </a:rPr>
              <a:t>based on country that we marked on the map.  The thicker of  the color, the more the shows from that county.</a:t>
            </a:r>
            <a:endParaRPr sz="1050">
              <a:solidFill>
                <a:srgbClr val="FFFFFF"/>
              </a:solidFill>
              <a:highlight>
                <a:srgbClr val="202124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FFFFFF"/>
              </a:solidFill>
              <a:highlight>
                <a:srgbClr val="202124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FFFFFF"/>
                </a:solidFill>
                <a:highlight>
                  <a:srgbClr val="202124"/>
                </a:highlight>
              </a:rPr>
              <a:t>Top 2 of the country has the most show are</a:t>
            </a:r>
            <a:endParaRPr sz="1050">
              <a:solidFill>
                <a:srgbClr val="FFFFFF"/>
              </a:solidFill>
              <a:highlight>
                <a:srgbClr val="202124"/>
              </a:highlight>
            </a:endParaRPr>
          </a:p>
          <a:p>
            <a:pPr marL="457200" lvl="0" indent="-29527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AutoNum type="arabicPeriod"/>
            </a:pPr>
            <a:r>
              <a:rPr lang="en-GB" sz="1050">
                <a:solidFill>
                  <a:srgbClr val="FFFFFF"/>
                </a:solidFill>
                <a:highlight>
                  <a:srgbClr val="202124"/>
                </a:highlight>
              </a:rPr>
              <a:t>United State	= </a:t>
            </a:r>
            <a:r>
              <a:rPr lang="en-GB" sz="1050" b="1">
                <a:solidFill>
                  <a:srgbClr val="FFFFFF"/>
                </a:solidFill>
                <a:highlight>
                  <a:srgbClr val="202124"/>
                </a:highlight>
              </a:rPr>
              <a:t>334 </a:t>
            </a:r>
            <a:r>
              <a:rPr lang="en-GB" sz="1050">
                <a:solidFill>
                  <a:srgbClr val="FFFFFF"/>
                </a:solidFill>
                <a:highlight>
                  <a:srgbClr val="202124"/>
                </a:highlight>
              </a:rPr>
              <a:t>shows</a:t>
            </a:r>
            <a:endParaRPr sz="1050">
              <a:solidFill>
                <a:srgbClr val="FFFFFF"/>
              </a:solidFill>
              <a:highlight>
                <a:srgbClr val="202124"/>
              </a:highlight>
            </a:endParaRPr>
          </a:p>
          <a:p>
            <a:pPr marL="457200" lvl="0" indent="-29527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AutoNum type="arabicPeriod"/>
            </a:pPr>
            <a:r>
              <a:rPr lang="en-GB" sz="1050">
                <a:solidFill>
                  <a:srgbClr val="FFFFFF"/>
                </a:solidFill>
                <a:highlight>
                  <a:srgbClr val="202124"/>
                </a:highlight>
              </a:rPr>
              <a:t>India 		= </a:t>
            </a:r>
            <a:r>
              <a:rPr lang="en-GB" sz="1050" b="1">
                <a:solidFill>
                  <a:srgbClr val="FFFFFF"/>
                </a:solidFill>
                <a:highlight>
                  <a:srgbClr val="202124"/>
                </a:highlight>
              </a:rPr>
              <a:t>246 </a:t>
            </a:r>
            <a:r>
              <a:rPr lang="en-GB" sz="1050">
                <a:solidFill>
                  <a:srgbClr val="FFFFFF"/>
                </a:solidFill>
                <a:highlight>
                  <a:srgbClr val="202124"/>
                </a:highlight>
              </a:rPr>
              <a:t>shows</a:t>
            </a:r>
            <a:endParaRPr sz="1050">
              <a:solidFill>
                <a:srgbClr val="FFFFFF"/>
              </a:solidFill>
              <a:highlight>
                <a:srgbClr val="202124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 b="1">
              <a:solidFill>
                <a:srgbClr val="64B5F6"/>
              </a:solidFill>
              <a:highlight>
                <a:srgbClr val="202124"/>
              </a:highlight>
            </a:endParaRPr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3950" y="1309325"/>
            <a:ext cx="5445000" cy="338982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1"/>
          <p:cNvSpPr txBox="1"/>
          <p:nvPr/>
        </p:nvSpPr>
        <p:spPr>
          <a:xfrm>
            <a:off x="4133000" y="2819600"/>
            <a:ext cx="58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</a:rPr>
              <a:t>334</a:t>
            </a:r>
            <a:endParaRPr sz="1200" b="1">
              <a:solidFill>
                <a:schemeClr val="dk1"/>
              </a:solidFill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6726600" y="3236100"/>
            <a:ext cx="490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</a:rPr>
              <a:t>246</a:t>
            </a:r>
            <a:endParaRPr sz="12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7;p15">
            <a:extLst>
              <a:ext uri="{FF2B5EF4-FFF2-40B4-BE49-F238E27FC236}">
                <a16:creationId xmlns:a16="http://schemas.microsoft.com/office/drawing/2014/main" id="{715173DE-EEAE-B119-1A43-94FD648F7B29}"/>
              </a:ext>
            </a:extLst>
          </p:cNvPr>
          <p:cNvSpPr/>
          <p:nvPr/>
        </p:nvSpPr>
        <p:spPr>
          <a:xfrm>
            <a:off x="956100" y="0"/>
            <a:ext cx="8187900" cy="4243800"/>
          </a:xfrm>
          <a:prstGeom prst="rect">
            <a:avLst/>
          </a:prstGeom>
          <a:solidFill>
            <a:srgbClr val="2788E6">
              <a:alpha val="3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67;p15">
            <a:extLst>
              <a:ext uri="{FF2B5EF4-FFF2-40B4-BE49-F238E27FC236}">
                <a16:creationId xmlns:a16="http://schemas.microsoft.com/office/drawing/2014/main" id="{5BC85D62-AD48-1594-AE13-9F2C45DD46E0}"/>
              </a:ext>
            </a:extLst>
          </p:cNvPr>
          <p:cNvSpPr/>
          <p:nvPr/>
        </p:nvSpPr>
        <p:spPr>
          <a:xfrm>
            <a:off x="0" y="899700"/>
            <a:ext cx="8187900" cy="4243800"/>
          </a:xfrm>
          <a:prstGeom prst="rect">
            <a:avLst/>
          </a:prstGeom>
          <a:solidFill>
            <a:srgbClr val="2788E6">
              <a:alpha val="3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68;p15">
            <a:extLst>
              <a:ext uri="{FF2B5EF4-FFF2-40B4-BE49-F238E27FC236}">
                <a16:creationId xmlns:a16="http://schemas.microsoft.com/office/drawing/2014/main" id="{D6EF9136-E0D2-7791-666B-F17AF47CDF21}"/>
              </a:ext>
            </a:extLst>
          </p:cNvPr>
          <p:cNvSpPr/>
          <p:nvPr/>
        </p:nvSpPr>
        <p:spPr>
          <a:xfrm>
            <a:off x="956100" y="899700"/>
            <a:ext cx="7231800" cy="3344100"/>
          </a:xfrm>
          <a:prstGeom prst="rect">
            <a:avLst/>
          </a:prstGeom>
          <a:solidFill>
            <a:srgbClr val="2788E6">
              <a:alpha val="80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69;p15">
            <a:extLst>
              <a:ext uri="{FF2B5EF4-FFF2-40B4-BE49-F238E27FC236}">
                <a16:creationId xmlns:a16="http://schemas.microsoft.com/office/drawing/2014/main" id="{53DFEEC5-78D8-F3E2-6341-896AF4C9EE81}"/>
              </a:ext>
            </a:extLst>
          </p:cNvPr>
          <p:cNvSpPr txBox="1"/>
          <p:nvPr/>
        </p:nvSpPr>
        <p:spPr>
          <a:xfrm>
            <a:off x="2313750" y="1042028"/>
            <a:ext cx="4516500" cy="6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10" name="Google Shape;70;p15">
            <a:extLst>
              <a:ext uri="{FF2B5EF4-FFF2-40B4-BE49-F238E27FC236}">
                <a16:creationId xmlns:a16="http://schemas.microsoft.com/office/drawing/2014/main" id="{19440478-090B-014D-DA10-EDB6CC061347}"/>
              </a:ext>
            </a:extLst>
          </p:cNvPr>
          <p:cNvSpPr txBox="1"/>
          <p:nvPr/>
        </p:nvSpPr>
        <p:spPr>
          <a:xfrm>
            <a:off x="1377750" y="1828177"/>
            <a:ext cx="6388500" cy="206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408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/>
        </p:nvSpPr>
        <p:spPr>
          <a:xfrm>
            <a:off x="6151350" y="3126525"/>
            <a:ext cx="194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EFEFEF"/>
                </a:solidFill>
              </a:rPr>
              <a:t>by Dewi Neo</a:t>
            </a:r>
            <a:endParaRPr sz="1200">
              <a:solidFill>
                <a:srgbClr val="EFEFEF"/>
              </a:solidFill>
            </a:endParaRPr>
          </a:p>
        </p:txBody>
      </p:sp>
      <p:sp>
        <p:nvSpPr>
          <p:cNvPr id="135" name="Google Shape;135;p22"/>
          <p:cNvSpPr/>
          <p:nvPr/>
        </p:nvSpPr>
        <p:spPr>
          <a:xfrm>
            <a:off x="0" y="34050"/>
            <a:ext cx="9144000" cy="5075400"/>
          </a:xfrm>
          <a:prstGeom prst="rect">
            <a:avLst/>
          </a:prstGeom>
          <a:solidFill>
            <a:srgbClr val="2788E6">
              <a:alpha val="3291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2955656" y="-1699447"/>
            <a:ext cx="8216066" cy="8216066"/>
          </a:xfrm>
          <a:prstGeom prst="ellipse">
            <a:avLst/>
          </a:prstGeom>
          <a:solidFill>
            <a:srgbClr val="2788E6">
              <a:alpha val="3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3304305" y="-1350798"/>
            <a:ext cx="7588684" cy="7588684"/>
          </a:xfrm>
          <a:prstGeom prst="ellipse">
            <a:avLst/>
          </a:prstGeom>
          <a:solidFill>
            <a:srgbClr val="2573BF">
              <a:alpha val="70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3593207" y="-1061896"/>
            <a:ext cx="7069018" cy="7069018"/>
          </a:xfrm>
          <a:prstGeom prst="ellipse">
            <a:avLst/>
          </a:prstGeom>
          <a:solidFill>
            <a:srgbClr val="2788E6">
              <a:alpha val="80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 txBox="1"/>
          <p:nvPr/>
        </p:nvSpPr>
        <p:spPr>
          <a:xfrm>
            <a:off x="2401424" y="1543813"/>
            <a:ext cx="8073300" cy="18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b="1" dirty="0">
                <a:solidFill>
                  <a:schemeClr val="dk1"/>
                </a:solidFill>
              </a:rPr>
              <a:t>THANK YOU</a:t>
            </a:r>
            <a:endParaRPr sz="60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384</Words>
  <Application>Microsoft Office PowerPoint</Application>
  <PresentationFormat>On-screen Show (16:9)</PresentationFormat>
  <Paragraphs>85</Paragraphs>
  <Slides>8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Simple Dark</vt:lpstr>
      <vt:lpstr>PowerPoint Presentation</vt:lpstr>
      <vt:lpstr>PowerPoint Presentation</vt:lpstr>
      <vt:lpstr>Percentage of show’s type</vt:lpstr>
      <vt:lpstr>Shows at prime video by release year</vt:lpstr>
      <vt:lpstr>Top 10 Largest Genre in prime video</vt:lpstr>
      <vt:lpstr>Shows at prime video by release year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dewi ismaneti</cp:lastModifiedBy>
  <cp:revision>3</cp:revision>
  <dcterms:modified xsi:type="dcterms:W3CDTF">2023-08-03T08:43:30Z</dcterms:modified>
</cp:coreProperties>
</file>