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5"/>
  </p:notesMasterIdLst>
  <p:sldIdLst>
    <p:sldId id="309" r:id="rId4"/>
    <p:sldId id="323" r:id="rId5"/>
    <p:sldId id="321" r:id="rId6"/>
    <p:sldId id="315" r:id="rId7"/>
    <p:sldId id="316" r:id="rId8"/>
    <p:sldId id="318" r:id="rId9"/>
    <p:sldId id="320" r:id="rId10"/>
    <p:sldId id="322" r:id="rId11"/>
    <p:sldId id="317" r:id="rId12"/>
    <p:sldId id="319" r:id="rId13"/>
    <p:sldId id="314" r:id="rId14"/>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Okruhlica" initials="PO" lastIdx="1" clrIdx="0">
    <p:extLst>
      <p:ext uri="{19B8F6BF-5375-455C-9EA6-DF929625EA0E}">
        <p15:presenceInfo xmlns:p15="http://schemas.microsoft.com/office/powerpoint/2012/main" userId="6ec65aedfe4bc6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92D050"/>
    <a:srgbClr val="AA313F"/>
    <a:srgbClr val="FFFFFF"/>
    <a:srgbClr val="2F4913"/>
    <a:srgbClr val="C51822"/>
    <a:srgbClr val="ADCAE8"/>
    <a:srgbClr val="B7CA42"/>
    <a:srgbClr val="2D5E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101" d="100"/>
          <a:sy n="101" d="100"/>
        </p:scale>
        <p:origin x="132" y="76"/>
      </p:cViewPr>
      <p:guideLst>
        <p:guide orient="horz" pos="2376"/>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0BC358-5E21-4225-AAAB-C421F7602083}" type="datetimeFigureOut">
              <a:rPr lang="de-DE" smtClean="0"/>
              <a:t>15.01.2025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9D94E-BB64-4413-BA18-51A8FD3EAA35}" type="slidenum">
              <a:rPr lang="de-DE" smtClean="0"/>
              <a:t>‹Nr.›</a:t>
            </a:fld>
            <a:endParaRPr lang="de-DE"/>
          </a:p>
        </p:txBody>
      </p:sp>
    </p:spTree>
    <p:extLst>
      <p:ext uri="{BB962C8B-B14F-4D97-AF65-F5344CB8AC3E}">
        <p14:creationId xmlns:p14="http://schemas.microsoft.com/office/powerpoint/2010/main" val="325001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Lst>
  <p:hf sldNum="0" hdr="0" ft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8" r:id="rId8"/>
    <p:sldLayoutId id="2147483743" r:id="rId9"/>
    <p:sldLayoutId id="2147483745" r:id="rId10"/>
    <p:sldLayoutId id="2147483747" r:id="rId11"/>
    <p:sldLayoutId id="2147483746" r:id="rId12"/>
    <p:sldLayoutId id="2147483744" r:id="rId13"/>
  </p:sldLayoutIdLst>
  <p:hf sldNum="0" hdr="0" ft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hf sldNum="0" hdr="0" ft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682245DB-E119-4DA8-858C-9DCF0F54C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
            <a:ext cx="12192000" cy="6857620"/>
          </a:xfrm>
          <a:prstGeom prst="rect">
            <a:avLst/>
          </a:prstGeom>
          <a:solidFill>
            <a:srgbClr val="AA313F"/>
          </a:solidFill>
        </p:spPr>
      </p:pic>
      <p:sp>
        <p:nvSpPr>
          <p:cNvPr id="3" name="TextBox 12">
            <a:extLst>
              <a:ext uri="{FF2B5EF4-FFF2-40B4-BE49-F238E27FC236}">
                <a16:creationId xmlns:a16="http://schemas.microsoft.com/office/drawing/2014/main" id="{3C18F540-BA74-4179-A9B8-C325A2CDD3D5}"/>
              </a:ext>
            </a:extLst>
          </p:cNvPr>
          <p:cNvSpPr txBox="1"/>
          <p:nvPr/>
        </p:nvSpPr>
        <p:spPr>
          <a:xfrm>
            <a:off x="6490604" y="1490008"/>
            <a:ext cx="5326131" cy="1938992"/>
          </a:xfrm>
          <a:prstGeom prst="rect">
            <a:avLst/>
          </a:prstGeom>
          <a:noFill/>
        </p:spPr>
        <p:txBody>
          <a:bodyPr wrap="square" rtlCol="0" anchor="ctr">
            <a:spAutoFit/>
          </a:bodyPr>
          <a:lstStyle/>
          <a:p>
            <a:pPr algn="ctr"/>
            <a:r>
              <a:rPr lang="de-DE" altLang="ko-KR" sz="6000"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Mietspiegel in Polen</a:t>
            </a:r>
          </a:p>
        </p:txBody>
      </p:sp>
      <p:sp>
        <p:nvSpPr>
          <p:cNvPr id="4" name="TextBox 13">
            <a:extLst>
              <a:ext uri="{FF2B5EF4-FFF2-40B4-BE49-F238E27FC236}">
                <a16:creationId xmlns:a16="http://schemas.microsoft.com/office/drawing/2014/main" id="{3622A8E5-3A43-426F-B56D-7776DF78C8F0}"/>
              </a:ext>
            </a:extLst>
          </p:cNvPr>
          <p:cNvSpPr txBox="1"/>
          <p:nvPr/>
        </p:nvSpPr>
        <p:spPr>
          <a:xfrm>
            <a:off x="7186076" y="3321553"/>
            <a:ext cx="3935185" cy="2103589"/>
          </a:xfrm>
          <a:prstGeom prst="rect">
            <a:avLst/>
          </a:prstGeom>
          <a:noFill/>
        </p:spPr>
        <p:txBody>
          <a:bodyPr wrap="square" rtlCol="0" anchor="ctr">
            <a:spAutoFit/>
          </a:bodyPr>
          <a:lstStyle/>
          <a:p>
            <a:pPr algn="ctr"/>
            <a:r>
              <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R Shiny App</a:t>
            </a:r>
          </a:p>
          <a:p>
            <a:pPr algn="ctr"/>
            <a:endPar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endParaRPr>
          </a:p>
          <a:p>
            <a:pPr algn="ctr"/>
            <a:endPar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endParaRPr>
          </a:p>
          <a:p>
            <a:pPr algn="ctr"/>
            <a:r>
              <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Abschlusspräsentation präsentiert von Nico Dilger, Bojidar Ivanov, Peter Okruhlica</a:t>
            </a:r>
          </a:p>
        </p:txBody>
      </p:sp>
      <p:sp>
        <p:nvSpPr>
          <p:cNvPr id="6" name="Textfeld 5">
            <a:extLst>
              <a:ext uri="{FF2B5EF4-FFF2-40B4-BE49-F238E27FC236}">
                <a16:creationId xmlns:a16="http://schemas.microsoft.com/office/drawing/2014/main" id="{4000D09F-CF4C-9C8E-064B-736A30CFF6EF}"/>
              </a:ext>
            </a:extLst>
          </p:cNvPr>
          <p:cNvSpPr txBox="1"/>
          <p:nvPr/>
        </p:nvSpPr>
        <p:spPr>
          <a:xfrm>
            <a:off x="7376575" y="6341331"/>
            <a:ext cx="3554185" cy="369332"/>
          </a:xfrm>
          <a:prstGeom prst="rect">
            <a:avLst/>
          </a:prstGeom>
          <a:noFill/>
        </p:spPr>
        <p:txBody>
          <a:bodyPr wrap="square" rtlCol="0">
            <a:spAutoFit/>
          </a:bodyPr>
          <a:lstStyle/>
          <a:p>
            <a:fld id="{BE52D749-2839-497C-94DD-A2CA221E83C7}" type="datetime2">
              <a:rPr lang="de-DE" smtClean="0">
                <a:solidFill>
                  <a:schemeClr val="accent1"/>
                </a:solidFill>
                <a:latin typeface="CMU Serif" panose="02000803000000000000" pitchFamily="2" charset="0"/>
                <a:ea typeface="CMU Serif" panose="02000803000000000000" pitchFamily="2" charset="0"/>
                <a:cs typeface="CMU Serif" panose="02000803000000000000" pitchFamily="2" charset="0"/>
              </a:rPr>
              <a:t>Mittwoch, 15. Januar 2025</a:t>
            </a:fld>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p:txBody>
      </p:sp>
    </p:spTree>
    <p:extLst>
      <p:ext uri="{BB962C8B-B14F-4D97-AF65-F5344CB8AC3E}">
        <p14:creationId xmlns:p14="http://schemas.microsoft.com/office/powerpoint/2010/main" val="226223127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56B7792-E7D7-048D-938C-FCBA462EEFB8}"/>
              </a:ext>
            </a:extLst>
          </p:cNvPr>
          <p:cNvSpPr>
            <a:spLocks noGrp="1"/>
          </p:cNvSpPr>
          <p:nvPr>
            <p:ph type="body" sz="quarter" idx="10"/>
          </p:nvPr>
        </p:nvSpPr>
        <p:spPr>
          <a:xfrm>
            <a:off x="2088077" y="355837"/>
            <a:ext cx="8378537"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Grafische Darstellung</a:t>
            </a:r>
          </a:p>
        </p:txBody>
      </p:sp>
      <p:sp>
        <p:nvSpPr>
          <p:cNvPr id="3" name="Textfeld 2">
            <a:extLst>
              <a:ext uri="{FF2B5EF4-FFF2-40B4-BE49-F238E27FC236}">
                <a16:creationId xmlns:a16="http://schemas.microsoft.com/office/drawing/2014/main" id="{09FEE9B1-876D-0C58-8302-9D486A7B28E6}"/>
              </a:ext>
            </a:extLst>
          </p:cNvPr>
          <p:cNvSpPr txBox="1"/>
          <p:nvPr/>
        </p:nvSpPr>
        <p:spPr>
          <a:xfrm>
            <a:off x="492578" y="1596543"/>
            <a:ext cx="10537372" cy="646331"/>
          </a:xfrm>
          <a:prstGeom prst="rect">
            <a:avLst/>
          </a:prstGeom>
          <a:noFill/>
        </p:spPr>
        <p:txBody>
          <a:bodyPr wrap="square" rtlCol="0">
            <a:spAutoFit/>
          </a:bodyPr>
          <a:lstStyle/>
          <a:p>
            <a:r>
              <a:rPr lang="de-DE"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Interaktive Karte Polens mit Markern auf den Städten</a:t>
            </a:r>
          </a:p>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p>
        </p:txBody>
      </p:sp>
      <p:pic>
        <p:nvPicPr>
          <p:cNvPr id="7" name="Grafik 6">
            <a:extLst>
              <a:ext uri="{FF2B5EF4-FFF2-40B4-BE49-F238E27FC236}">
                <a16:creationId xmlns:a16="http://schemas.microsoft.com/office/drawing/2014/main" id="{1458C961-4F10-4888-C2D4-0F18CFAD71D5}"/>
              </a:ext>
            </a:extLst>
          </p:cNvPr>
          <p:cNvPicPr>
            <a:picLocks noChangeAspect="1"/>
          </p:cNvPicPr>
          <p:nvPr/>
        </p:nvPicPr>
        <p:blipFill>
          <a:blip r:embed="rId2"/>
          <a:stretch>
            <a:fillRect/>
          </a:stretch>
        </p:blipFill>
        <p:spPr>
          <a:xfrm>
            <a:off x="7329546" y="2021751"/>
            <a:ext cx="4369876" cy="4480412"/>
          </a:xfrm>
          <a:prstGeom prst="rect">
            <a:avLst/>
          </a:prstGeom>
        </p:spPr>
      </p:pic>
      <p:sp>
        <p:nvSpPr>
          <p:cNvPr id="8" name="Textfeld 7">
            <a:extLst>
              <a:ext uri="{FF2B5EF4-FFF2-40B4-BE49-F238E27FC236}">
                <a16:creationId xmlns:a16="http://schemas.microsoft.com/office/drawing/2014/main" id="{52387C03-675D-9F73-844E-8C09B6B0601F}"/>
              </a:ext>
            </a:extLst>
          </p:cNvPr>
          <p:cNvSpPr txBox="1"/>
          <p:nvPr/>
        </p:nvSpPr>
        <p:spPr>
          <a:xfrm>
            <a:off x="492578" y="3079857"/>
            <a:ext cx="6504215" cy="2585323"/>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Grafische Darstellung in Form einer Karte, um bessere Visualisierung der prognostizierte Mietpreise zu fördern.</a:t>
            </a:r>
          </a:p>
          <a:p>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Der User kann bei der Prognose die vorhergesagten Preise für andere Städte direkt vergleichen und schafft sich ein Überblick über die ungefähren Mietverhältnisse in Polen.</a:t>
            </a:r>
          </a:p>
          <a:p>
            <a:endParaRPr lang="de-DE" dirty="0"/>
          </a:p>
        </p:txBody>
      </p:sp>
    </p:spTree>
    <p:extLst>
      <p:ext uri="{BB962C8B-B14F-4D97-AF65-F5344CB8AC3E}">
        <p14:creationId xmlns:p14="http://schemas.microsoft.com/office/powerpoint/2010/main" val="226419276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A4799FE7-B1B5-4096-9DB7-31AB14DBE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660" y="0"/>
            <a:ext cx="12182340" cy="6858000"/>
          </a:xfrm>
          <a:prstGeom prst="rect">
            <a:avLst/>
          </a:prstGeom>
        </p:spPr>
      </p:pic>
      <p:sp>
        <p:nvSpPr>
          <p:cNvPr id="2" name="TextBox 12">
            <a:extLst>
              <a:ext uri="{FF2B5EF4-FFF2-40B4-BE49-F238E27FC236}">
                <a16:creationId xmlns:a16="http://schemas.microsoft.com/office/drawing/2014/main" id="{D71FCAD2-A048-0864-9B6B-5DFCF1B71488}"/>
              </a:ext>
            </a:extLst>
          </p:cNvPr>
          <p:cNvSpPr txBox="1"/>
          <p:nvPr/>
        </p:nvSpPr>
        <p:spPr>
          <a:xfrm>
            <a:off x="269418" y="4171006"/>
            <a:ext cx="5453746" cy="2308324"/>
          </a:xfrm>
          <a:prstGeom prst="rect">
            <a:avLst/>
          </a:prstGeom>
          <a:noFill/>
        </p:spPr>
        <p:txBody>
          <a:bodyPr wrap="square" rtlCol="0" anchor="ctr">
            <a:spAutoFit/>
          </a:bodyPr>
          <a:lstStyle/>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Vielen Dank</a:t>
            </a:r>
          </a:p>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für</a:t>
            </a:r>
          </a:p>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Aufmerksamkeit</a:t>
            </a:r>
          </a:p>
        </p:txBody>
      </p:sp>
    </p:spTree>
    <p:extLst>
      <p:ext uri="{BB962C8B-B14F-4D97-AF65-F5344CB8AC3E}">
        <p14:creationId xmlns:p14="http://schemas.microsoft.com/office/powerpoint/2010/main" val="188962236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B8B928B-D97B-2903-31C1-5EB25166F1BC}"/>
              </a:ext>
            </a:extLst>
          </p:cNvPr>
          <p:cNvSpPr>
            <a:spLocks noGrp="1"/>
          </p:cNvSpPr>
          <p:nvPr>
            <p:ph type="body" sz="quarter" idx="10"/>
          </p:nvPr>
        </p:nvSpPr>
        <p:spPr>
          <a:xfrm>
            <a:off x="2096241" y="380330"/>
            <a:ext cx="9775991"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Use Case</a:t>
            </a:r>
          </a:p>
        </p:txBody>
      </p:sp>
      <p:sp>
        <p:nvSpPr>
          <p:cNvPr id="3" name="Inhaltsplatzhalter 2">
            <a:extLst>
              <a:ext uri="{FF2B5EF4-FFF2-40B4-BE49-F238E27FC236}">
                <a16:creationId xmlns:a16="http://schemas.microsoft.com/office/drawing/2014/main" id="{6CAAF150-A4C9-37EA-B753-F7BDBEDFCC7A}"/>
              </a:ext>
            </a:extLst>
          </p:cNvPr>
          <p:cNvSpPr txBox="1">
            <a:spLocks/>
          </p:cNvSpPr>
          <p:nvPr/>
        </p:nvSpPr>
        <p:spPr bwMode="auto">
          <a:xfrm>
            <a:off x="961644" y="2237611"/>
            <a:ext cx="10268712" cy="3593592"/>
          </a:xfrm>
          <a:prstGeom prst="rect">
            <a:avLst/>
          </a:prstGeom>
        </p:spPr>
        <p:txBody>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Soll bei der Schätzung von Mietpreisen in großen polnischen Städten unterstützen:</a:t>
            </a:r>
            <a:b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br>
            <a:b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br>
            <a:endParaRPr lang="de-DE" dirty="0">
              <a:solidFill>
                <a:srgbClr val="002060"/>
              </a:solidFill>
              <a:latin typeface="CMU Serif" panose="02000803000000000000" pitchFamily="2" charset="0"/>
              <a:ea typeface="CMU Serif" panose="02000803000000000000" pitchFamily="2" charset="0"/>
              <a:cs typeface="CMU Serif" panose="02000803000000000000" pitchFamily="2" charset="0"/>
            </a:endParaRPr>
          </a:p>
          <a:p>
            <a:pPr lvl="1">
              <a:defRPr/>
            </a:pP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Als Mietspiegel für Wohnungssuchende</a:t>
            </a:r>
          </a:p>
          <a:p>
            <a:pPr lvl="1">
              <a:defRPr/>
            </a:pP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Orientierungshilfe für Vermieter</a:t>
            </a:r>
          </a:p>
        </p:txBody>
      </p:sp>
    </p:spTree>
    <p:extLst>
      <p:ext uri="{BB962C8B-B14F-4D97-AF65-F5344CB8AC3E}">
        <p14:creationId xmlns:p14="http://schemas.microsoft.com/office/powerpoint/2010/main" val="110447932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683846D-F180-2B17-0B4A-01204BDDE06A}"/>
              </a:ext>
            </a:extLst>
          </p:cNvPr>
          <p:cNvSpPr>
            <a:spLocks noGrp="1"/>
          </p:cNvSpPr>
          <p:nvPr>
            <p:ph type="body" sz="quarter" idx="10"/>
          </p:nvPr>
        </p:nvSpPr>
        <p:spPr>
          <a:xfrm>
            <a:off x="2120735" y="388495"/>
            <a:ext cx="3975266"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Datensatz</a:t>
            </a:r>
          </a:p>
        </p:txBody>
      </p:sp>
      <p:graphicFrame>
        <p:nvGraphicFramePr>
          <p:cNvPr id="3" name="Inhaltsplatzhalter 3">
            <a:extLst>
              <a:ext uri="{FF2B5EF4-FFF2-40B4-BE49-F238E27FC236}">
                <a16:creationId xmlns:a16="http://schemas.microsoft.com/office/drawing/2014/main" id="{CBD87F8D-BA84-EAAF-FA72-60ACDD099481}"/>
              </a:ext>
            </a:extLst>
          </p:cNvPr>
          <p:cNvGraphicFramePr>
            <a:graphicFrameLocks/>
          </p:cNvGraphicFramePr>
          <p:nvPr>
            <p:extLst>
              <p:ext uri="{D42A27DB-BD31-4B8C-83A1-F6EECF244321}">
                <p14:modId xmlns:p14="http://schemas.microsoft.com/office/powerpoint/2010/main" val="1659635185"/>
              </p:ext>
            </p:extLst>
          </p:nvPr>
        </p:nvGraphicFramePr>
        <p:xfrm>
          <a:off x="499928" y="1791470"/>
          <a:ext cx="11061516" cy="4450080"/>
        </p:xfrm>
        <a:graphic>
          <a:graphicData uri="http://schemas.openxmlformats.org/drawingml/2006/table">
            <a:tbl>
              <a:tblPr firstRow="1" bandRow="1">
                <a:tableStyleId>{5C22544A-7EE6-4342-B048-85BDC9FD1C3A}</a:tableStyleId>
              </a:tblPr>
              <a:tblGrid>
                <a:gridCol w="3687172">
                  <a:extLst>
                    <a:ext uri="{9D8B030D-6E8A-4147-A177-3AD203B41FA5}">
                      <a16:colId xmlns:a16="http://schemas.microsoft.com/office/drawing/2014/main" val="20000"/>
                    </a:ext>
                  </a:extLst>
                </a:gridCol>
                <a:gridCol w="4695643">
                  <a:extLst>
                    <a:ext uri="{9D8B030D-6E8A-4147-A177-3AD203B41FA5}">
                      <a16:colId xmlns:a16="http://schemas.microsoft.com/office/drawing/2014/main" val="20001"/>
                    </a:ext>
                  </a:extLst>
                </a:gridCol>
                <a:gridCol w="2678701">
                  <a:extLst>
                    <a:ext uri="{9D8B030D-6E8A-4147-A177-3AD203B41FA5}">
                      <a16:colId xmlns:a16="http://schemas.microsoft.com/office/drawing/2014/main" val="20002"/>
                    </a:ext>
                  </a:extLst>
                </a:gridCol>
              </a:tblGrid>
              <a:tr h="370840">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Variablenname</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Beschreibung</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Typ</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0"/>
                  </a:ext>
                </a:extLst>
              </a:tr>
              <a:tr h="370840">
                <a:tc>
                  <a:txBody>
                    <a:bodyPr/>
                    <a:lstStyle/>
                    <a:p>
                      <a:pPr>
                        <a:defRPr/>
                      </a:pPr>
                      <a:r>
                        <a:rPr lang="de-DE" dirty="0" err="1">
                          <a:latin typeface="CMU Serif" panose="02000803000000000000" pitchFamily="2" charset="0"/>
                          <a:ea typeface="CMU Serif" panose="02000803000000000000" pitchFamily="2" charset="0"/>
                          <a:cs typeface="CMU Serif" panose="02000803000000000000" pitchFamily="2" charset="0"/>
                        </a:rPr>
                        <a:t>city</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Stadtname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Nominal</a:t>
                      </a:r>
                      <a:endParaRPr>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1"/>
                  </a:ext>
                </a:extLst>
              </a:tr>
              <a:tr h="370840">
                <a:tc>
                  <a:txBody>
                    <a:bodyPr/>
                    <a:lstStyle/>
                    <a:p>
                      <a:pPr>
                        <a:defRPr/>
                      </a:pPr>
                      <a:r>
                        <a:rPr lang="de-DE" dirty="0" err="1">
                          <a:latin typeface="CMU Serif" panose="02000803000000000000" pitchFamily="2" charset="0"/>
                          <a:ea typeface="CMU Serif" panose="02000803000000000000" pitchFamily="2" charset="0"/>
                          <a:cs typeface="CMU Serif" panose="02000803000000000000" pitchFamily="2" charset="0"/>
                        </a:rPr>
                        <a:t>squareMeters</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Quadratmeter Wohnfläche</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Numerisch</a:t>
                      </a:r>
                      <a:endParaRPr>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2"/>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rooms</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Anzahl der Zimmer</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3"/>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floor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Etage des Apartments</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4"/>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buildYear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Baujahr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5"/>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centreDistance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Distanz vom Stadtzentrum in km</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6"/>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schoolDistance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Distanz zur nächsten Schule in km</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7"/>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hasParkingSpace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Parkplatz vorhanden</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Binär</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8"/>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hasBalcony</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Balkon vorhanden</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Binär</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9"/>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hasElevator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Fahrstuhl vorhanden</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Binär</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10"/>
                  </a:ext>
                </a:extLst>
              </a:tr>
              <a:tr h="370840">
                <a:tc>
                  <a:txBody>
                    <a:bodyPr/>
                    <a:lstStyle/>
                    <a:p>
                      <a:pPr>
                        <a:defRPr/>
                      </a:pPr>
                      <a:r>
                        <a:rPr lang="de-DE" dirty="0" err="1">
                          <a:latin typeface="CMU Serif" panose="02000803000000000000" pitchFamily="2" charset="0"/>
                          <a:ea typeface="CMU Serif" panose="02000803000000000000" pitchFamily="2" charset="0"/>
                          <a:cs typeface="CMU Serif" panose="02000803000000000000" pitchFamily="2" charset="0"/>
                        </a:rPr>
                        <a:t>priceInEuro</a:t>
                      </a:r>
                      <a:endParaRPr dirty="0">
                        <a:latin typeface="CMU Serif" panose="02000803000000000000" pitchFamily="2" charset="0"/>
                        <a:ea typeface="CMU Serif" panose="02000803000000000000" pitchFamily="2" charset="0"/>
                        <a:cs typeface="CMU Serif" panose="02000803000000000000" pitchFamily="2" charset="0"/>
                      </a:endParaRPr>
                    </a:p>
                  </a:txBody>
                  <a:tcPr>
                    <a:solidFill>
                      <a:srgbClr val="92D050"/>
                    </a:solidFill>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Mietpreis in Euro</a:t>
                      </a:r>
                      <a:endParaRPr dirty="0">
                        <a:latin typeface="CMU Serif" panose="02000803000000000000" pitchFamily="2" charset="0"/>
                        <a:ea typeface="CMU Serif" panose="02000803000000000000" pitchFamily="2" charset="0"/>
                        <a:cs typeface="CMU Serif" panose="02000803000000000000" pitchFamily="2" charset="0"/>
                      </a:endParaRPr>
                    </a:p>
                  </a:txBody>
                  <a:tcPr>
                    <a:solidFill>
                      <a:srgbClr val="92D050"/>
                    </a:solidFill>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a:t>
                      </a:r>
                      <a:endParaRPr dirty="0">
                        <a:latin typeface="CMU Serif" panose="02000803000000000000" pitchFamily="2" charset="0"/>
                        <a:ea typeface="CMU Serif" panose="02000803000000000000" pitchFamily="2" charset="0"/>
                        <a:cs typeface="CMU Serif" panose="02000803000000000000" pitchFamily="2" charset="0"/>
                      </a:endParaRPr>
                    </a:p>
                  </a:txBody>
                  <a:tcPr>
                    <a:solidFill>
                      <a:srgbClr val="92D050"/>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5387402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E16E697-57B2-D5BE-30E9-FB79C99CCA31}"/>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Aussortierte Variablen 1</a:t>
            </a:r>
          </a:p>
        </p:txBody>
      </p:sp>
      <p:sp>
        <p:nvSpPr>
          <p:cNvPr id="4" name="Textfeld 3">
            <a:extLst>
              <a:ext uri="{FF2B5EF4-FFF2-40B4-BE49-F238E27FC236}">
                <a16:creationId xmlns:a16="http://schemas.microsoft.com/office/drawing/2014/main" id="{C67D19E8-8394-7DFC-52BB-D75E6E5A50EF}"/>
              </a:ext>
            </a:extLst>
          </p:cNvPr>
          <p:cNvSpPr txBox="1"/>
          <p:nvPr/>
        </p:nvSpPr>
        <p:spPr>
          <a:xfrm>
            <a:off x="221796" y="1494063"/>
            <a:ext cx="11748407" cy="5386090"/>
          </a:xfrm>
          <a:prstGeom prst="rect">
            <a:avLst/>
          </a:prstGeom>
          <a:noFill/>
        </p:spPr>
        <p:txBody>
          <a:bodyPr wrap="square" rtlCol="0">
            <a:spAutoFit/>
          </a:bodyPr>
          <a:lstStyle/>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Aussortiert wegen schlecht gepflegten Daten:</a:t>
            </a:r>
          </a:p>
          <a:p>
            <a:pPr marL="342900" indent="-342900">
              <a:buFont typeface="Arial" panose="020B0604020202020204" pitchFamily="34" charset="0"/>
              <a:buChar char="•"/>
            </a:pP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condition</a:t>
            </a: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342900" indent="-342900">
              <a:buFont typeface="Arial" panose="020B0604020202020204" pitchFamily="34" charset="0"/>
              <a:buChar char="•"/>
            </a:pP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Die Variable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condition</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hatte in unserem Datensatz nur eine Ausprägung und zwar „premium“ bei 2520 Einträgen. Restliche 6329 Einträge waren N/A.</a:t>
            </a:r>
          </a:p>
          <a:p>
            <a:pPr marL="342900" indent="-342900">
              <a:buFont typeface="Arial" panose="020B0604020202020204" pitchFamily="34" charset="0"/>
              <a:buChar char="•"/>
            </a:pP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endParaRPr lang="de-DE" sz="14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endParaRPr lang="de-DE" sz="1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Aussortiert wegen Irrelevanz:</a:t>
            </a:r>
          </a:p>
          <a:p>
            <a:pPr marL="342900" indent="-342900">
              <a:buFont typeface="Arial" panose="020B0604020202020204" pitchFamily="34" charset="0"/>
              <a:buChar char="•"/>
            </a:pP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floorCount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longtitude</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latitude</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poiCount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hasSecurity</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hasStorageroom</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type,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buildingMaterial</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p>
          <a:p>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Betrachtend diese Variablen aus der Sicht des Users sind Variablen wie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floorCount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(Anzahl der Stockwerke) oder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buildingMaterial</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(Baumaterial des Gebäudes) nicht wichtig bei der Suche nach einer Wohnung bzw. irrelevant für den User.</a:t>
            </a:r>
          </a:p>
        </p:txBody>
      </p:sp>
    </p:spTree>
    <p:extLst>
      <p:ext uri="{BB962C8B-B14F-4D97-AF65-F5344CB8AC3E}">
        <p14:creationId xmlns:p14="http://schemas.microsoft.com/office/powerpoint/2010/main" val="203481086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1">
            <a:extLst>
              <a:ext uri="{FF2B5EF4-FFF2-40B4-BE49-F238E27FC236}">
                <a16:creationId xmlns:a16="http://schemas.microsoft.com/office/drawing/2014/main" id="{B45745AA-82B3-A935-0786-D8CCCE4EB752}"/>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Aussortierte Variablen 2</a:t>
            </a:r>
          </a:p>
        </p:txBody>
      </p:sp>
      <p:sp>
        <p:nvSpPr>
          <p:cNvPr id="8" name="Textfeld 7">
            <a:extLst>
              <a:ext uri="{FF2B5EF4-FFF2-40B4-BE49-F238E27FC236}">
                <a16:creationId xmlns:a16="http://schemas.microsoft.com/office/drawing/2014/main" id="{39C773A4-234B-8279-7390-DEB5339B4D44}"/>
              </a:ext>
            </a:extLst>
          </p:cNvPr>
          <p:cNvSpPr txBox="1"/>
          <p:nvPr/>
        </p:nvSpPr>
        <p:spPr>
          <a:xfrm>
            <a:off x="221796" y="1494063"/>
            <a:ext cx="11748407" cy="430887"/>
          </a:xfrm>
          <a:prstGeom prst="rect">
            <a:avLst/>
          </a:prstGeom>
          <a:noFill/>
        </p:spPr>
        <p:txBody>
          <a:bodyPr wrap="square" rtlCol="0">
            <a:spAutoFit/>
          </a:bodyPr>
          <a:lstStyle/>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Korrelation zwischen centreDistance und anderen –</a:t>
            </a:r>
            <a:r>
              <a:rPr lang="de-DE" sz="2200" u="sng"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distance</a:t>
            </a:r>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 Variablen</a:t>
            </a: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p:txBody>
      </p:sp>
      <p:pic>
        <p:nvPicPr>
          <p:cNvPr id="10" name="Grafik 9" descr="Ein Bild, das Text, Screenshot, Schrift, Diagramm enthält.&#10;&#10;Automatisch generierte Beschreibung">
            <a:extLst>
              <a:ext uri="{FF2B5EF4-FFF2-40B4-BE49-F238E27FC236}">
                <a16:creationId xmlns:a16="http://schemas.microsoft.com/office/drawing/2014/main" id="{8032351D-6515-1625-84AF-8786BE4EE727}"/>
              </a:ext>
            </a:extLst>
          </p:cNvPr>
          <p:cNvPicPr>
            <a:picLocks noChangeAspect="1"/>
          </p:cNvPicPr>
          <p:nvPr/>
        </p:nvPicPr>
        <p:blipFill>
          <a:blip r:embed="rId2">
            <a:extLst>
              <a:ext uri="{28A0092B-C50C-407E-A947-70E740481C1C}">
                <a14:useLocalDpi xmlns:a14="http://schemas.microsoft.com/office/drawing/2010/main" val="0"/>
              </a:ext>
            </a:extLst>
          </a:blip>
          <a:srcRect l="11156" r="13380"/>
          <a:stretch/>
        </p:blipFill>
        <p:spPr>
          <a:xfrm>
            <a:off x="6523265" y="2217675"/>
            <a:ext cx="5355771" cy="4153480"/>
          </a:xfrm>
          <a:prstGeom prst="rect">
            <a:avLst/>
          </a:prstGeom>
        </p:spPr>
      </p:pic>
      <p:sp>
        <p:nvSpPr>
          <p:cNvPr id="11" name="Textfeld 10">
            <a:extLst>
              <a:ext uri="{FF2B5EF4-FFF2-40B4-BE49-F238E27FC236}">
                <a16:creationId xmlns:a16="http://schemas.microsoft.com/office/drawing/2014/main" id="{66F7B542-2F0E-E97A-63C0-F6939EFB8B3A}"/>
              </a:ext>
            </a:extLst>
          </p:cNvPr>
          <p:cNvSpPr txBox="1"/>
          <p:nvPr/>
        </p:nvSpPr>
        <p:spPr>
          <a:xfrm>
            <a:off x="400050" y="2766148"/>
            <a:ext cx="6196694" cy="2862322"/>
          </a:xfrm>
          <a:prstGeom prst="rect">
            <a:avLst/>
          </a:prstGeom>
          <a:noFill/>
        </p:spPr>
        <p:txBody>
          <a:bodyPr wrap="square" rtlCol="0">
            <a:spAutoFit/>
          </a:bodyPr>
          <a:lstStyle/>
          <a:p>
            <a:pPr marL="285750" indent="-285750">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Mittelmäßige Korrelation zwischen den </a:t>
            </a:r>
            <a:r>
              <a:rPr lang="de-DE">
                <a:solidFill>
                  <a:schemeClr val="accent1"/>
                </a:solidFill>
                <a:latin typeface="CMU Serif" panose="02000803000000000000" pitchFamily="2" charset="0"/>
                <a:ea typeface="CMU Serif" panose="02000803000000000000" pitchFamily="2" charset="0"/>
                <a:cs typeface="CMU Serif" panose="02000803000000000000" pitchFamily="2" charset="0"/>
              </a:rPr>
              <a:t>Variablen vorhanden</a:t>
            </a: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Trotzdem wurden alle Variablen außer centreDistance und schoolDistance aussortiert weil der User sich nicht bewusst sein muss, wie entfernt er seine Wohnung von nächstem Restaurant oder von nächster Apotheke haben möchte. Aus unserer Sicht sind Entfernung zum Zentrum und der Schule (hier versteht man Schule als Grundschule, da Polen anderes Bildungssystem hat) wichtige Aspekte bei der Suche einer Wohnung.</a:t>
            </a:r>
          </a:p>
        </p:txBody>
      </p:sp>
    </p:spTree>
    <p:extLst>
      <p:ext uri="{BB962C8B-B14F-4D97-AF65-F5344CB8AC3E}">
        <p14:creationId xmlns:p14="http://schemas.microsoft.com/office/powerpoint/2010/main" val="353471087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1">
            <a:extLst>
              <a:ext uri="{FF2B5EF4-FFF2-40B4-BE49-F238E27FC236}">
                <a16:creationId xmlns:a16="http://schemas.microsoft.com/office/drawing/2014/main" id="{00C17969-D457-05E1-DEC1-EABE1C8EFBD0}"/>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Aussortierte Variablen 3</a:t>
            </a:r>
          </a:p>
        </p:txBody>
      </p:sp>
      <p:sp>
        <p:nvSpPr>
          <p:cNvPr id="4" name="Textfeld 3">
            <a:extLst>
              <a:ext uri="{FF2B5EF4-FFF2-40B4-BE49-F238E27FC236}">
                <a16:creationId xmlns:a16="http://schemas.microsoft.com/office/drawing/2014/main" id="{81CD61CF-36D0-572B-BE8F-FC8DA20B8ECF}"/>
              </a:ext>
            </a:extLst>
          </p:cNvPr>
          <p:cNvSpPr txBox="1"/>
          <p:nvPr/>
        </p:nvSpPr>
        <p:spPr>
          <a:xfrm>
            <a:off x="827314" y="2021087"/>
            <a:ext cx="10537372" cy="3139321"/>
          </a:xfrm>
          <a:prstGeom prst="rect">
            <a:avLst/>
          </a:prstGeom>
          <a:noFill/>
        </p:spPr>
        <p:txBody>
          <a:bodyPr wrap="square" rtlCol="0">
            <a:spAutoFit/>
          </a:bodyPr>
          <a:lstStyle/>
          <a:p>
            <a:pPr marL="285750" indent="-285750" algn="ctr">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Mithilfe eines Boxplot wurden 465 Ausreißer aus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data$piceInEuro</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entfernt.</a:t>
            </a:r>
          </a:p>
          <a:p>
            <a:pPr marL="285750" indent="-285750" algn="ctr">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lgn="ctr">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lgn="ctr">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algn="ct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algn="ct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algn="ct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algn="ct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lgn="ctr">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Aus ursprünglichen 8850 Einträgen resultierten 5384 valide Einträge für unser Modell.</a:t>
            </a:r>
          </a:p>
          <a:p>
            <a:pPr marL="285750" indent="-285750" algn="ctr">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lgn="ctr">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Ursprüngliche 28 Variablen wurden auf 12 reduziert.  </a:t>
            </a:r>
          </a:p>
        </p:txBody>
      </p:sp>
      <p:graphicFrame>
        <p:nvGraphicFramePr>
          <p:cNvPr id="5" name="Tabelle 4">
            <a:extLst>
              <a:ext uri="{FF2B5EF4-FFF2-40B4-BE49-F238E27FC236}">
                <a16:creationId xmlns:a16="http://schemas.microsoft.com/office/drawing/2014/main" id="{813B6344-C3BA-2C8D-7659-84F0592412EC}"/>
              </a:ext>
            </a:extLst>
          </p:cNvPr>
          <p:cNvGraphicFramePr>
            <a:graphicFrameLocks noGrp="1"/>
          </p:cNvGraphicFramePr>
          <p:nvPr>
            <p:extLst>
              <p:ext uri="{D42A27DB-BD31-4B8C-83A1-F6EECF244321}">
                <p14:modId xmlns:p14="http://schemas.microsoft.com/office/powerpoint/2010/main" val="3926049099"/>
              </p:ext>
            </p:extLst>
          </p:nvPr>
        </p:nvGraphicFramePr>
        <p:xfrm>
          <a:off x="2065564" y="2613780"/>
          <a:ext cx="7625443" cy="1010920"/>
        </p:xfrm>
        <a:graphic>
          <a:graphicData uri="http://schemas.openxmlformats.org/drawingml/2006/table">
            <a:tbl>
              <a:tblPr firstRow="1" bandRow="1">
                <a:tableStyleId>{5C22544A-7EE6-4342-B048-85BDC9FD1C3A}</a:tableStyleId>
              </a:tblPr>
              <a:tblGrid>
                <a:gridCol w="2456113">
                  <a:extLst>
                    <a:ext uri="{9D8B030D-6E8A-4147-A177-3AD203B41FA5}">
                      <a16:colId xmlns:a16="http://schemas.microsoft.com/office/drawing/2014/main" val="3310571623"/>
                    </a:ext>
                  </a:extLst>
                </a:gridCol>
                <a:gridCol w="2584665">
                  <a:extLst>
                    <a:ext uri="{9D8B030D-6E8A-4147-A177-3AD203B41FA5}">
                      <a16:colId xmlns:a16="http://schemas.microsoft.com/office/drawing/2014/main" val="4067509422"/>
                    </a:ext>
                  </a:extLst>
                </a:gridCol>
                <a:gridCol w="2584665">
                  <a:extLst>
                    <a:ext uri="{9D8B030D-6E8A-4147-A177-3AD203B41FA5}">
                      <a16:colId xmlns:a16="http://schemas.microsoft.com/office/drawing/2014/main" val="3232951412"/>
                    </a:ext>
                  </a:extLst>
                </a:gridCol>
              </a:tblGrid>
              <a:tr h="370840">
                <a:tc>
                  <a:txBody>
                    <a:bodyPr/>
                    <a:lstStyle/>
                    <a:p>
                      <a:endParaRPr lang="de-DE"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Davor</a:t>
                      </a:r>
                    </a:p>
                  </a:txBody>
                  <a:tcP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Danach</a:t>
                      </a:r>
                    </a:p>
                  </a:txBody>
                  <a:tcPr/>
                </a:tc>
                <a:extLst>
                  <a:ext uri="{0D108BD9-81ED-4DB2-BD59-A6C34878D82A}">
                    <a16:rowId xmlns:a16="http://schemas.microsoft.com/office/drawing/2014/main" val="1066288974"/>
                  </a:ext>
                </a:extLst>
              </a:tr>
              <a:tr h="370840">
                <a:tc>
                  <a:txBody>
                    <a:bodyPr/>
                    <a:lstStyle/>
                    <a:p>
                      <a:pPr algn="ct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Price Range</a:t>
                      </a:r>
                    </a:p>
                    <a:p>
                      <a:pPr algn="ct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(in Euro)</a:t>
                      </a:r>
                    </a:p>
                  </a:txBody>
                  <a:tcPr/>
                </a:tc>
                <a:tc>
                  <a:txBody>
                    <a:bodyPr/>
                    <a:lstStyle/>
                    <a:p>
                      <a:pPr algn="ct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Min=172,5</a:t>
                      </a:r>
                    </a:p>
                    <a:p>
                      <a:pPr algn="ct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Max=4525</a:t>
                      </a:r>
                    </a:p>
                  </a:txBody>
                  <a:tcPr/>
                </a:tc>
                <a:tc>
                  <a:txBody>
                    <a:bodyPr/>
                    <a:lstStyle/>
                    <a:p>
                      <a:pPr algn="ct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Min=172,5</a:t>
                      </a:r>
                    </a:p>
                    <a:p>
                      <a:pPr algn="ct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Max=1610</a:t>
                      </a:r>
                    </a:p>
                  </a:txBody>
                  <a:tcPr/>
                </a:tc>
                <a:extLst>
                  <a:ext uri="{0D108BD9-81ED-4DB2-BD59-A6C34878D82A}">
                    <a16:rowId xmlns:a16="http://schemas.microsoft.com/office/drawing/2014/main" val="2211949909"/>
                  </a:ext>
                </a:extLst>
              </a:tr>
            </a:tbl>
          </a:graphicData>
        </a:graphic>
      </p:graphicFrame>
    </p:spTree>
    <p:extLst>
      <p:ext uri="{BB962C8B-B14F-4D97-AF65-F5344CB8AC3E}">
        <p14:creationId xmlns:p14="http://schemas.microsoft.com/office/powerpoint/2010/main" val="127542072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E7B5BCC-9833-42E0-511B-C65B4B85BB23}"/>
              </a:ext>
            </a:extLst>
          </p:cNvPr>
          <p:cNvSpPr>
            <a:spLocks noGrp="1"/>
          </p:cNvSpPr>
          <p:nvPr>
            <p:ph type="body" sz="quarter" idx="10"/>
          </p:nvPr>
        </p:nvSpPr>
        <p:spPr>
          <a:xfrm>
            <a:off x="2039091" y="380330"/>
            <a:ext cx="9775991"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Besonderheiten</a:t>
            </a:r>
          </a:p>
        </p:txBody>
      </p:sp>
      <p:sp>
        <p:nvSpPr>
          <p:cNvPr id="3" name="Textfeld 2">
            <a:extLst>
              <a:ext uri="{FF2B5EF4-FFF2-40B4-BE49-F238E27FC236}">
                <a16:creationId xmlns:a16="http://schemas.microsoft.com/office/drawing/2014/main" id="{E60B0B39-1205-E583-E290-9979A74C4E9E}"/>
              </a:ext>
            </a:extLst>
          </p:cNvPr>
          <p:cNvSpPr txBox="1"/>
          <p:nvPr/>
        </p:nvSpPr>
        <p:spPr>
          <a:xfrm>
            <a:off x="492578" y="1596543"/>
            <a:ext cx="10537372" cy="1200329"/>
          </a:xfrm>
          <a:prstGeom prst="rect">
            <a:avLst/>
          </a:prstGeom>
          <a:noFill/>
        </p:spPr>
        <p:txBody>
          <a:bodyPr wrap="square" rtlCol="0">
            <a:spAutoFit/>
          </a:bodyPr>
          <a:lstStyle/>
          <a:p>
            <a:r>
              <a:rPr lang="de-DE"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Variable </a:t>
            </a:r>
            <a:r>
              <a:rPr lang="de-DE" u="sng"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floor</a:t>
            </a:r>
            <a:endParaRPr lang="de-DE" u="sng"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endParaRPr lang="de-DE" u="sng"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Beginnend mit 1 statt 0</a:t>
            </a:r>
          </a:p>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p>
        </p:txBody>
      </p:sp>
      <p:sp>
        <p:nvSpPr>
          <p:cNvPr id="4" name="Textfeld 3">
            <a:extLst>
              <a:ext uri="{FF2B5EF4-FFF2-40B4-BE49-F238E27FC236}">
                <a16:creationId xmlns:a16="http://schemas.microsoft.com/office/drawing/2014/main" id="{35117EA2-2F43-17EC-4B84-9C9B3752F548}"/>
              </a:ext>
            </a:extLst>
          </p:cNvPr>
          <p:cNvSpPr txBox="1"/>
          <p:nvPr/>
        </p:nvSpPr>
        <p:spPr>
          <a:xfrm>
            <a:off x="492578" y="2751365"/>
            <a:ext cx="5451022" cy="2031325"/>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Die Wohnungen in unserem Datensatz sind der sog.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Plattbau</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Da diese Bauten meist mit einem erhöhtem EG gebaut werden, kann dieser als 1.OG betrachtet werden, obwohl sich die Wohnung tatsächlich auf dem EG befindet. Der Datensatz selbst klärt diese Abweichung nicht.</a:t>
            </a:r>
          </a:p>
        </p:txBody>
      </p:sp>
      <p:pic>
        <p:nvPicPr>
          <p:cNvPr id="6" name="Grafik 5">
            <a:extLst>
              <a:ext uri="{FF2B5EF4-FFF2-40B4-BE49-F238E27FC236}">
                <a16:creationId xmlns:a16="http://schemas.microsoft.com/office/drawing/2014/main" id="{26E6B8DC-AF8D-228E-2196-5C314E1A39DD}"/>
              </a:ext>
            </a:extLst>
          </p:cNvPr>
          <p:cNvPicPr>
            <a:picLocks noChangeAspect="1"/>
          </p:cNvPicPr>
          <p:nvPr/>
        </p:nvPicPr>
        <p:blipFill>
          <a:blip r:embed="rId2"/>
          <a:stretch>
            <a:fillRect/>
          </a:stretch>
        </p:blipFill>
        <p:spPr>
          <a:xfrm>
            <a:off x="6482444" y="2095856"/>
            <a:ext cx="4825092" cy="4236666"/>
          </a:xfrm>
          <a:prstGeom prst="rect">
            <a:avLst/>
          </a:prstGeom>
        </p:spPr>
      </p:pic>
    </p:spTree>
    <p:extLst>
      <p:ext uri="{BB962C8B-B14F-4D97-AF65-F5344CB8AC3E}">
        <p14:creationId xmlns:p14="http://schemas.microsoft.com/office/powerpoint/2010/main" val="103974092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B4CE6F0-60E3-F559-ECB2-D6D163150BDA}"/>
              </a:ext>
            </a:extLst>
          </p:cNvPr>
          <p:cNvSpPr>
            <a:spLocks noGrp="1"/>
          </p:cNvSpPr>
          <p:nvPr>
            <p:ph type="body" sz="quarter" idx="10"/>
          </p:nvPr>
        </p:nvSpPr>
        <p:spPr>
          <a:xfrm>
            <a:off x="2120734" y="416379"/>
            <a:ext cx="9775991" cy="64737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User Interface</a:t>
            </a:r>
          </a:p>
        </p:txBody>
      </p:sp>
      <p:graphicFrame>
        <p:nvGraphicFramePr>
          <p:cNvPr id="5" name="Inhaltsplatzhalter 3">
            <a:extLst>
              <a:ext uri="{FF2B5EF4-FFF2-40B4-BE49-F238E27FC236}">
                <a16:creationId xmlns:a16="http://schemas.microsoft.com/office/drawing/2014/main" id="{1E228F48-9702-801B-825B-03853C574261}"/>
              </a:ext>
            </a:extLst>
          </p:cNvPr>
          <p:cNvGraphicFramePr>
            <a:graphicFrameLocks/>
          </p:cNvGraphicFramePr>
          <p:nvPr>
            <p:extLst>
              <p:ext uri="{D42A27DB-BD31-4B8C-83A1-F6EECF244321}">
                <p14:modId xmlns:p14="http://schemas.microsoft.com/office/powerpoint/2010/main" val="296578139"/>
              </p:ext>
            </p:extLst>
          </p:nvPr>
        </p:nvGraphicFramePr>
        <p:xfrm>
          <a:off x="1668959" y="2036404"/>
          <a:ext cx="8854082" cy="4079240"/>
        </p:xfrm>
        <a:graphic>
          <a:graphicData uri="http://schemas.openxmlformats.org/drawingml/2006/table">
            <a:tbl>
              <a:tblPr firstRow="1" bandRow="1">
                <a:tableStyleId>{5C22544A-7EE6-4342-B048-85BDC9FD1C3A}</a:tableStyleId>
              </a:tblPr>
              <a:tblGrid>
                <a:gridCol w="3833046">
                  <a:extLst>
                    <a:ext uri="{9D8B030D-6E8A-4147-A177-3AD203B41FA5}">
                      <a16:colId xmlns:a16="http://schemas.microsoft.com/office/drawing/2014/main" val="20000"/>
                    </a:ext>
                  </a:extLst>
                </a:gridCol>
                <a:gridCol w="5021036">
                  <a:extLst>
                    <a:ext uri="{9D8B030D-6E8A-4147-A177-3AD203B41FA5}">
                      <a16:colId xmlns:a16="http://schemas.microsoft.com/office/drawing/2014/main" val="20001"/>
                    </a:ext>
                  </a:extLst>
                </a:gridCol>
              </a:tblGrid>
              <a:tr h="370840">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Variablenname</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Interface-Objekt</a:t>
                      </a:r>
                      <a:endParaRPr>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0"/>
                  </a:ext>
                </a:extLst>
              </a:tr>
              <a:tr h="370840">
                <a:tc>
                  <a:txBody>
                    <a:bodyPr/>
                    <a:lstStyle/>
                    <a:p>
                      <a:pPr>
                        <a:defRPr/>
                      </a:pPr>
                      <a:r>
                        <a:rPr lang="de-DE" dirty="0" err="1">
                          <a:latin typeface="CMU Serif" panose="02000803000000000000" pitchFamily="2" charset="0"/>
                          <a:ea typeface="CMU Serif" panose="02000803000000000000" pitchFamily="2" charset="0"/>
                          <a:cs typeface="CMU Serif" panose="02000803000000000000" pitchFamily="2" charset="0"/>
                        </a:rPr>
                        <a:t>city</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Dropdown-Menü</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1"/>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squareMeters</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Numerisches Eingabefeld</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2"/>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rooms</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Numerisches Eingabefeld</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3"/>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floor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Numerisches Eingabefeld</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4"/>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buildYear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Schieberegler</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5"/>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centreDistance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Schieberegler</a:t>
                      </a:r>
                    </a:p>
                  </a:txBody>
                  <a:tcPr/>
                </a:tc>
                <a:extLst>
                  <a:ext uri="{0D108BD9-81ED-4DB2-BD59-A6C34878D82A}">
                    <a16:rowId xmlns:a16="http://schemas.microsoft.com/office/drawing/2014/main" val="10006"/>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schoolDistance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Schieberegler</a:t>
                      </a:r>
                    </a:p>
                  </a:txBody>
                  <a:tcPr/>
                </a:tc>
                <a:extLst>
                  <a:ext uri="{0D108BD9-81ED-4DB2-BD59-A6C34878D82A}">
                    <a16:rowId xmlns:a16="http://schemas.microsoft.com/office/drawing/2014/main" val="10007"/>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hasParkingSpace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Checkbox</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8"/>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hasBalcony</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Checkbox</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9"/>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hasElevator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Checkbox</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67109328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1">
            <a:extLst>
              <a:ext uri="{FF2B5EF4-FFF2-40B4-BE49-F238E27FC236}">
                <a16:creationId xmlns:a16="http://schemas.microsoft.com/office/drawing/2014/main" id="{0B90A02B-7643-1CC1-D06D-F104398E8839}"/>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Gewähltes Modell</a:t>
            </a:r>
          </a:p>
        </p:txBody>
      </p:sp>
      <p:graphicFrame>
        <p:nvGraphicFramePr>
          <p:cNvPr id="6" name="Tabelle 5">
            <a:extLst>
              <a:ext uri="{FF2B5EF4-FFF2-40B4-BE49-F238E27FC236}">
                <a16:creationId xmlns:a16="http://schemas.microsoft.com/office/drawing/2014/main" id="{69C886FD-2A87-AF55-8F38-EA169A5A0CDB}"/>
              </a:ext>
            </a:extLst>
          </p:cNvPr>
          <p:cNvGraphicFramePr>
            <a:graphicFrameLocks noGrp="1"/>
          </p:cNvGraphicFramePr>
          <p:nvPr>
            <p:extLst>
              <p:ext uri="{D42A27DB-BD31-4B8C-83A1-F6EECF244321}">
                <p14:modId xmlns:p14="http://schemas.microsoft.com/office/powerpoint/2010/main" val="3824551464"/>
              </p:ext>
            </p:extLst>
          </p:nvPr>
        </p:nvGraphicFramePr>
        <p:xfrm>
          <a:off x="498025" y="2293191"/>
          <a:ext cx="11217728" cy="2845710"/>
        </p:xfrm>
        <a:graphic>
          <a:graphicData uri="http://schemas.openxmlformats.org/drawingml/2006/table">
            <a:tbl>
              <a:tblPr firstRow="1" bandRow="1">
                <a:tableStyleId>{5C22544A-7EE6-4342-B048-85BDC9FD1C3A}</a:tableStyleId>
              </a:tblPr>
              <a:tblGrid>
                <a:gridCol w="2683310">
                  <a:extLst>
                    <a:ext uri="{9D8B030D-6E8A-4147-A177-3AD203B41FA5}">
                      <a16:colId xmlns:a16="http://schemas.microsoft.com/office/drawing/2014/main" val="3179380618"/>
                    </a:ext>
                  </a:extLst>
                </a:gridCol>
                <a:gridCol w="2683310">
                  <a:extLst>
                    <a:ext uri="{9D8B030D-6E8A-4147-A177-3AD203B41FA5}">
                      <a16:colId xmlns:a16="http://schemas.microsoft.com/office/drawing/2014/main" val="1288785911"/>
                    </a:ext>
                  </a:extLst>
                </a:gridCol>
                <a:gridCol w="2577717">
                  <a:extLst>
                    <a:ext uri="{9D8B030D-6E8A-4147-A177-3AD203B41FA5}">
                      <a16:colId xmlns:a16="http://schemas.microsoft.com/office/drawing/2014/main" val="4052728086"/>
                    </a:ext>
                  </a:extLst>
                </a:gridCol>
                <a:gridCol w="3273391">
                  <a:extLst>
                    <a:ext uri="{9D8B030D-6E8A-4147-A177-3AD203B41FA5}">
                      <a16:colId xmlns:a16="http://schemas.microsoft.com/office/drawing/2014/main" val="4214692568"/>
                    </a:ext>
                  </a:extLst>
                </a:gridCol>
              </a:tblGrid>
              <a:tr h="643770">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Modell</a:t>
                      </a:r>
                    </a:p>
                    <a:p>
                      <a:pPr algn="ctr"/>
                      <a:endParaRPr lang="de-DE" dirty="0">
                        <a:latin typeface="CMU Serif" panose="02000803000000000000" pitchFamily="2" charset="0"/>
                        <a:ea typeface="CMU Serif" panose="02000803000000000000" pitchFamily="2" charset="0"/>
                        <a:cs typeface="CMU Serif" panose="02000803000000000000" pitchFamily="2" charset="0"/>
                      </a:endParaRPr>
                    </a:p>
                    <a:p>
                      <a:pPr algn="ctr"/>
                      <a:r>
                        <a:rPr lang="de-DE" dirty="0">
                          <a:latin typeface="CMU Serif" panose="02000803000000000000" pitchFamily="2" charset="0"/>
                          <a:ea typeface="CMU Serif" panose="02000803000000000000" pitchFamily="2" charset="0"/>
                          <a:cs typeface="CMU Serif" panose="02000803000000000000" pitchFamily="2" charset="0"/>
                        </a:rPr>
                        <a:t>Größe</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de-DE" dirty="0">
                          <a:solidFill>
                            <a:schemeClr val="bg1"/>
                          </a:solidFill>
                          <a:latin typeface="CMU Serif" panose="02000803000000000000" pitchFamily="2" charset="0"/>
                          <a:ea typeface="CMU Serif" panose="02000803000000000000" pitchFamily="2" charset="0"/>
                          <a:cs typeface="CMU Serif" panose="02000803000000000000" pitchFamily="2" charset="0"/>
                        </a:rPr>
                        <a:t>Lin. Modell mit Ausreißern</a:t>
                      </a:r>
                    </a:p>
                    <a:p>
                      <a:pPr algn="ctr"/>
                      <a:endParaRPr lang="de-DE" dirty="0"/>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de-DE" dirty="0">
                          <a:solidFill>
                            <a:schemeClr val="bg1"/>
                          </a:solidFill>
                          <a:latin typeface="CMU Serif" panose="02000803000000000000" pitchFamily="2" charset="0"/>
                          <a:ea typeface="CMU Serif" panose="02000803000000000000" pitchFamily="2" charset="0"/>
                          <a:cs typeface="CMU Serif" panose="02000803000000000000" pitchFamily="2" charset="0"/>
                        </a:rPr>
                        <a:t>Lin. Modell ohne Ausreißer</a:t>
                      </a:r>
                    </a:p>
                    <a:p>
                      <a:pPr algn="ctr"/>
                      <a:endParaRPr lang="de-DE" dirty="0"/>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de-DE" dirty="0">
                          <a:solidFill>
                            <a:schemeClr val="bg1"/>
                          </a:solidFill>
                          <a:latin typeface="CMU Serif" panose="02000803000000000000" pitchFamily="2" charset="0"/>
                          <a:ea typeface="CMU Serif" panose="02000803000000000000" pitchFamily="2" charset="0"/>
                          <a:cs typeface="CMU Serif" panose="02000803000000000000" pitchFamily="2" charset="0"/>
                        </a:rPr>
                        <a:t>Nicht Lin. Modell ohne Ausreißer</a:t>
                      </a:r>
                    </a:p>
                    <a:p>
                      <a:pPr algn="ctr"/>
                      <a:r>
                        <a:rPr lang="de-DE" b="0" dirty="0">
                          <a:solidFill>
                            <a:schemeClr val="bg1"/>
                          </a:solidFill>
                          <a:latin typeface="CMU Serif" panose="02000803000000000000" pitchFamily="2" charset="0"/>
                          <a:ea typeface="CMU Serif" panose="02000803000000000000" pitchFamily="2" charset="0"/>
                          <a:cs typeface="CMU Serif" panose="02000803000000000000" pitchFamily="2" charset="0"/>
                        </a:rPr>
                        <a:t>(Zielvariable log())</a:t>
                      </a:r>
                    </a:p>
                  </a:txBody>
                  <a:tcPr/>
                </a:tc>
                <a:extLst>
                  <a:ext uri="{0D108BD9-81ED-4DB2-BD59-A6C34878D82A}">
                    <a16:rowId xmlns:a16="http://schemas.microsoft.com/office/drawing/2014/main" val="3233927229"/>
                  </a:ext>
                </a:extLst>
              </a:tr>
              <a:tr h="643770">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MAE</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188,534</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111,672</a:t>
                      </a:r>
                    </a:p>
                  </a:txBody>
                  <a:tcPr anchor="ctr"/>
                </a:tc>
                <a:tc>
                  <a:txBody>
                    <a:bodyPr/>
                    <a:lstStyle/>
                    <a:p>
                      <a:pPr algn="ctr"/>
                      <a:r>
                        <a:rPr lang="de-DE" b="0" dirty="0">
                          <a:solidFill>
                            <a:schemeClr val="tx1"/>
                          </a:solidFill>
                          <a:latin typeface="CMU Serif" panose="02000803000000000000" pitchFamily="2" charset="0"/>
                          <a:ea typeface="CMU Serif" panose="02000803000000000000" pitchFamily="2" charset="0"/>
                          <a:cs typeface="CMU Serif" panose="02000803000000000000" pitchFamily="2" charset="0"/>
                        </a:rPr>
                        <a:t>110,087</a:t>
                      </a:r>
                    </a:p>
                  </a:txBody>
                  <a:tcPr anchor="ctr"/>
                </a:tc>
                <a:extLst>
                  <a:ext uri="{0D108BD9-81ED-4DB2-BD59-A6C34878D82A}">
                    <a16:rowId xmlns:a16="http://schemas.microsoft.com/office/drawing/2014/main" val="4134521733"/>
                  </a:ext>
                </a:extLst>
              </a:tr>
              <a:tr h="643770">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Adj. R</a:t>
                      </a:r>
                      <a:r>
                        <a:rPr lang="de-DE" baseline="30000" dirty="0">
                          <a:latin typeface="CMU Serif" panose="02000803000000000000" pitchFamily="2" charset="0"/>
                          <a:ea typeface="CMU Serif" panose="02000803000000000000" pitchFamily="2" charset="0"/>
                          <a:cs typeface="CMU Serif" panose="02000803000000000000" pitchFamily="2" charset="0"/>
                        </a:rPr>
                        <a:t>2</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0,74067</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0,70506</a:t>
                      </a:r>
                    </a:p>
                  </a:txBody>
                  <a:tcPr anchor="ctr"/>
                </a:tc>
                <a:tc>
                  <a:txBody>
                    <a:bodyPr/>
                    <a:lstStyle/>
                    <a:p>
                      <a:pPr algn="ctr"/>
                      <a:r>
                        <a:rPr lang="de-DE" b="0" dirty="0">
                          <a:solidFill>
                            <a:schemeClr val="tx1"/>
                          </a:solidFill>
                          <a:latin typeface="CMU Serif" panose="02000803000000000000" pitchFamily="2" charset="0"/>
                          <a:ea typeface="CMU Serif" panose="02000803000000000000" pitchFamily="2" charset="0"/>
                          <a:cs typeface="CMU Serif" panose="02000803000000000000" pitchFamily="2" charset="0"/>
                        </a:rPr>
                        <a:t>0,72844</a:t>
                      </a:r>
                    </a:p>
                  </a:txBody>
                  <a:tcPr anchor="ctr"/>
                </a:tc>
                <a:extLst>
                  <a:ext uri="{0D108BD9-81ED-4DB2-BD59-A6C34878D82A}">
                    <a16:rowId xmlns:a16="http://schemas.microsoft.com/office/drawing/2014/main" val="2600373173"/>
                  </a:ext>
                </a:extLst>
              </a:tr>
              <a:tr h="643770">
                <a:tc>
                  <a:txBody>
                    <a:bodyPr/>
                    <a:lstStyle/>
                    <a:p>
                      <a:pPr algn="ctr"/>
                      <a:r>
                        <a:rPr lang="de-DE" sz="1800" dirty="0">
                          <a:latin typeface="CMU Serif" panose="02000803000000000000" pitchFamily="2" charset="0"/>
                          <a:ea typeface="CMU Serif" panose="02000803000000000000" pitchFamily="2" charset="0"/>
                          <a:cs typeface="CMU Serif" panose="02000803000000000000" pitchFamily="2" charset="0"/>
                        </a:rPr>
                        <a:t>RMSE</a:t>
                      </a:r>
                      <a:endParaRPr lang="de-DE" sz="1800" baseline="30000" dirty="0">
                        <a:latin typeface="CMU Serif" panose="02000803000000000000" pitchFamily="2" charset="0"/>
                        <a:ea typeface="CMU Serif" panose="02000803000000000000" pitchFamily="2" charset="0"/>
                        <a:cs typeface="CMU Serif" panose="02000803000000000000" pitchFamily="2" charset="0"/>
                      </a:endParaRP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NA</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149,05339</a:t>
                      </a:r>
                    </a:p>
                  </a:txBody>
                  <a:tcPr anchor="ctr"/>
                </a:tc>
                <a:tc>
                  <a:txBody>
                    <a:bodyPr/>
                    <a:lstStyle/>
                    <a:p>
                      <a:pPr algn="ctr"/>
                      <a:r>
                        <a:rPr lang="de-DE" b="0" dirty="0">
                          <a:solidFill>
                            <a:schemeClr val="tx1"/>
                          </a:solidFill>
                          <a:latin typeface="CMU Serif" panose="02000803000000000000" pitchFamily="2" charset="0"/>
                          <a:ea typeface="CMU Serif" panose="02000803000000000000" pitchFamily="2" charset="0"/>
                          <a:cs typeface="CMU Serif" panose="02000803000000000000" pitchFamily="2" charset="0"/>
                        </a:rPr>
                        <a:t>153,46718</a:t>
                      </a:r>
                    </a:p>
                  </a:txBody>
                  <a:tcPr anchor="ctr"/>
                </a:tc>
                <a:extLst>
                  <a:ext uri="{0D108BD9-81ED-4DB2-BD59-A6C34878D82A}">
                    <a16:rowId xmlns:a16="http://schemas.microsoft.com/office/drawing/2014/main" val="2520583151"/>
                  </a:ext>
                </a:extLst>
              </a:tr>
            </a:tbl>
          </a:graphicData>
        </a:graphic>
      </p:graphicFrame>
      <p:cxnSp>
        <p:nvCxnSpPr>
          <p:cNvPr id="8" name="Gerader Verbinder 7">
            <a:extLst>
              <a:ext uri="{FF2B5EF4-FFF2-40B4-BE49-F238E27FC236}">
                <a16:creationId xmlns:a16="http://schemas.microsoft.com/office/drawing/2014/main" id="{763C01DD-DB4A-685B-C4AE-129BEDF3B71B}"/>
              </a:ext>
            </a:extLst>
          </p:cNvPr>
          <p:cNvCxnSpPr>
            <a:cxnSpLocks/>
          </p:cNvCxnSpPr>
          <p:nvPr/>
        </p:nvCxnSpPr>
        <p:spPr>
          <a:xfrm flipH="1" flipV="1">
            <a:off x="498025" y="2293191"/>
            <a:ext cx="2681513" cy="8973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D1B0A8C6-656C-0BE6-84B2-2BCF5DB219A7}"/>
              </a:ext>
            </a:extLst>
          </p:cNvPr>
          <p:cNvSpPr txBox="1"/>
          <p:nvPr/>
        </p:nvSpPr>
        <p:spPr>
          <a:xfrm>
            <a:off x="704852" y="5319575"/>
            <a:ext cx="10537372" cy="646331"/>
          </a:xfrm>
          <a:prstGeom prst="rect">
            <a:avLst/>
          </a:prstGeom>
          <a:noFill/>
        </p:spPr>
        <p:txBody>
          <a:bodyPr wrap="square" rtlCol="0">
            <a:spAutoFit/>
          </a:bodyPr>
          <a:lstStyle/>
          <a:p>
            <a:pPr algn="ct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Weitere Transformierungen der Variablen, wie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sqrt</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poly</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des 2. Grades haben zu Verschlechterung des Modells geführt.</a:t>
            </a:r>
          </a:p>
        </p:txBody>
      </p:sp>
      <p:sp>
        <p:nvSpPr>
          <p:cNvPr id="12" name="Textfeld 11">
            <a:extLst>
              <a:ext uri="{FF2B5EF4-FFF2-40B4-BE49-F238E27FC236}">
                <a16:creationId xmlns:a16="http://schemas.microsoft.com/office/drawing/2014/main" id="{5BB7016D-C149-9CFB-CDE3-26344A60207D}"/>
              </a:ext>
            </a:extLst>
          </p:cNvPr>
          <p:cNvSpPr txBox="1"/>
          <p:nvPr/>
        </p:nvSpPr>
        <p:spPr>
          <a:xfrm>
            <a:off x="1838781" y="6188130"/>
            <a:ext cx="9712828" cy="369332"/>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Nicht Lineares Modell wurde gewählt.</a:t>
            </a:r>
          </a:p>
        </p:txBody>
      </p:sp>
      <p:sp>
        <p:nvSpPr>
          <p:cNvPr id="13" name="Pfeil: nach rechts 12">
            <a:extLst>
              <a:ext uri="{FF2B5EF4-FFF2-40B4-BE49-F238E27FC236}">
                <a16:creationId xmlns:a16="http://schemas.microsoft.com/office/drawing/2014/main" id="{55739ECD-6079-6637-0AF1-B8F84EA166B7}"/>
              </a:ext>
            </a:extLst>
          </p:cNvPr>
          <p:cNvSpPr/>
          <p:nvPr/>
        </p:nvSpPr>
        <p:spPr>
          <a:xfrm>
            <a:off x="1134674" y="6248002"/>
            <a:ext cx="604602" cy="2061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extfeld 1">
            <a:extLst>
              <a:ext uri="{FF2B5EF4-FFF2-40B4-BE49-F238E27FC236}">
                <a16:creationId xmlns:a16="http://schemas.microsoft.com/office/drawing/2014/main" id="{FB3F685B-668E-A85C-74AB-A943E206FC8E}"/>
              </a:ext>
            </a:extLst>
          </p:cNvPr>
          <p:cNvSpPr txBox="1"/>
          <p:nvPr/>
        </p:nvSpPr>
        <p:spPr>
          <a:xfrm>
            <a:off x="1134674" y="1631561"/>
            <a:ext cx="9712828" cy="369332"/>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Daten wurden im Verhältnis 80/20 aufgeteilt.</a:t>
            </a:r>
          </a:p>
        </p:txBody>
      </p:sp>
    </p:spTree>
    <p:extLst>
      <p:ext uri="{BB962C8B-B14F-4D97-AF65-F5344CB8AC3E}">
        <p14:creationId xmlns:p14="http://schemas.microsoft.com/office/powerpoint/2010/main" val="2021881645"/>
      </p:ext>
    </p:extLst>
  </p:cSld>
  <p:clrMapOvr>
    <a:masterClrMapping/>
  </p:clrMapOvr>
  <p:transition spd="slow">
    <p:push dir="u"/>
  </p:transition>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Benutzerdefiniert 1">
      <a:dk1>
        <a:sysClr val="windowText" lastClr="000000"/>
      </a:dk1>
      <a:lt1>
        <a:sysClr val="window" lastClr="FFFFFF"/>
      </a:lt1>
      <a:dk2>
        <a:srgbClr val="002060"/>
      </a:dk2>
      <a:lt2>
        <a:srgbClr val="E7E6E6"/>
      </a:lt2>
      <a:accent1>
        <a:srgbClr val="002060"/>
      </a:accent1>
      <a:accent2>
        <a:srgbClr val="A31E08"/>
      </a:accent2>
      <a:accent3>
        <a:srgbClr val="FFFFFF"/>
      </a:accent3>
      <a:accent4>
        <a:srgbClr val="A31E08"/>
      </a:accent4>
      <a:accent5>
        <a:srgbClr val="A31E08"/>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Benutzerdefiniert 1">
      <a:dk1>
        <a:sysClr val="windowText" lastClr="000000"/>
      </a:dk1>
      <a:lt1>
        <a:sysClr val="window" lastClr="FFFFFF"/>
      </a:lt1>
      <a:dk2>
        <a:srgbClr val="44546A"/>
      </a:dk2>
      <a:lt2>
        <a:srgbClr val="E7E6E6"/>
      </a:lt2>
      <a:accent1>
        <a:srgbClr val="2D5E98"/>
      </a:accent1>
      <a:accent2>
        <a:srgbClr val="A31E08"/>
      </a:accent2>
      <a:accent3>
        <a:srgbClr val="FFFFFF"/>
      </a:accent3>
      <a:accent4>
        <a:srgbClr val="A31E08"/>
      </a:accent4>
      <a:accent5>
        <a:srgbClr val="2D5E98"/>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545</Words>
  <Application>Microsoft Office PowerPoint</Application>
  <PresentationFormat>Breitbild</PresentationFormat>
  <Paragraphs>145</Paragraphs>
  <Slides>11</Slides>
  <Notes>0</Notes>
  <HiddenSlides>0</HiddenSlides>
  <MMClips>0</MMClips>
  <ScaleCrop>false</ScaleCrop>
  <HeadingPairs>
    <vt:vector size="6" baseType="variant">
      <vt:variant>
        <vt:lpstr>Verwendete Schriftarten</vt:lpstr>
      </vt:variant>
      <vt:variant>
        <vt:i4>3</vt:i4>
      </vt:variant>
      <vt:variant>
        <vt:lpstr>Design</vt:lpstr>
      </vt:variant>
      <vt:variant>
        <vt:i4>3</vt:i4>
      </vt:variant>
      <vt:variant>
        <vt:lpstr>Folientitel</vt:lpstr>
      </vt:variant>
      <vt:variant>
        <vt:i4>11</vt:i4>
      </vt:variant>
    </vt:vector>
  </HeadingPairs>
  <TitlesOfParts>
    <vt:vector size="17" baseType="lpstr">
      <vt:lpstr>Aptos</vt:lpstr>
      <vt:lpstr>Arial</vt:lpstr>
      <vt:lpstr>CMU Serif</vt:lpstr>
      <vt:lpstr>Cover and End Slide Master</vt:lpstr>
      <vt:lpstr>Contents Slide Master</vt:lpstr>
      <vt:lpstr>Section Break Slide Master</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Nico Dilger</cp:lastModifiedBy>
  <cp:revision>292</cp:revision>
  <dcterms:created xsi:type="dcterms:W3CDTF">2018-04-24T17:14:44Z</dcterms:created>
  <dcterms:modified xsi:type="dcterms:W3CDTF">2025-01-15T09:30:04Z</dcterms:modified>
</cp:coreProperties>
</file>