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notesMasterIdLst>
    <p:notesMasterId r:id="rId16"/>
  </p:notesMasterIdLst>
  <p:sldIdLst>
    <p:sldId id="309" r:id="rId4"/>
    <p:sldId id="323" r:id="rId5"/>
    <p:sldId id="321" r:id="rId6"/>
    <p:sldId id="315" r:id="rId7"/>
    <p:sldId id="316" r:id="rId8"/>
    <p:sldId id="318" r:id="rId9"/>
    <p:sldId id="320" r:id="rId10"/>
    <p:sldId id="322" r:id="rId11"/>
    <p:sldId id="317" r:id="rId12"/>
    <p:sldId id="319" r:id="rId13"/>
    <p:sldId id="261" r:id="rId14"/>
    <p:sldId id="314" r:id="rId15"/>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76"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 Okruhlica" initials="PO" lastIdx="1" clrIdx="0">
    <p:extLst>
      <p:ext uri="{19B8F6BF-5375-455C-9EA6-DF929625EA0E}">
        <p15:presenceInfo xmlns:p15="http://schemas.microsoft.com/office/powerpoint/2012/main" userId="6ec65aedfe4bc60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92D050"/>
    <a:srgbClr val="AA313F"/>
    <a:srgbClr val="FFFFFF"/>
    <a:srgbClr val="2F4913"/>
    <a:srgbClr val="C51822"/>
    <a:srgbClr val="ADCAE8"/>
    <a:srgbClr val="B7CA42"/>
    <a:srgbClr val="2D5E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79" autoAdjust="0"/>
    <p:restoredTop sz="94660"/>
  </p:normalViewPr>
  <p:slideViewPr>
    <p:cSldViewPr snapToGrid="0">
      <p:cViewPr varScale="1">
        <p:scale>
          <a:sx n="117" d="100"/>
          <a:sy n="117" d="100"/>
        </p:scale>
        <p:origin x="642" y="90"/>
      </p:cViewPr>
      <p:guideLst>
        <p:guide orient="horz" pos="2376"/>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0BC358-5E21-4225-AAAB-C421F7602083}" type="datetimeFigureOut">
              <a:rPr lang="de-DE" smtClean="0"/>
              <a:t>15.01.2025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E9D94E-BB64-4413-BA18-51A8FD3EAA35}" type="slidenum">
              <a:rPr lang="de-DE" smtClean="0"/>
              <a:t>‹Nr.›</a:t>
            </a:fld>
            <a:endParaRPr lang="de-DE"/>
          </a:p>
        </p:txBody>
      </p:sp>
    </p:spTree>
    <p:extLst>
      <p:ext uri="{BB962C8B-B14F-4D97-AF65-F5344CB8AC3E}">
        <p14:creationId xmlns:p14="http://schemas.microsoft.com/office/powerpoint/2010/main" val="3250012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Graphic 2">
            <a:extLst>
              <a:ext uri="{FF2B5EF4-FFF2-40B4-BE49-F238E27FC236}">
                <a16:creationId xmlns:a16="http://schemas.microsoft.com/office/drawing/2014/main" id="{C6032FB9-BC74-4D22-9490-C57A3761EB46}"/>
              </a:ext>
            </a:extLst>
          </p:cNvPr>
          <p:cNvSpPr/>
          <p:nvPr userDrawn="1"/>
        </p:nvSpPr>
        <p:spPr>
          <a:xfrm flipH="1">
            <a:off x="3994321" y="809154"/>
            <a:ext cx="4427783" cy="5323880"/>
          </a:xfrm>
          <a:custGeom>
            <a:avLst/>
            <a:gdLst>
              <a:gd name="connsiteX0" fmla="*/ 198332 w 800100"/>
              <a:gd name="connsiteY0" fmla="*/ 961703 h 962025"/>
              <a:gd name="connsiteX1" fmla="*/ 646959 w 800100"/>
              <a:gd name="connsiteY1" fmla="*/ 961703 h 962025"/>
              <a:gd name="connsiteX2" fmla="*/ 610764 w 800100"/>
              <a:gd name="connsiteY2" fmla="*/ 885503 h 962025"/>
              <a:gd name="connsiteX3" fmla="*/ 686964 w 800100"/>
              <a:gd name="connsiteY3" fmla="*/ 625471 h 962025"/>
              <a:gd name="connsiteX4" fmla="*/ 786024 w 800100"/>
              <a:gd name="connsiteY4" fmla="*/ 283523 h 962025"/>
              <a:gd name="connsiteX5" fmla="*/ 359304 w 800100"/>
              <a:gd name="connsiteY5" fmla="*/ 14918 h 962025"/>
              <a:gd name="connsiteX6" fmla="*/ 124037 w 800100"/>
              <a:gd name="connsiteY6" fmla="*/ 211133 h 962025"/>
              <a:gd name="connsiteX7" fmla="*/ 116417 w 800100"/>
              <a:gd name="connsiteY7" fmla="*/ 270188 h 962025"/>
              <a:gd name="connsiteX8" fmla="*/ 59267 w 800100"/>
              <a:gd name="connsiteY8" fmla="*/ 367343 h 962025"/>
              <a:gd name="connsiteX9" fmla="*/ 13547 w 800100"/>
              <a:gd name="connsiteY9" fmla="*/ 427351 h 962025"/>
              <a:gd name="connsiteX10" fmla="*/ 24024 w 800100"/>
              <a:gd name="connsiteY10" fmla="*/ 515933 h 962025"/>
              <a:gd name="connsiteX11" fmla="*/ 63077 w 800100"/>
              <a:gd name="connsiteY11" fmla="*/ 552128 h 962025"/>
              <a:gd name="connsiteX12" fmla="*/ 18309 w 800100"/>
              <a:gd name="connsiteY12" fmla="*/ 570226 h 962025"/>
              <a:gd name="connsiteX13" fmla="*/ 30692 w 800100"/>
              <a:gd name="connsiteY13" fmla="*/ 609278 h 962025"/>
              <a:gd name="connsiteX14" fmla="*/ 29739 w 800100"/>
              <a:gd name="connsiteY14" fmla="*/ 673096 h 962025"/>
              <a:gd name="connsiteX15" fmla="*/ 85937 w 800100"/>
              <a:gd name="connsiteY15" fmla="*/ 744533 h 962025"/>
              <a:gd name="connsiteX16" fmla="*/ 225002 w 800100"/>
              <a:gd name="connsiteY16" fmla="*/ 764536 h 962025"/>
              <a:gd name="connsiteX17" fmla="*/ 198332 w 800100"/>
              <a:gd name="connsiteY17" fmla="*/ 961703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00100" h="962025">
                <a:moveTo>
                  <a:pt x="198332" y="961703"/>
                </a:moveTo>
                <a:lnTo>
                  <a:pt x="646959" y="961703"/>
                </a:lnTo>
                <a:cubicBezTo>
                  <a:pt x="633624" y="935986"/>
                  <a:pt x="619337" y="903601"/>
                  <a:pt x="610764" y="885503"/>
                </a:cubicBezTo>
                <a:cubicBezTo>
                  <a:pt x="586952" y="829306"/>
                  <a:pt x="604097" y="706433"/>
                  <a:pt x="686964" y="625471"/>
                </a:cubicBezTo>
                <a:cubicBezTo>
                  <a:pt x="766022" y="548318"/>
                  <a:pt x="817457" y="398776"/>
                  <a:pt x="786024" y="283523"/>
                </a:cubicBezTo>
                <a:cubicBezTo>
                  <a:pt x="734589" y="93023"/>
                  <a:pt x="563139" y="-25087"/>
                  <a:pt x="359304" y="14918"/>
                </a:cubicBezTo>
                <a:cubicBezTo>
                  <a:pt x="359304" y="14918"/>
                  <a:pt x="183092" y="36826"/>
                  <a:pt x="124037" y="211133"/>
                </a:cubicBezTo>
                <a:cubicBezTo>
                  <a:pt x="124037" y="211133"/>
                  <a:pt x="114512" y="236851"/>
                  <a:pt x="116417" y="270188"/>
                </a:cubicBezTo>
                <a:cubicBezTo>
                  <a:pt x="121179" y="323528"/>
                  <a:pt x="83079" y="354961"/>
                  <a:pt x="59267" y="367343"/>
                </a:cubicBezTo>
                <a:cubicBezTo>
                  <a:pt x="34502" y="380678"/>
                  <a:pt x="-9313" y="402586"/>
                  <a:pt x="13547" y="427351"/>
                </a:cubicBezTo>
                <a:cubicBezTo>
                  <a:pt x="41169" y="457831"/>
                  <a:pt x="39264" y="496883"/>
                  <a:pt x="24024" y="515933"/>
                </a:cubicBezTo>
                <a:cubicBezTo>
                  <a:pt x="4974" y="538793"/>
                  <a:pt x="60219" y="539746"/>
                  <a:pt x="63077" y="552128"/>
                </a:cubicBezTo>
                <a:cubicBezTo>
                  <a:pt x="65934" y="565463"/>
                  <a:pt x="22119" y="554986"/>
                  <a:pt x="18309" y="570226"/>
                </a:cubicBezTo>
                <a:cubicBezTo>
                  <a:pt x="14499" y="586418"/>
                  <a:pt x="26882" y="590228"/>
                  <a:pt x="30692" y="609278"/>
                </a:cubicBezTo>
                <a:cubicBezTo>
                  <a:pt x="34502" y="628328"/>
                  <a:pt x="31644" y="663571"/>
                  <a:pt x="29739" y="673096"/>
                </a:cubicBezTo>
                <a:cubicBezTo>
                  <a:pt x="27834" y="682621"/>
                  <a:pt x="33549" y="739771"/>
                  <a:pt x="85937" y="744533"/>
                </a:cubicBezTo>
                <a:cubicBezTo>
                  <a:pt x="138324" y="749296"/>
                  <a:pt x="204047" y="738818"/>
                  <a:pt x="225002" y="764536"/>
                </a:cubicBezTo>
                <a:cubicBezTo>
                  <a:pt x="244052" y="790253"/>
                  <a:pt x="222144" y="890266"/>
                  <a:pt x="198332" y="961703"/>
                </a:cubicBezTo>
                <a:close/>
              </a:path>
            </a:pathLst>
          </a:custGeom>
          <a:solidFill>
            <a:schemeClr val="bg1"/>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395023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0" y="0"/>
            <a:ext cx="12192000" cy="2664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
        <p:nvSpPr>
          <p:cNvPr id="6" name="그림 개체 틀 2">
            <a:extLst>
              <a:ext uri="{FF2B5EF4-FFF2-40B4-BE49-F238E27FC236}">
                <a16:creationId xmlns:a16="http://schemas.microsoft.com/office/drawing/2014/main" id="{2C30C39C-AAA9-4761-B982-E964F936EA3C}"/>
              </a:ext>
            </a:extLst>
          </p:cNvPr>
          <p:cNvSpPr>
            <a:spLocks noGrp="1"/>
          </p:cNvSpPr>
          <p:nvPr>
            <p:ph type="pic" sz="quarter" idx="42" hasCustomPrompt="1"/>
          </p:nvPr>
        </p:nvSpPr>
        <p:spPr>
          <a:xfrm>
            <a:off x="1032695" y="1988366"/>
            <a:ext cx="2444297" cy="2444297"/>
          </a:xfrm>
          <a:prstGeom prst="ellipse">
            <a:avLst/>
          </a:prstGeom>
          <a:solidFill>
            <a:schemeClr val="bg1">
              <a:lumMod val="95000"/>
            </a:schemeClr>
          </a:solidFill>
          <a:ln w="15875">
            <a:noFill/>
          </a:ln>
          <a:effectLst>
            <a:innerShdw blurRad="114300">
              <a:schemeClr val="bg1"/>
            </a:innerShdw>
          </a:effectLst>
        </p:spPr>
        <p:txBody>
          <a:bodyPr anchor="ctr"/>
          <a:lstStyle>
            <a:lvl1pPr marL="0" indent="0" algn="ctr">
              <a:buNone/>
              <a:defRPr sz="1200">
                <a:solidFill>
                  <a:schemeClr val="tx1">
                    <a:lumMod val="75000"/>
                    <a:lumOff val="25000"/>
                  </a:schemeClr>
                </a:solidFill>
              </a:defRPr>
            </a:lvl1pPr>
          </a:lstStyle>
          <a:p>
            <a:r>
              <a:rPr lang="en-US" altLang="ko-KR" dirty="0"/>
              <a:t>Place Your Picture Here and Bring to Front</a:t>
            </a:r>
            <a:endParaRPr lang="ko-KR" altLang="en-US" dirty="0"/>
          </a:p>
        </p:txBody>
      </p:sp>
    </p:spTree>
    <p:extLst>
      <p:ext uri="{BB962C8B-B14F-4D97-AF65-F5344CB8AC3E}">
        <p14:creationId xmlns:p14="http://schemas.microsoft.com/office/powerpoint/2010/main" val="2632218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0" y="0"/>
            <a:ext cx="12192000"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Tree>
    <p:extLst>
      <p:ext uri="{BB962C8B-B14F-4D97-AF65-F5344CB8AC3E}">
        <p14:creationId xmlns:p14="http://schemas.microsoft.com/office/powerpoint/2010/main" val="2334304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solidFill>
          <a:schemeClr val="bg1"/>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3073D1A-A4A7-4F5B-BE54-63CEAB575F6A}"/>
              </a:ext>
            </a:extLst>
          </p:cNvPr>
          <p:cNvSpPr>
            <a:spLocks noGrp="1"/>
          </p:cNvSpPr>
          <p:nvPr>
            <p:ph type="pic" sz="quarter" idx="10" hasCustomPrompt="1"/>
          </p:nvPr>
        </p:nvSpPr>
        <p:spPr>
          <a:xfrm>
            <a:off x="7266709" y="529965"/>
            <a:ext cx="4925290" cy="5798070"/>
          </a:xfrm>
          <a:custGeom>
            <a:avLst/>
            <a:gdLst>
              <a:gd name="connsiteX0" fmla="*/ 857449 w 4925290"/>
              <a:gd name="connsiteY0" fmla="*/ 0 h 5798070"/>
              <a:gd name="connsiteX1" fmla="*/ 4214649 w 4925290"/>
              <a:gd name="connsiteY1" fmla="*/ 0 h 5798070"/>
              <a:gd name="connsiteX2" fmla="*/ 4925290 w 4925290"/>
              <a:gd name="connsiteY2" fmla="*/ 1223176 h 5798070"/>
              <a:gd name="connsiteX3" fmla="*/ 4925290 w 4925290"/>
              <a:gd name="connsiteY3" fmla="*/ 4574894 h 5798070"/>
              <a:gd name="connsiteX4" fmla="*/ 4214649 w 4925290"/>
              <a:gd name="connsiteY4" fmla="*/ 5798070 h 5798070"/>
              <a:gd name="connsiteX5" fmla="*/ 857449 w 4925290"/>
              <a:gd name="connsiteY5" fmla="*/ 5798070 h 5798070"/>
              <a:gd name="connsiteX6" fmla="*/ 0 w 4925290"/>
              <a:gd name="connsiteY6" fmla="*/ 4322202 h 5798070"/>
              <a:gd name="connsiteX7" fmla="*/ 2152428 w 4925290"/>
              <a:gd name="connsiteY7" fmla="*/ 4322202 h 5798070"/>
              <a:gd name="connsiteX8" fmla="*/ 2979260 w 4925290"/>
              <a:gd name="connsiteY8" fmla="*/ 2899035 h 5798070"/>
              <a:gd name="connsiteX9" fmla="*/ 2152428 w 4925290"/>
              <a:gd name="connsiteY9" fmla="*/ 1475868 h 5798070"/>
              <a:gd name="connsiteX10" fmla="*/ 0 w 4925290"/>
              <a:gd name="connsiteY10" fmla="*/ 1475868 h 5798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5290" h="5798070">
                <a:moveTo>
                  <a:pt x="857449" y="0"/>
                </a:moveTo>
                <a:lnTo>
                  <a:pt x="4214649" y="0"/>
                </a:lnTo>
                <a:lnTo>
                  <a:pt x="4925290" y="1223176"/>
                </a:lnTo>
                <a:lnTo>
                  <a:pt x="4925290" y="4574894"/>
                </a:lnTo>
                <a:lnTo>
                  <a:pt x="4214649" y="5798070"/>
                </a:lnTo>
                <a:lnTo>
                  <a:pt x="857449" y="5798070"/>
                </a:lnTo>
                <a:lnTo>
                  <a:pt x="0" y="4322202"/>
                </a:lnTo>
                <a:lnTo>
                  <a:pt x="2152428" y="4322202"/>
                </a:lnTo>
                <a:lnTo>
                  <a:pt x="2979260" y="2899035"/>
                </a:lnTo>
                <a:lnTo>
                  <a:pt x="2152428" y="1475868"/>
                </a:lnTo>
                <a:lnTo>
                  <a:pt x="0" y="1475868"/>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3" name="Picture Placeholder 12">
            <a:extLst>
              <a:ext uri="{FF2B5EF4-FFF2-40B4-BE49-F238E27FC236}">
                <a16:creationId xmlns:a16="http://schemas.microsoft.com/office/drawing/2014/main" id="{8CF70162-E0C4-4E2A-B2CE-73A493476724}"/>
              </a:ext>
            </a:extLst>
          </p:cNvPr>
          <p:cNvSpPr>
            <a:spLocks noGrp="1"/>
          </p:cNvSpPr>
          <p:nvPr>
            <p:ph type="pic" sz="quarter" idx="11" hasCustomPrompt="1"/>
          </p:nvPr>
        </p:nvSpPr>
        <p:spPr>
          <a:xfrm>
            <a:off x="4525108" y="2105085"/>
            <a:ext cx="4925290" cy="2647831"/>
          </a:xfrm>
          <a:custGeom>
            <a:avLst/>
            <a:gdLst>
              <a:gd name="connsiteX0" fmla="*/ 769169 w 6213231"/>
              <a:gd name="connsiteY0" fmla="*/ 0 h 2647831"/>
              <a:gd name="connsiteX1" fmla="*/ 5444062 w 6213231"/>
              <a:gd name="connsiteY1" fmla="*/ 0 h 2647831"/>
              <a:gd name="connsiteX2" fmla="*/ 6213231 w 6213231"/>
              <a:gd name="connsiteY2" fmla="*/ 1323916 h 2647831"/>
              <a:gd name="connsiteX3" fmla="*/ 5444062 w 6213231"/>
              <a:gd name="connsiteY3" fmla="*/ 2647831 h 2647831"/>
              <a:gd name="connsiteX4" fmla="*/ 769169 w 6213231"/>
              <a:gd name="connsiteY4" fmla="*/ 2647831 h 2647831"/>
              <a:gd name="connsiteX5" fmla="*/ 0 w 6213231"/>
              <a:gd name="connsiteY5" fmla="*/ 1323916 h 2647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3231" h="2647831">
                <a:moveTo>
                  <a:pt x="769169" y="0"/>
                </a:moveTo>
                <a:lnTo>
                  <a:pt x="5444062" y="0"/>
                </a:lnTo>
                <a:lnTo>
                  <a:pt x="6213231" y="1323916"/>
                </a:lnTo>
                <a:lnTo>
                  <a:pt x="5444062" y="2647831"/>
                </a:lnTo>
                <a:lnTo>
                  <a:pt x="769169" y="2647831"/>
                </a:lnTo>
                <a:lnTo>
                  <a:pt x="0" y="132391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847684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1160586" y="0"/>
            <a:ext cx="4853352"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Tree>
    <p:extLst>
      <p:ext uri="{BB962C8B-B14F-4D97-AF65-F5344CB8AC3E}">
        <p14:creationId xmlns:p14="http://schemas.microsoft.com/office/powerpoint/2010/main" val="15329724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Contents slide layout">
    <p:bg>
      <p:bgPr>
        <a:solidFill>
          <a:schemeClr val="bg1"/>
        </a:solidFill>
        <a:effectLst/>
      </p:bgPr>
    </p:bg>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id="{21AEC72C-3C89-4B08-B67E-E04E47BA302D}"/>
              </a:ext>
            </a:extLst>
          </p:cNvPr>
          <p:cNvSpPr>
            <a:spLocks noGrp="1"/>
          </p:cNvSpPr>
          <p:nvPr>
            <p:ph type="pic" sz="quarter" idx="10" hasCustomPrompt="1"/>
          </p:nvPr>
        </p:nvSpPr>
        <p:spPr>
          <a:xfrm>
            <a:off x="5847486" y="342900"/>
            <a:ext cx="5926499" cy="6172200"/>
          </a:xfrm>
          <a:custGeom>
            <a:avLst/>
            <a:gdLst>
              <a:gd name="connsiteX0" fmla="*/ 1240972 w 5926499"/>
              <a:gd name="connsiteY0" fmla="*/ 0 h 6172200"/>
              <a:gd name="connsiteX1" fmla="*/ 5926499 w 5926499"/>
              <a:gd name="connsiteY1" fmla="*/ 0 h 6172200"/>
              <a:gd name="connsiteX2" fmla="*/ 5926499 w 5926499"/>
              <a:gd name="connsiteY2" fmla="*/ 6172200 h 6172200"/>
              <a:gd name="connsiteX3" fmla="*/ 1240972 w 5926499"/>
              <a:gd name="connsiteY3" fmla="*/ 6172200 h 6172200"/>
              <a:gd name="connsiteX4" fmla="*/ 1240972 w 5926499"/>
              <a:gd name="connsiteY4" fmla="*/ 6015988 h 6172200"/>
              <a:gd name="connsiteX5" fmla="*/ 92399 w 5926499"/>
              <a:gd name="connsiteY5" fmla="*/ 6015988 h 6172200"/>
              <a:gd name="connsiteX6" fmla="*/ 92399 w 5926499"/>
              <a:gd name="connsiteY6" fmla="*/ 5938701 h 6172200"/>
              <a:gd name="connsiteX7" fmla="*/ 1240972 w 5926499"/>
              <a:gd name="connsiteY7" fmla="*/ 5938701 h 6172200"/>
              <a:gd name="connsiteX8" fmla="*/ 1240972 w 5926499"/>
              <a:gd name="connsiteY8" fmla="*/ 5859778 h 6172200"/>
              <a:gd name="connsiteX9" fmla="*/ 497028 w 5926499"/>
              <a:gd name="connsiteY9" fmla="*/ 5859778 h 6172200"/>
              <a:gd name="connsiteX10" fmla="*/ 497028 w 5926499"/>
              <a:gd name="connsiteY10" fmla="*/ 5668190 h 6172200"/>
              <a:gd name="connsiteX11" fmla="*/ 1240972 w 5926499"/>
              <a:gd name="connsiteY11" fmla="*/ 5668190 h 6172200"/>
              <a:gd name="connsiteX12" fmla="*/ 1240972 w 5926499"/>
              <a:gd name="connsiteY12" fmla="*/ 5589267 h 6172200"/>
              <a:gd name="connsiteX13" fmla="*/ 2775704 w 5926499"/>
              <a:gd name="connsiteY13" fmla="*/ 5589267 h 6172200"/>
              <a:gd name="connsiteX14" fmla="*/ 2775704 w 5926499"/>
              <a:gd name="connsiteY14" fmla="*/ 5511980 h 6172200"/>
              <a:gd name="connsiteX15" fmla="*/ 1240972 w 5926499"/>
              <a:gd name="connsiteY15" fmla="*/ 5511980 h 6172200"/>
              <a:gd name="connsiteX16" fmla="*/ 1240972 w 5926499"/>
              <a:gd name="connsiteY16" fmla="*/ 5222694 h 6172200"/>
              <a:gd name="connsiteX17" fmla="*/ 2993421 w 5926499"/>
              <a:gd name="connsiteY17" fmla="*/ 5222694 h 6172200"/>
              <a:gd name="connsiteX18" fmla="*/ 2993421 w 5926499"/>
              <a:gd name="connsiteY18" fmla="*/ 5031107 h 6172200"/>
              <a:gd name="connsiteX19" fmla="*/ 1240972 w 5926499"/>
              <a:gd name="connsiteY19" fmla="*/ 5031107 h 6172200"/>
              <a:gd name="connsiteX20" fmla="*/ 1240972 w 5926499"/>
              <a:gd name="connsiteY20" fmla="*/ 4922382 h 6172200"/>
              <a:gd name="connsiteX21" fmla="*/ 225578 w 5926499"/>
              <a:gd name="connsiteY21" fmla="*/ 4922382 h 6172200"/>
              <a:gd name="connsiteX22" fmla="*/ 225578 w 5926499"/>
              <a:gd name="connsiteY22" fmla="*/ 4845095 h 6172200"/>
              <a:gd name="connsiteX23" fmla="*/ 1240972 w 5926499"/>
              <a:gd name="connsiteY23" fmla="*/ 4845095 h 6172200"/>
              <a:gd name="connsiteX24" fmla="*/ 1240972 w 5926499"/>
              <a:gd name="connsiteY24" fmla="*/ 4721133 h 6172200"/>
              <a:gd name="connsiteX25" fmla="*/ 2181818 w 5926499"/>
              <a:gd name="connsiteY25" fmla="*/ 4721133 h 6172200"/>
              <a:gd name="connsiteX26" fmla="*/ 2181818 w 5926499"/>
              <a:gd name="connsiteY26" fmla="*/ 4655818 h 6172200"/>
              <a:gd name="connsiteX27" fmla="*/ 1240972 w 5926499"/>
              <a:gd name="connsiteY27" fmla="*/ 4655818 h 6172200"/>
              <a:gd name="connsiteX28" fmla="*/ 1240972 w 5926499"/>
              <a:gd name="connsiteY28" fmla="*/ 4516481 h 6172200"/>
              <a:gd name="connsiteX29" fmla="*/ 497028 w 5926499"/>
              <a:gd name="connsiteY29" fmla="*/ 4516481 h 6172200"/>
              <a:gd name="connsiteX30" fmla="*/ 497028 w 5926499"/>
              <a:gd name="connsiteY30" fmla="*/ 4439194 h 6172200"/>
              <a:gd name="connsiteX31" fmla="*/ 1240972 w 5926499"/>
              <a:gd name="connsiteY31" fmla="*/ 4439194 h 6172200"/>
              <a:gd name="connsiteX32" fmla="*/ 1240972 w 5926499"/>
              <a:gd name="connsiteY32" fmla="*/ 4321628 h 6172200"/>
              <a:gd name="connsiteX33" fmla="*/ 2347278 w 5926499"/>
              <a:gd name="connsiteY33" fmla="*/ 4321628 h 6172200"/>
              <a:gd name="connsiteX34" fmla="*/ 2347278 w 5926499"/>
              <a:gd name="connsiteY34" fmla="*/ 4130040 h 6172200"/>
              <a:gd name="connsiteX35" fmla="*/ 1240972 w 5926499"/>
              <a:gd name="connsiteY35" fmla="*/ 4130040 h 6172200"/>
              <a:gd name="connsiteX36" fmla="*/ 1240972 w 5926499"/>
              <a:gd name="connsiteY36" fmla="*/ 3828776 h 6172200"/>
              <a:gd name="connsiteX37" fmla="*/ 2347278 w 5926499"/>
              <a:gd name="connsiteY37" fmla="*/ 3828776 h 6172200"/>
              <a:gd name="connsiteX38" fmla="*/ 2347278 w 5926499"/>
              <a:gd name="connsiteY38" fmla="*/ 3751489 h 6172200"/>
              <a:gd name="connsiteX39" fmla="*/ 1240972 w 5926499"/>
              <a:gd name="connsiteY39" fmla="*/ 3751489 h 6172200"/>
              <a:gd name="connsiteX40" fmla="*/ 1240972 w 5926499"/>
              <a:gd name="connsiteY40" fmla="*/ 3567249 h 6172200"/>
              <a:gd name="connsiteX41" fmla="*/ 544605 w 5926499"/>
              <a:gd name="connsiteY41" fmla="*/ 3567249 h 6172200"/>
              <a:gd name="connsiteX42" fmla="*/ 544605 w 5926499"/>
              <a:gd name="connsiteY42" fmla="*/ 3279866 h 6172200"/>
              <a:gd name="connsiteX43" fmla="*/ 1240972 w 5926499"/>
              <a:gd name="connsiteY43" fmla="*/ 3279866 h 6172200"/>
              <a:gd name="connsiteX44" fmla="*/ 1240972 w 5926499"/>
              <a:gd name="connsiteY44" fmla="*/ 3141069 h 6172200"/>
              <a:gd name="connsiteX45" fmla="*/ 0 w 5926499"/>
              <a:gd name="connsiteY45" fmla="*/ 3141069 h 6172200"/>
              <a:gd name="connsiteX46" fmla="*/ 0 w 5926499"/>
              <a:gd name="connsiteY46" fmla="*/ 3063782 h 6172200"/>
              <a:gd name="connsiteX47" fmla="*/ 1240972 w 5926499"/>
              <a:gd name="connsiteY47" fmla="*/ 3063782 h 6172200"/>
              <a:gd name="connsiteX48" fmla="*/ 1240972 w 5926499"/>
              <a:gd name="connsiteY48" fmla="*/ 2942953 h 6172200"/>
              <a:gd name="connsiteX49" fmla="*/ 343464 w 5926499"/>
              <a:gd name="connsiteY49" fmla="*/ 2942953 h 6172200"/>
              <a:gd name="connsiteX50" fmla="*/ 343464 w 5926499"/>
              <a:gd name="connsiteY50" fmla="*/ 2865666 h 6172200"/>
              <a:gd name="connsiteX51" fmla="*/ 1240972 w 5926499"/>
              <a:gd name="connsiteY51" fmla="*/ 2865666 h 6172200"/>
              <a:gd name="connsiteX52" fmla="*/ 1240972 w 5926499"/>
              <a:gd name="connsiteY52" fmla="*/ 2770414 h 6172200"/>
              <a:gd name="connsiteX53" fmla="*/ 2020709 w 5926499"/>
              <a:gd name="connsiteY53" fmla="*/ 2770414 h 6172200"/>
              <a:gd name="connsiteX54" fmla="*/ 2020709 w 5926499"/>
              <a:gd name="connsiteY54" fmla="*/ 2705099 h 6172200"/>
              <a:gd name="connsiteX55" fmla="*/ 1240972 w 5926499"/>
              <a:gd name="connsiteY55" fmla="*/ 2705099 h 6172200"/>
              <a:gd name="connsiteX56" fmla="*/ 1240972 w 5926499"/>
              <a:gd name="connsiteY56" fmla="*/ 2453364 h 6172200"/>
              <a:gd name="connsiteX57" fmla="*/ 2113162 w 5926499"/>
              <a:gd name="connsiteY57" fmla="*/ 2453364 h 6172200"/>
              <a:gd name="connsiteX58" fmla="*/ 2113162 w 5926499"/>
              <a:gd name="connsiteY58" fmla="*/ 2261777 h 6172200"/>
              <a:gd name="connsiteX59" fmla="*/ 1240972 w 5926499"/>
              <a:gd name="connsiteY59" fmla="*/ 2261777 h 6172200"/>
              <a:gd name="connsiteX60" fmla="*/ 1240972 w 5926499"/>
              <a:gd name="connsiteY60" fmla="*/ 2065018 h 6172200"/>
              <a:gd name="connsiteX61" fmla="*/ 544605 w 5926499"/>
              <a:gd name="connsiteY61" fmla="*/ 2065018 h 6172200"/>
              <a:gd name="connsiteX62" fmla="*/ 544605 w 5926499"/>
              <a:gd name="connsiteY62" fmla="*/ 1999703 h 6172200"/>
              <a:gd name="connsiteX63" fmla="*/ 1240972 w 5926499"/>
              <a:gd name="connsiteY63" fmla="*/ 1999703 h 6172200"/>
              <a:gd name="connsiteX64" fmla="*/ 1240972 w 5926499"/>
              <a:gd name="connsiteY64" fmla="*/ 1794507 h 6172200"/>
              <a:gd name="connsiteX65" fmla="*/ 2587402 w 5926499"/>
              <a:gd name="connsiteY65" fmla="*/ 1794507 h 6172200"/>
              <a:gd name="connsiteX66" fmla="*/ 2587402 w 5926499"/>
              <a:gd name="connsiteY66" fmla="*/ 1717220 h 6172200"/>
              <a:gd name="connsiteX67" fmla="*/ 1240972 w 5926499"/>
              <a:gd name="connsiteY67" fmla="*/ 1717220 h 6172200"/>
              <a:gd name="connsiteX68" fmla="*/ 1240972 w 5926499"/>
              <a:gd name="connsiteY68" fmla="*/ 1582782 h 6172200"/>
              <a:gd name="connsiteX69" fmla="*/ 191589 w 5926499"/>
              <a:gd name="connsiteY69" fmla="*/ 1582782 h 6172200"/>
              <a:gd name="connsiteX70" fmla="*/ 191589 w 5926499"/>
              <a:gd name="connsiteY70" fmla="*/ 1391193 h 6172200"/>
              <a:gd name="connsiteX71" fmla="*/ 1240972 w 5926499"/>
              <a:gd name="connsiteY71" fmla="*/ 1391193 h 6172200"/>
              <a:gd name="connsiteX72" fmla="*/ 1240972 w 5926499"/>
              <a:gd name="connsiteY72" fmla="*/ 1256756 h 6172200"/>
              <a:gd name="connsiteX73" fmla="*/ 2981203 w 5926499"/>
              <a:gd name="connsiteY73" fmla="*/ 1256756 h 6172200"/>
              <a:gd name="connsiteX74" fmla="*/ 2981203 w 5926499"/>
              <a:gd name="connsiteY74" fmla="*/ 1179469 h 6172200"/>
              <a:gd name="connsiteX75" fmla="*/ 1240972 w 5926499"/>
              <a:gd name="connsiteY75" fmla="*/ 1179469 h 6172200"/>
              <a:gd name="connsiteX76" fmla="*/ 1240972 w 5926499"/>
              <a:gd name="connsiteY76" fmla="*/ 1024346 h 6172200"/>
              <a:gd name="connsiteX77" fmla="*/ 2051188 w 5926499"/>
              <a:gd name="connsiteY77" fmla="*/ 1024346 h 6172200"/>
              <a:gd name="connsiteX78" fmla="*/ 2051188 w 5926499"/>
              <a:gd name="connsiteY78" fmla="*/ 828402 h 6172200"/>
              <a:gd name="connsiteX79" fmla="*/ 1240972 w 5926499"/>
              <a:gd name="connsiteY79" fmla="*/ 828402 h 6172200"/>
              <a:gd name="connsiteX80" fmla="*/ 1240972 w 5926499"/>
              <a:gd name="connsiteY80" fmla="*/ 695597 h 6172200"/>
              <a:gd name="connsiteX81" fmla="*/ 579440 w 5926499"/>
              <a:gd name="connsiteY81" fmla="*/ 695597 h 6172200"/>
              <a:gd name="connsiteX82" fmla="*/ 579440 w 5926499"/>
              <a:gd name="connsiteY82" fmla="*/ 504009 h 6172200"/>
              <a:gd name="connsiteX83" fmla="*/ 1240972 w 5926499"/>
              <a:gd name="connsiteY83" fmla="*/ 504009 h 6172200"/>
              <a:gd name="connsiteX84" fmla="*/ 1240972 w 5926499"/>
              <a:gd name="connsiteY84" fmla="*/ 447943 h 6172200"/>
              <a:gd name="connsiteX85" fmla="*/ 977276 w 5926499"/>
              <a:gd name="connsiteY85" fmla="*/ 447943 h 6172200"/>
              <a:gd name="connsiteX86" fmla="*/ 977276 w 5926499"/>
              <a:gd name="connsiteY86" fmla="*/ 370656 h 6172200"/>
              <a:gd name="connsiteX87" fmla="*/ 1240972 w 5926499"/>
              <a:gd name="connsiteY87" fmla="*/ 370656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926499" h="6172200">
                <a:moveTo>
                  <a:pt x="1240972" y="0"/>
                </a:moveTo>
                <a:lnTo>
                  <a:pt x="5926499" y="0"/>
                </a:lnTo>
                <a:lnTo>
                  <a:pt x="5926499" y="6172200"/>
                </a:lnTo>
                <a:lnTo>
                  <a:pt x="1240972" y="6172200"/>
                </a:lnTo>
                <a:lnTo>
                  <a:pt x="1240972" y="6015988"/>
                </a:lnTo>
                <a:lnTo>
                  <a:pt x="92399" y="6015988"/>
                </a:lnTo>
                <a:lnTo>
                  <a:pt x="92399" y="5938701"/>
                </a:lnTo>
                <a:lnTo>
                  <a:pt x="1240972" y="5938701"/>
                </a:lnTo>
                <a:lnTo>
                  <a:pt x="1240972" y="5859778"/>
                </a:lnTo>
                <a:lnTo>
                  <a:pt x="497028" y="5859778"/>
                </a:lnTo>
                <a:lnTo>
                  <a:pt x="497028" y="5668190"/>
                </a:lnTo>
                <a:lnTo>
                  <a:pt x="1240972" y="5668190"/>
                </a:lnTo>
                <a:lnTo>
                  <a:pt x="1240972" y="5589267"/>
                </a:lnTo>
                <a:lnTo>
                  <a:pt x="2775704" y="5589267"/>
                </a:lnTo>
                <a:lnTo>
                  <a:pt x="2775704" y="5511980"/>
                </a:lnTo>
                <a:lnTo>
                  <a:pt x="1240972" y="5511980"/>
                </a:lnTo>
                <a:lnTo>
                  <a:pt x="1240972" y="5222694"/>
                </a:lnTo>
                <a:lnTo>
                  <a:pt x="2993421" y="5222694"/>
                </a:lnTo>
                <a:lnTo>
                  <a:pt x="2993421" y="5031107"/>
                </a:lnTo>
                <a:lnTo>
                  <a:pt x="1240972" y="5031107"/>
                </a:lnTo>
                <a:lnTo>
                  <a:pt x="1240972" y="4922382"/>
                </a:lnTo>
                <a:lnTo>
                  <a:pt x="225578" y="4922382"/>
                </a:lnTo>
                <a:lnTo>
                  <a:pt x="225578" y="4845095"/>
                </a:lnTo>
                <a:lnTo>
                  <a:pt x="1240972" y="4845095"/>
                </a:lnTo>
                <a:lnTo>
                  <a:pt x="1240972" y="4721133"/>
                </a:lnTo>
                <a:lnTo>
                  <a:pt x="2181818" y="4721133"/>
                </a:lnTo>
                <a:lnTo>
                  <a:pt x="2181818" y="4655818"/>
                </a:lnTo>
                <a:lnTo>
                  <a:pt x="1240972" y="4655818"/>
                </a:lnTo>
                <a:lnTo>
                  <a:pt x="1240972" y="4516481"/>
                </a:lnTo>
                <a:lnTo>
                  <a:pt x="497028" y="4516481"/>
                </a:lnTo>
                <a:lnTo>
                  <a:pt x="497028" y="4439194"/>
                </a:lnTo>
                <a:lnTo>
                  <a:pt x="1240972" y="4439194"/>
                </a:lnTo>
                <a:lnTo>
                  <a:pt x="1240972" y="4321628"/>
                </a:lnTo>
                <a:lnTo>
                  <a:pt x="2347278" y="4321628"/>
                </a:lnTo>
                <a:lnTo>
                  <a:pt x="2347278" y="4130040"/>
                </a:lnTo>
                <a:lnTo>
                  <a:pt x="1240972" y="4130040"/>
                </a:lnTo>
                <a:lnTo>
                  <a:pt x="1240972" y="3828776"/>
                </a:lnTo>
                <a:lnTo>
                  <a:pt x="2347278" y="3828776"/>
                </a:lnTo>
                <a:lnTo>
                  <a:pt x="2347278" y="3751489"/>
                </a:lnTo>
                <a:lnTo>
                  <a:pt x="1240972" y="3751489"/>
                </a:lnTo>
                <a:lnTo>
                  <a:pt x="1240972" y="3567249"/>
                </a:lnTo>
                <a:lnTo>
                  <a:pt x="544605" y="3567249"/>
                </a:lnTo>
                <a:lnTo>
                  <a:pt x="544605" y="3279866"/>
                </a:lnTo>
                <a:lnTo>
                  <a:pt x="1240972" y="3279866"/>
                </a:lnTo>
                <a:lnTo>
                  <a:pt x="1240972" y="3141069"/>
                </a:lnTo>
                <a:lnTo>
                  <a:pt x="0" y="3141069"/>
                </a:lnTo>
                <a:lnTo>
                  <a:pt x="0" y="3063782"/>
                </a:lnTo>
                <a:lnTo>
                  <a:pt x="1240972" y="3063782"/>
                </a:lnTo>
                <a:lnTo>
                  <a:pt x="1240972" y="2942953"/>
                </a:lnTo>
                <a:lnTo>
                  <a:pt x="343464" y="2942953"/>
                </a:lnTo>
                <a:lnTo>
                  <a:pt x="343464" y="2865666"/>
                </a:lnTo>
                <a:lnTo>
                  <a:pt x="1240972" y="2865666"/>
                </a:lnTo>
                <a:lnTo>
                  <a:pt x="1240972" y="2770414"/>
                </a:lnTo>
                <a:lnTo>
                  <a:pt x="2020709" y="2770414"/>
                </a:lnTo>
                <a:lnTo>
                  <a:pt x="2020709" y="2705099"/>
                </a:lnTo>
                <a:lnTo>
                  <a:pt x="1240972" y="2705099"/>
                </a:lnTo>
                <a:lnTo>
                  <a:pt x="1240972" y="2453364"/>
                </a:lnTo>
                <a:lnTo>
                  <a:pt x="2113162" y="2453364"/>
                </a:lnTo>
                <a:lnTo>
                  <a:pt x="2113162" y="2261777"/>
                </a:lnTo>
                <a:lnTo>
                  <a:pt x="1240972" y="2261777"/>
                </a:lnTo>
                <a:lnTo>
                  <a:pt x="1240972" y="2065018"/>
                </a:lnTo>
                <a:lnTo>
                  <a:pt x="544605" y="2065018"/>
                </a:lnTo>
                <a:lnTo>
                  <a:pt x="544605" y="1999703"/>
                </a:lnTo>
                <a:lnTo>
                  <a:pt x="1240972" y="1999703"/>
                </a:lnTo>
                <a:lnTo>
                  <a:pt x="1240972" y="1794507"/>
                </a:lnTo>
                <a:lnTo>
                  <a:pt x="2587402" y="1794507"/>
                </a:lnTo>
                <a:lnTo>
                  <a:pt x="2587402" y="1717220"/>
                </a:lnTo>
                <a:lnTo>
                  <a:pt x="1240972" y="1717220"/>
                </a:lnTo>
                <a:lnTo>
                  <a:pt x="1240972" y="1582782"/>
                </a:lnTo>
                <a:lnTo>
                  <a:pt x="191589" y="1582782"/>
                </a:lnTo>
                <a:lnTo>
                  <a:pt x="191589" y="1391193"/>
                </a:lnTo>
                <a:lnTo>
                  <a:pt x="1240972" y="1391193"/>
                </a:lnTo>
                <a:lnTo>
                  <a:pt x="1240972" y="1256756"/>
                </a:lnTo>
                <a:lnTo>
                  <a:pt x="2981203" y="1256756"/>
                </a:lnTo>
                <a:lnTo>
                  <a:pt x="2981203" y="1179469"/>
                </a:lnTo>
                <a:lnTo>
                  <a:pt x="1240972" y="1179469"/>
                </a:lnTo>
                <a:lnTo>
                  <a:pt x="1240972" y="1024346"/>
                </a:lnTo>
                <a:lnTo>
                  <a:pt x="2051188" y="1024346"/>
                </a:lnTo>
                <a:lnTo>
                  <a:pt x="2051188" y="828402"/>
                </a:lnTo>
                <a:lnTo>
                  <a:pt x="1240972" y="828402"/>
                </a:lnTo>
                <a:lnTo>
                  <a:pt x="1240972" y="695597"/>
                </a:lnTo>
                <a:lnTo>
                  <a:pt x="579440" y="695597"/>
                </a:lnTo>
                <a:lnTo>
                  <a:pt x="579440" y="504009"/>
                </a:lnTo>
                <a:lnTo>
                  <a:pt x="1240972" y="504009"/>
                </a:lnTo>
                <a:lnTo>
                  <a:pt x="1240972" y="447943"/>
                </a:lnTo>
                <a:lnTo>
                  <a:pt x="977276" y="447943"/>
                </a:lnTo>
                <a:lnTo>
                  <a:pt x="977276" y="370656"/>
                </a:lnTo>
                <a:lnTo>
                  <a:pt x="1240972" y="37065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7963849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50838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60155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Agenda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85214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273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7F98B0-1969-4B0D-B39C-719F77064B57}"/>
              </a:ext>
            </a:extLst>
          </p:cNvPr>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c 2">
            <a:extLst>
              <a:ext uri="{FF2B5EF4-FFF2-40B4-BE49-F238E27FC236}">
                <a16:creationId xmlns:a16="http://schemas.microsoft.com/office/drawing/2014/main" id="{A0175121-4C90-40A9-B147-E4149E5190AE}"/>
              </a:ext>
            </a:extLst>
          </p:cNvPr>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509561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9454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931360-7E41-4248-8AEF-AC858AB643B6}"/>
              </a:ext>
            </a:extLst>
          </p:cNvPr>
          <p:cNvSpPr/>
          <p:nvPr userDrawn="1"/>
        </p:nvSpPr>
        <p:spPr>
          <a:xfrm>
            <a:off x="0" y="0"/>
            <a:ext cx="12192000" cy="6858000"/>
          </a:xfrm>
          <a:prstGeom prst="rect">
            <a:avLst/>
          </a:prstGeom>
          <a:gradFill flip="none" rotWithShape="1">
            <a:gsLst>
              <a:gs pos="29000">
                <a:schemeClr val="accent1">
                  <a:lumMod val="5000"/>
                  <a:lumOff val="95000"/>
                  <a:alpha val="0"/>
                </a:schemeClr>
              </a:gs>
              <a:gs pos="66000">
                <a:schemeClr val="accent1">
                  <a:alpha val="58000"/>
                </a:schemeClr>
              </a:gs>
              <a:gs pos="80000">
                <a:schemeClr val="accent1">
                  <a:alpha val="61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3102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1" y="339509"/>
            <a:ext cx="12192000" cy="792605"/>
          </a:xfrm>
          <a:prstGeom prst="rect">
            <a:avLst/>
          </a:prstGeom>
        </p:spPr>
        <p:txBody>
          <a:bodyPr anchor="ctr"/>
          <a:lstStyle>
            <a:lvl1pPr marL="0" indent="0" algn="ctr">
              <a:lnSpc>
                <a:spcPct val="100000"/>
              </a:lnSpc>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16250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0E8D5F8-DCBB-4697-978C-9F18383C891F}"/>
              </a:ext>
            </a:extLst>
          </p:cNvPr>
          <p:cNvSpPr/>
          <p:nvPr userDrawn="1"/>
        </p:nvSpPr>
        <p:spPr>
          <a:xfrm>
            <a:off x="0" y="161317"/>
            <a:ext cx="11191164" cy="1026038"/>
          </a:xfrm>
          <a:custGeom>
            <a:avLst/>
            <a:gdLst>
              <a:gd name="connsiteX0" fmla="*/ 0 w 11191164"/>
              <a:gd name="connsiteY0" fmla="*/ 0 h 1026038"/>
              <a:gd name="connsiteX1" fmla="*/ 10678145 w 11191164"/>
              <a:gd name="connsiteY1" fmla="*/ 0 h 1026038"/>
              <a:gd name="connsiteX2" fmla="*/ 11191164 w 11191164"/>
              <a:gd name="connsiteY2" fmla="*/ 513019 h 1026038"/>
              <a:gd name="connsiteX3" fmla="*/ 10678145 w 11191164"/>
              <a:gd name="connsiteY3" fmla="*/ 1026038 h 1026038"/>
              <a:gd name="connsiteX4" fmla="*/ 0 w 11191164"/>
              <a:gd name="connsiteY4" fmla="*/ 1026038 h 1026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4" h="1026038">
                <a:moveTo>
                  <a:pt x="0" y="0"/>
                </a:moveTo>
                <a:lnTo>
                  <a:pt x="10678145" y="0"/>
                </a:lnTo>
                <a:cubicBezTo>
                  <a:pt x="10961478" y="0"/>
                  <a:pt x="11191164" y="229686"/>
                  <a:pt x="11191164" y="513019"/>
                </a:cubicBezTo>
                <a:cubicBezTo>
                  <a:pt x="11191164" y="796352"/>
                  <a:pt x="10961478" y="1026038"/>
                  <a:pt x="10678145" y="1026038"/>
                </a:cubicBezTo>
                <a:lnTo>
                  <a:pt x="0" y="102603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2120734" y="339509"/>
            <a:ext cx="9775991"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
        <p:nvSpPr>
          <p:cNvPr id="4" name="Freeform: Shape 3">
            <a:extLst>
              <a:ext uri="{FF2B5EF4-FFF2-40B4-BE49-F238E27FC236}">
                <a16:creationId xmlns:a16="http://schemas.microsoft.com/office/drawing/2014/main" id="{1FC942A5-2D0D-4483-A217-3F3729323734}"/>
              </a:ext>
            </a:extLst>
          </p:cNvPr>
          <p:cNvSpPr/>
          <p:nvPr userDrawn="1"/>
        </p:nvSpPr>
        <p:spPr>
          <a:xfrm>
            <a:off x="0" y="161317"/>
            <a:ext cx="1668083" cy="1026038"/>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A01515AE-4193-4204-AAE3-28BCF655ED34}"/>
              </a:ext>
            </a:extLst>
          </p:cNvPr>
          <p:cNvSpPr/>
          <p:nvPr userDrawn="1"/>
        </p:nvSpPr>
        <p:spPr>
          <a:xfrm>
            <a:off x="11288971" y="161317"/>
            <a:ext cx="903029" cy="1026038"/>
          </a:xfrm>
          <a:custGeom>
            <a:avLst/>
            <a:gdLst>
              <a:gd name="connsiteX0" fmla="*/ 513019 w 903029"/>
              <a:gd name="connsiteY0" fmla="*/ 0 h 1026038"/>
              <a:gd name="connsiteX1" fmla="*/ 903029 w 903029"/>
              <a:gd name="connsiteY1" fmla="*/ 0 h 1026038"/>
              <a:gd name="connsiteX2" fmla="*/ 903029 w 903029"/>
              <a:gd name="connsiteY2" fmla="*/ 1026038 h 1026038"/>
              <a:gd name="connsiteX3" fmla="*/ 513019 w 903029"/>
              <a:gd name="connsiteY3" fmla="*/ 1026038 h 1026038"/>
              <a:gd name="connsiteX4" fmla="*/ 0 w 903029"/>
              <a:gd name="connsiteY4" fmla="*/ 513019 h 1026038"/>
              <a:gd name="connsiteX5" fmla="*/ 513019 w 903029"/>
              <a:gd name="connsiteY5" fmla="*/ 0 h 1026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3029" h="1026038">
                <a:moveTo>
                  <a:pt x="513019" y="0"/>
                </a:moveTo>
                <a:lnTo>
                  <a:pt x="903029" y="0"/>
                </a:lnTo>
                <a:lnTo>
                  <a:pt x="903029" y="1026038"/>
                </a:lnTo>
                <a:lnTo>
                  <a:pt x="513019" y="1026038"/>
                </a:lnTo>
                <a:cubicBezTo>
                  <a:pt x="229686" y="1026038"/>
                  <a:pt x="0" y="796352"/>
                  <a:pt x="0" y="513019"/>
                </a:cubicBezTo>
                <a:cubicBezTo>
                  <a:pt x="0" y="229686"/>
                  <a:pt x="229686" y="0"/>
                  <a:pt x="51301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028761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theme" Target="../theme/theme2.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55" r:id="rId1"/>
  </p:sldLayoutIdLst>
  <p:hf sldNum="0" hdr="0" ftr="0"/>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31" r:id="rId1"/>
    <p:sldLayoutId id="2147483737" r:id="rId2"/>
    <p:sldLayoutId id="2147483739" r:id="rId3"/>
    <p:sldLayoutId id="2147483736" r:id="rId4"/>
    <p:sldLayoutId id="2147483740" r:id="rId5"/>
    <p:sldLayoutId id="2147483741" r:id="rId6"/>
    <p:sldLayoutId id="2147483742" r:id="rId7"/>
    <p:sldLayoutId id="2147483738" r:id="rId8"/>
    <p:sldLayoutId id="2147483743" r:id="rId9"/>
    <p:sldLayoutId id="2147483745" r:id="rId10"/>
    <p:sldLayoutId id="2147483747" r:id="rId11"/>
    <p:sldLayoutId id="2147483746" r:id="rId12"/>
    <p:sldLayoutId id="2147483744" r:id="rId13"/>
    <p:sldLayoutId id="2147483748" r:id="rId14"/>
  </p:sldLayoutIdLst>
  <p:hf sldNum="0" hdr="0" ftr="0"/>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hf sldNum="0" hdr="0" ftr="0"/>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682245DB-E119-4DA8-858C-9DCF0F54C9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0"/>
            <a:ext cx="12192000" cy="6857620"/>
          </a:xfrm>
          <a:prstGeom prst="rect">
            <a:avLst/>
          </a:prstGeom>
          <a:solidFill>
            <a:srgbClr val="AA313F"/>
          </a:solidFill>
        </p:spPr>
      </p:pic>
      <p:sp>
        <p:nvSpPr>
          <p:cNvPr id="3" name="TextBox 12">
            <a:extLst>
              <a:ext uri="{FF2B5EF4-FFF2-40B4-BE49-F238E27FC236}">
                <a16:creationId xmlns:a16="http://schemas.microsoft.com/office/drawing/2014/main" id="{3C18F540-BA74-4179-A9B8-C325A2CDD3D5}"/>
              </a:ext>
            </a:extLst>
          </p:cNvPr>
          <p:cNvSpPr txBox="1"/>
          <p:nvPr/>
        </p:nvSpPr>
        <p:spPr>
          <a:xfrm>
            <a:off x="6490604" y="1490008"/>
            <a:ext cx="5326131" cy="1938992"/>
          </a:xfrm>
          <a:prstGeom prst="rect">
            <a:avLst/>
          </a:prstGeom>
          <a:noFill/>
        </p:spPr>
        <p:txBody>
          <a:bodyPr wrap="square" rtlCol="0" anchor="ctr">
            <a:spAutoFit/>
          </a:bodyPr>
          <a:lstStyle/>
          <a:p>
            <a:pPr algn="ctr"/>
            <a:r>
              <a:rPr lang="de-DE" altLang="ko-KR" sz="6000" dirty="0">
                <a:solidFill>
                  <a:schemeClr val="tx2">
                    <a:lumMod val="75000"/>
                  </a:schemeClr>
                </a:solidFill>
                <a:latin typeface="CMU Serif" panose="02000803000000000000" pitchFamily="2" charset="0"/>
                <a:ea typeface="CMU Serif" panose="02000803000000000000" pitchFamily="2" charset="0"/>
                <a:cs typeface="CMU Serif" panose="02000803000000000000" pitchFamily="2" charset="0"/>
              </a:rPr>
              <a:t>Mietspiegel in Polen</a:t>
            </a:r>
          </a:p>
        </p:txBody>
      </p:sp>
      <p:sp>
        <p:nvSpPr>
          <p:cNvPr id="4" name="TextBox 13">
            <a:extLst>
              <a:ext uri="{FF2B5EF4-FFF2-40B4-BE49-F238E27FC236}">
                <a16:creationId xmlns:a16="http://schemas.microsoft.com/office/drawing/2014/main" id="{3622A8E5-3A43-426F-B56D-7776DF78C8F0}"/>
              </a:ext>
            </a:extLst>
          </p:cNvPr>
          <p:cNvSpPr txBox="1"/>
          <p:nvPr/>
        </p:nvSpPr>
        <p:spPr>
          <a:xfrm>
            <a:off x="7186076" y="3321553"/>
            <a:ext cx="3935185" cy="2103589"/>
          </a:xfrm>
          <a:prstGeom prst="rect">
            <a:avLst/>
          </a:prstGeom>
          <a:noFill/>
        </p:spPr>
        <p:txBody>
          <a:bodyPr wrap="square" rtlCol="0" anchor="ctr">
            <a:spAutoFit/>
          </a:bodyPr>
          <a:lstStyle/>
          <a:p>
            <a:pPr algn="ctr"/>
            <a:r>
              <a:rPr lang="de-DE" altLang="ko-KR" sz="1867" dirty="0">
                <a:solidFill>
                  <a:schemeClr val="tx2">
                    <a:lumMod val="75000"/>
                  </a:schemeClr>
                </a:solidFill>
                <a:latin typeface="CMU Serif" panose="02000803000000000000" pitchFamily="2" charset="0"/>
                <a:ea typeface="CMU Serif" panose="02000803000000000000" pitchFamily="2" charset="0"/>
                <a:cs typeface="CMU Serif" panose="02000803000000000000" pitchFamily="2" charset="0"/>
              </a:rPr>
              <a:t>R Shiny App</a:t>
            </a:r>
          </a:p>
          <a:p>
            <a:pPr algn="ctr"/>
            <a:endParaRPr lang="de-DE" altLang="ko-KR" sz="1867" dirty="0">
              <a:solidFill>
                <a:schemeClr val="tx2">
                  <a:lumMod val="75000"/>
                </a:schemeClr>
              </a:solidFill>
              <a:latin typeface="CMU Serif" panose="02000803000000000000" pitchFamily="2" charset="0"/>
              <a:ea typeface="CMU Serif" panose="02000803000000000000" pitchFamily="2" charset="0"/>
              <a:cs typeface="CMU Serif" panose="02000803000000000000" pitchFamily="2" charset="0"/>
            </a:endParaRPr>
          </a:p>
          <a:p>
            <a:pPr algn="ctr"/>
            <a:endParaRPr lang="de-DE" altLang="ko-KR" sz="1867" dirty="0">
              <a:solidFill>
                <a:schemeClr val="tx2">
                  <a:lumMod val="75000"/>
                </a:schemeClr>
              </a:solidFill>
              <a:latin typeface="CMU Serif" panose="02000803000000000000" pitchFamily="2" charset="0"/>
              <a:ea typeface="CMU Serif" panose="02000803000000000000" pitchFamily="2" charset="0"/>
              <a:cs typeface="CMU Serif" panose="02000803000000000000" pitchFamily="2" charset="0"/>
            </a:endParaRPr>
          </a:p>
          <a:p>
            <a:pPr algn="ctr"/>
            <a:r>
              <a:rPr lang="de-DE" altLang="ko-KR" sz="1867" dirty="0">
                <a:solidFill>
                  <a:schemeClr val="tx2">
                    <a:lumMod val="75000"/>
                  </a:schemeClr>
                </a:solidFill>
                <a:latin typeface="CMU Serif" panose="02000803000000000000" pitchFamily="2" charset="0"/>
                <a:ea typeface="CMU Serif" panose="02000803000000000000" pitchFamily="2" charset="0"/>
                <a:cs typeface="CMU Serif" panose="02000803000000000000" pitchFamily="2" charset="0"/>
              </a:rPr>
              <a:t>Abschlusspräsentation präsentiert von Nico Dilger, Bojidar Ivanov, Peter Okruhlica</a:t>
            </a:r>
          </a:p>
        </p:txBody>
      </p:sp>
      <p:sp>
        <p:nvSpPr>
          <p:cNvPr id="6" name="Textfeld 5">
            <a:extLst>
              <a:ext uri="{FF2B5EF4-FFF2-40B4-BE49-F238E27FC236}">
                <a16:creationId xmlns:a16="http://schemas.microsoft.com/office/drawing/2014/main" id="{4000D09F-CF4C-9C8E-064B-736A30CFF6EF}"/>
              </a:ext>
            </a:extLst>
          </p:cNvPr>
          <p:cNvSpPr txBox="1"/>
          <p:nvPr/>
        </p:nvSpPr>
        <p:spPr>
          <a:xfrm>
            <a:off x="7376575" y="6341331"/>
            <a:ext cx="3554185" cy="369332"/>
          </a:xfrm>
          <a:prstGeom prst="rect">
            <a:avLst/>
          </a:prstGeom>
          <a:noFill/>
        </p:spPr>
        <p:txBody>
          <a:bodyPr wrap="square" rtlCol="0">
            <a:spAutoFit/>
          </a:bodyPr>
          <a:lstStyle/>
          <a:p>
            <a:fld id="{BE52D749-2839-497C-94DD-A2CA221E83C7}" type="datetime2">
              <a:rPr lang="de-DE" smtClean="0">
                <a:solidFill>
                  <a:schemeClr val="accent1"/>
                </a:solidFill>
                <a:latin typeface="CMU Serif" panose="02000803000000000000" pitchFamily="2" charset="0"/>
                <a:ea typeface="CMU Serif" panose="02000803000000000000" pitchFamily="2" charset="0"/>
                <a:cs typeface="CMU Serif" panose="02000803000000000000" pitchFamily="2" charset="0"/>
              </a:rPr>
              <a:t>Mittwoch, 15. Januar 2025</a:t>
            </a:fld>
            <a:endPar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p:txBody>
      </p:sp>
    </p:spTree>
    <p:extLst>
      <p:ext uri="{BB962C8B-B14F-4D97-AF65-F5344CB8AC3E}">
        <p14:creationId xmlns:p14="http://schemas.microsoft.com/office/powerpoint/2010/main" val="2262231274"/>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56B7792-E7D7-048D-938C-FCBA462EEFB8}"/>
              </a:ext>
            </a:extLst>
          </p:cNvPr>
          <p:cNvSpPr>
            <a:spLocks noGrp="1"/>
          </p:cNvSpPr>
          <p:nvPr>
            <p:ph type="body" sz="quarter" idx="10"/>
          </p:nvPr>
        </p:nvSpPr>
        <p:spPr>
          <a:xfrm>
            <a:off x="2088077" y="355837"/>
            <a:ext cx="8378537" cy="724247"/>
          </a:xfrm>
        </p:spPr>
        <p:txBody>
          <a:bodyPr/>
          <a:lstStyle/>
          <a:p>
            <a:r>
              <a:rPr lang="de-DE" dirty="0">
                <a:latin typeface="CMU Serif" panose="02000803000000000000" pitchFamily="2" charset="0"/>
                <a:ea typeface="CMU Serif" panose="02000803000000000000" pitchFamily="2" charset="0"/>
                <a:cs typeface="CMU Serif" panose="02000803000000000000" pitchFamily="2" charset="0"/>
              </a:rPr>
              <a:t>Grafische Darstellung</a:t>
            </a:r>
          </a:p>
        </p:txBody>
      </p:sp>
      <p:sp>
        <p:nvSpPr>
          <p:cNvPr id="3" name="Textfeld 2">
            <a:extLst>
              <a:ext uri="{FF2B5EF4-FFF2-40B4-BE49-F238E27FC236}">
                <a16:creationId xmlns:a16="http://schemas.microsoft.com/office/drawing/2014/main" id="{09FEE9B1-876D-0C58-8302-9D486A7B28E6}"/>
              </a:ext>
            </a:extLst>
          </p:cNvPr>
          <p:cNvSpPr txBox="1"/>
          <p:nvPr/>
        </p:nvSpPr>
        <p:spPr>
          <a:xfrm>
            <a:off x="492578" y="1596543"/>
            <a:ext cx="10537372" cy="646331"/>
          </a:xfrm>
          <a:prstGeom prst="rect">
            <a:avLst/>
          </a:prstGeom>
          <a:noFill/>
        </p:spPr>
        <p:txBody>
          <a:bodyPr wrap="square" rtlCol="0">
            <a:spAutoFit/>
          </a:bodyPr>
          <a:lstStyle/>
          <a:p>
            <a:r>
              <a:rPr lang="de-DE" u="sng" dirty="0">
                <a:solidFill>
                  <a:schemeClr val="accent1"/>
                </a:solidFill>
                <a:latin typeface="CMU Serif" panose="02000803000000000000" pitchFamily="2" charset="0"/>
                <a:ea typeface="CMU Serif" panose="02000803000000000000" pitchFamily="2" charset="0"/>
                <a:cs typeface="CMU Serif" panose="02000803000000000000" pitchFamily="2" charset="0"/>
              </a:rPr>
              <a:t>Interaktive Karte Polens mit Markern auf den Städten</a:t>
            </a:r>
          </a:p>
          <a:p>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   </a:t>
            </a:r>
          </a:p>
        </p:txBody>
      </p:sp>
      <p:pic>
        <p:nvPicPr>
          <p:cNvPr id="7" name="Grafik 6">
            <a:extLst>
              <a:ext uri="{FF2B5EF4-FFF2-40B4-BE49-F238E27FC236}">
                <a16:creationId xmlns:a16="http://schemas.microsoft.com/office/drawing/2014/main" id="{1458C961-4F10-4888-C2D4-0F18CFAD71D5}"/>
              </a:ext>
            </a:extLst>
          </p:cNvPr>
          <p:cNvPicPr>
            <a:picLocks noChangeAspect="1"/>
          </p:cNvPicPr>
          <p:nvPr/>
        </p:nvPicPr>
        <p:blipFill>
          <a:blip r:embed="rId2"/>
          <a:stretch>
            <a:fillRect/>
          </a:stretch>
        </p:blipFill>
        <p:spPr>
          <a:xfrm>
            <a:off x="7329546" y="2021751"/>
            <a:ext cx="4369876" cy="4480412"/>
          </a:xfrm>
          <a:prstGeom prst="rect">
            <a:avLst/>
          </a:prstGeom>
        </p:spPr>
      </p:pic>
      <p:sp>
        <p:nvSpPr>
          <p:cNvPr id="8" name="Textfeld 7">
            <a:extLst>
              <a:ext uri="{FF2B5EF4-FFF2-40B4-BE49-F238E27FC236}">
                <a16:creationId xmlns:a16="http://schemas.microsoft.com/office/drawing/2014/main" id="{52387C03-675D-9F73-844E-8C09B6B0601F}"/>
              </a:ext>
            </a:extLst>
          </p:cNvPr>
          <p:cNvSpPr txBox="1"/>
          <p:nvPr/>
        </p:nvSpPr>
        <p:spPr>
          <a:xfrm>
            <a:off x="492578" y="3079857"/>
            <a:ext cx="6504215" cy="2585323"/>
          </a:xfrm>
          <a:prstGeom prst="rect">
            <a:avLst/>
          </a:prstGeom>
          <a:noFill/>
        </p:spPr>
        <p:txBody>
          <a:bodyPr wrap="square" rtlCol="0">
            <a:spAutoFit/>
          </a:bodyPr>
          <a:lstStyle/>
          <a:p>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Grafische Darstellung in Form einer Karte, um bessere Visualisierung der prognostizierte Mietpreise zu fördern.</a:t>
            </a:r>
          </a:p>
          <a:p>
            <a:endPar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Der User kann bei der Prognose die vorhergesagten Preise für andere Städte direkt vergleichen und schafft sich ein Überblick über die ungefähren Mietverhältnisse in Polen.</a:t>
            </a:r>
          </a:p>
          <a:p>
            <a:endParaRPr lang="de-DE" dirty="0"/>
          </a:p>
        </p:txBody>
      </p:sp>
    </p:spTree>
    <p:extLst>
      <p:ext uri="{BB962C8B-B14F-4D97-AF65-F5344CB8AC3E}">
        <p14:creationId xmlns:p14="http://schemas.microsoft.com/office/powerpoint/2010/main" val="226419276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48A2979-A456-4286-B8FC-8FF4C0C58EFD}"/>
              </a:ext>
            </a:extLst>
          </p:cNvPr>
          <p:cNvSpPr txBox="1"/>
          <p:nvPr/>
        </p:nvSpPr>
        <p:spPr>
          <a:xfrm>
            <a:off x="6096000" y="3007730"/>
            <a:ext cx="5446295" cy="842538"/>
          </a:xfrm>
          <a:prstGeom prst="rect">
            <a:avLst/>
          </a:prstGeom>
          <a:noFill/>
        </p:spPr>
        <p:txBody>
          <a:bodyPr wrap="square" rtlCol="0" anchor="ctr">
            <a:spAutoFit/>
          </a:bodyPr>
          <a:lstStyle/>
          <a:p>
            <a:pPr algn="ctr">
              <a:lnSpc>
                <a:spcPts val="5400"/>
              </a:lnSpc>
            </a:pPr>
            <a:r>
              <a:rPr lang="de-DE" altLang="ko-KR" sz="6000" dirty="0">
                <a:solidFill>
                  <a:srgbClr val="002060"/>
                </a:solidFill>
                <a:latin typeface="CMU Serif" panose="02000803000000000000" pitchFamily="2" charset="0"/>
                <a:ea typeface="CMU Serif" panose="02000803000000000000" pitchFamily="2" charset="0"/>
                <a:cs typeface="CMU Serif" panose="02000803000000000000" pitchFamily="2" charset="0"/>
              </a:rPr>
              <a:t>Live Demo</a:t>
            </a:r>
            <a:endParaRPr lang="de-DE" altLang="ko-KR" sz="6000"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p:txBody>
      </p:sp>
      <p:sp>
        <p:nvSpPr>
          <p:cNvPr id="153" name="Freeform: Shape 152">
            <a:extLst>
              <a:ext uri="{FF2B5EF4-FFF2-40B4-BE49-F238E27FC236}">
                <a16:creationId xmlns:a16="http://schemas.microsoft.com/office/drawing/2014/main" id="{F3B4A34E-C246-47F5-A863-109A43C0757D}"/>
              </a:ext>
            </a:extLst>
          </p:cNvPr>
          <p:cNvSpPr/>
          <p:nvPr/>
        </p:nvSpPr>
        <p:spPr>
          <a:xfrm>
            <a:off x="649705" y="1752268"/>
            <a:ext cx="5086770" cy="3128874"/>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hteck 1">
            <a:extLst>
              <a:ext uri="{FF2B5EF4-FFF2-40B4-BE49-F238E27FC236}">
                <a16:creationId xmlns:a16="http://schemas.microsoft.com/office/drawing/2014/main" id="{96AA9A24-87CF-4FD9-A062-3E8FD5FCE155}"/>
              </a:ext>
            </a:extLst>
          </p:cNvPr>
          <p:cNvSpPr/>
          <p:nvPr/>
        </p:nvSpPr>
        <p:spPr>
          <a:xfrm>
            <a:off x="-39394" y="6497053"/>
            <a:ext cx="12270787" cy="425115"/>
          </a:xfrm>
          <a:prstGeom prst="rect">
            <a:avLst/>
          </a:prstGeom>
          <a:solidFill>
            <a:srgbClr val="AA31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10058827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A4799FE7-B1B5-4096-9DB7-31AB14DBE5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9660" y="0"/>
            <a:ext cx="12182340" cy="6858000"/>
          </a:xfrm>
          <a:prstGeom prst="rect">
            <a:avLst/>
          </a:prstGeom>
        </p:spPr>
      </p:pic>
      <p:sp>
        <p:nvSpPr>
          <p:cNvPr id="2" name="TextBox 12">
            <a:extLst>
              <a:ext uri="{FF2B5EF4-FFF2-40B4-BE49-F238E27FC236}">
                <a16:creationId xmlns:a16="http://schemas.microsoft.com/office/drawing/2014/main" id="{D71FCAD2-A048-0864-9B6B-5DFCF1B71488}"/>
              </a:ext>
            </a:extLst>
          </p:cNvPr>
          <p:cNvSpPr txBox="1"/>
          <p:nvPr/>
        </p:nvSpPr>
        <p:spPr>
          <a:xfrm>
            <a:off x="269418" y="4171006"/>
            <a:ext cx="5453746" cy="2308324"/>
          </a:xfrm>
          <a:prstGeom prst="rect">
            <a:avLst/>
          </a:prstGeom>
          <a:noFill/>
        </p:spPr>
        <p:txBody>
          <a:bodyPr wrap="square" rtlCol="0" anchor="ctr">
            <a:spAutoFit/>
          </a:bodyPr>
          <a:lstStyle/>
          <a:p>
            <a:pPr algn="ctr"/>
            <a:r>
              <a:rPr lang="de-DE" altLang="ko-KR" sz="4800" dirty="0">
                <a:solidFill>
                  <a:schemeClr val="accent1">
                    <a:lumMod val="50000"/>
                  </a:schemeClr>
                </a:solidFill>
                <a:latin typeface="CMU Serif" panose="02000803000000000000" pitchFamily="2" charset="0"/>
                <a:ea typeface="CMU Serif" panose="02000803000000000000" pitchFamily="2" charset="0"/>
                <a:cs typeface="CMU Serif" panose="02000803000000000000" pitchFamily="2" charset="0"/>
              </a:rPr>
              <a:t>Vielen Dank</a:t>
            </a:r>
          </a:p>
          <a:p>
            <a:pPr algn="ctr"/>
            <a:r>
              <a:rPr lang="de-DE" altLang="ko-KR" sz="4800" dirty="0">
                <a:solidFill>
                  <a:schemeClr val="accent1">
                    <a:lumMod val="50000"/>
                  </a:schemeClr>
                </a:solidFill>
                <a:latin typeface="CMU Serif" panose="02000803000000000000" pitchFamily="2" charset="0"/>
                <a:ea typeface="CMU Serif" panose="02000803000000000000" pitchFamily="2" charset="0"/>
                <a:cs typeface="CMU Serif" panose="02000803000000000000" pitchFamily="2" charset="0"/>
              </a:rPr>
              <a:t>für</a:t>
            </a:r>
          </a:p>
          <a:p>
            <a:pPr algn="ctr"/>
            <a:r>
              <a:rPr lang="de-DE" altLang="ko-KR" sz="4800" dirty="0">
                <a:solidFill>
                  <a:schemeClr val="accent1">
                    <a:lumMod val="50000"/>
                  </a:schemeClr>
                </a:solidFill>
                <a:latin typeface="CMU Serif" panose="02000803000000000000" pitchFamily="2" charset="0"/>
                <a:ea typeface="CMU Serif" panose="02000803000000000000" pitchFamily="2" charset="0"/>
                <a:cs typeface="CMU Serif" panose="02000803000000000000" pitchFamily="2" charset="0"/>
              </a:rPr>
              <a:t>Aufmerksamkeit</a:t>
            </a:r>
          </a:p>
        </p:txBody>
      </p:sp>
    </p:spTree>
    <p:extLst>
      <p:ext uri="{BB962C8B-B14F-4D97-AF65-F5344CB8AC3E}">
        <p14:creationId xmlns:p14="http://schemas.microsoft.com/office/powerpoint/2010/main" val="188962236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B8B928B-D97B-2903-31C1-5EB25166F1BC}"/>
              </a:ext>
            </a:extLst>
          </p:cNvPr>
          <p:cNvSpPr>
            <a:spLocks noGrp="1"/>
          </p:cNvSpPr>
          <p:nvPr>
            <p:ph type="body" sz="quarter" idx="10"/>
          </p:nvPr>
        </p:nvSpPr>
        <p:spPr>
          <a:xfrm>
            <a:off x="2096241" y="380330"/>
            <a:ext cx="9775991" cy="724247"/>
          </a:xfrm>
        </p:spPr>
        <p:txBody>
          <a:bodyPr/>
          <a:lstStyle/>
          <a:p>
            <a:r>
              <a:rPr lang="de-DE" dirty="0">
                <a:latin typeface="CMU Serif" panose="02000803000000000000" pitchFamily="2" charset="0"/>
                <a:ea typeface="CMU Serif" panose="02000803000000000000" pitchFamily="2" charset="0"/>
                <a:cs typeface="CMU Serif" panose="02000803000000000000" pitchFamily="2" charset="0"/>
              </a:rPr>
              <a:t>Use Case</a:t>
            </a:r>
          </a:p>
        </p:txBody>
      </p:sp>
      <p:sp>
        <p:nvSpPr>
          <p:cNvPr id="3" name="Inhaltsplatzhalter 2">
            <a:extLst>
              <a:ext uri="{FF2B5EF4-FFF2-40B4-BE49-F238E27FC236}">
                <a16:creationId xmlns:a16="http://schemas.microsoft.com/office/drawing/2014/main" id="{6CAAF150-A4C9-37EA-B753-F7BDBEDFCC7A}"/>
              </a:ext>
            </a:extLst>
          </p:cNvPr>
          <p:cNvSpPr txBox="1">
            <a:spLocks/>
          </p:cNvSpPr>
          <p:nvPr/>
        </p:nvSpPr>
        <p:spPr bwMode="auto">
          <a:xfrm>
            <a:off x="961644" y="2237611"/>
            <a:ext cx="10268712" cy="3593592"/>
          </a:xfrm>
          <a:prstGeom prst="rect">
            <a:avLst/>
          </a:prstGeom>
        </p:spPr>
        <p:txBody>
          <a:bodyPr/>
          <a:lst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de-DE" dirty="0">
                <a:solidFill>
                  <a:srgbClr val="002060"/>
                </a:solidFill>
                <a:latin typeface="CMU Serif" panose="02000803000000000000" pitchFamily="2" charset="0"/>
                <a:ea typeface="CMU Serif" panose="02000803000000000000" pitchFamily="2" charset="0"/>
                <a:cs typeface="CMU Serif" panose="02000803000000000000" pitchFamily="2" charset="0"/>
              </a:rPr>
              <a:t>Soll bei der Schätzung von Mietpreisen in großen polnischen Städten unterstützen:</a:t>
            </a:r>
            <a:br>
              <a:rPr lang="de-DE" dirty="0">
                <a:solidFill>
                  <a:srgbClr val="002060"/>
                </a:solidFill>
                <a:latin typeface="CMU Serif" panose="02000803000000000000" pitchFamily="2" charset="0"/>
                <a:ea typeface="CMU Serif" panose="02000803000000000000" pitchFamily="2" charset="0"/>
                <a:cs typeface="CMU Serif" panose="02000803000000000000" pitchFamily="2" charset="0"/>
              </a:rPr>
            </a:br>
            <a:br>
              <a:rPr lang="de-DE" dirty="0">
                <a:solidFill>
                  <a:srgbClr val="002060"/>
                </a:solidFill>
                <a:latin typeface="CMU Serif" panose="02000803000000000000" pitchFamily="2" charset="0"/>
                <a:ea typeface="CMU Serif" panose="02000803000000000000" pitchFamily="2" charset="0"/>
                <a:cs typeface="CMU Serif" panose="02000803000000000000" pitchFamily="2" charset="0"/>
              </a:rPr>
            </a:br>
            <a:endParaRPr lang="de-DE" dirty="0">
              <a:solidFill>
                <a:srgbClr val="002060"/>
              </a:solidFill>
              <a:latin typeface="CMU Serif" panose="02000803000000000000" pitchFamily="2" charset="0"/>
              <a:ea typeface="CMU Serif" panose="02000803000000000000" pitchFamily="2" charset="0"/>
              <a:cs typeface="CMU Serif" panose="02000803000000000000" pitchFamily="2" charset="0"/>
            </a:endParaRPr>
          </a:p>
          <a:p>
            <a:pPr lvl="1">
              <a:defRPr/>
            </a:pPr>
            <a:r>
              <a:rPr lang="de-DE" dirty="0">
                <a:solidFill>
                  <a:srgbClr val="002060"/>
                </a:solidFill>
                <a:latin typeface="CMU Serif" panose="02000803000000000000" pitchFamily="2" charset="0"/>
                <a:ea typeface="CMU Serif" panose="02000803000000000000" pitchFamily="2" charset="0"/>
                <a:cs typeface="CMU Serif" panose="02000803000000000000" pitchFamily="2" charset="0"/>
              </a:rPr>
              <a:t>Als Mietspiegel für Wohnungssuchende</a:t>
            </a:r>
          </a:p>
          <a:p>
            <a:pPr lvl="1">
              <a:defRPr/>
            </a:pPr>
            <a:r>
              <a:rPr lang="de-DE" dirty="0">
                <a:solidFill>
                  <a:srgbClr val="002060"/>
                </a:solidFill>
                <a:latin typeface="CMU Serif" panose="02000803000000000000" pitchFamily="2" charset="0"/>
                <a:ea typeface="CMU Serif" panose="02000803000000000000" pitchFamily="2" charset="0"/>
                <a:cs typeface="CMU Serif" panose="02000803000000000000" pitchFamily="2" charset="0"/>
              </a:rPr>
              <a:t>Orientierungshilfe für Vermieter</a:t>
            </a:r>
          </a:p>
        </p:txBody>
      </p:sp>
    </p:spTree>
    <p:extLst>
      <p:ext uri="{BB962C8B-B14F-4D97-AF65-F5344CB8AC3E}">
        <p14:creationId xmlns:p14="http://schemas.microsoft.com/office/powerpoint/2010/main" val="1104479321"/>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C683846D-F180-2B17-0B4A-01204BDDE06A}"/>
              </a:ext>
            </a:extLst>
          </p:cNvPr>
          <p:cNvSpPr>
            <a:spLocks noGrp="1"/>
          </p:cNvSpPr>
          <p:nvPr>
            <p:ph type="body" sz="quarter" idx="10"/>
          </p:nvPr>
        </p:nvSpPr>
        <p:spPr>
          <a:xfrm>
            <a:off x="2120734" y="388495"/>
            <a:ext cx="8215251" cy="724247"/>
          </a:xfrm>
        </p:spPr>
        <p:txBody>
          <a:bodyPr/>
          <a:lstStyle/>
          <a:p>
            <a:r>
              <a:rPr lang="de-DE" dirty="0">
                <a:latin typeface="CMU Serif" panose="02000803000000000000" pitchFamily="2" charset="0"/>
                <a:ea typeface="CMU Serif" panose="02000803000000000000" pitchFamily="2" charset="0"/>
                <a:cs typeface="CMU Serif" panose="02000803000000000000" pitchFamily="2" charset="0"/>
              </a:rPr>
              <a:t>Bereinigter Datensatz</a:t>
            </a:r>
          </a:p>
        </p:txBody>
      </p:sp>
      <p:graphicFrame>
        <p:nvGraphicFramePr>
          <p:cNvPr id="3" name="Inhaltsplatzhalter 3">
            <a:extLst>
              <a:ext uri="{FF2B5EF4-FFF2-40B4-BE49-F238E27FC236}">
                <a16:creationId xmlns:a16="http://schemas.microsoft.com/office/drawing/2014/main" id="{CBD87F8D-BA84-EAAF-FA72-60ACDD099481}"/>
              </a:ext>
            </a:extLst>
          </p:cNvPr>
          <p:cNvGraphicFramePr>
            <a:graphicFrameLocks/>
          </p:cNvGraphicFramePr>
          <p:nvPr>
            <p:extLst>
              <p:ext uri="{D42A27DB-BD31-4B8C-83A1-F6EECF244321}">
                <p14:modId xmlns:p14="http://schemas.microsoft.com/office/powerpoint/2010/main" val="1659635185"/>
              </p:ext>
            </p:extLst>
          </p:nvPr>
        </p:nvGraphicFramePr>
        <p:xfrm>
          <a:off x="499928" y="1791470"/>
          <a:ext cx="11061516" cy="4450080"/>
        </p:xfrm>
        <a:graphic>
          <a:graphicData uri="http://schemas.openxmlformats.org/drawingml/2006/table">
            <a:tbl>
              <a:tblPr firstRow="1" bandRow="1">
                <a:tableStyleId>{5C22544A-7EE6-4342-B048-85BDC9FD1C3A}</a:tableStyleId>
              </a:tblPr>
              <a:tblGrid>
                <a:gridCol w="3687172">
                  <a:extLst>
                    <a:ext uri="{9D8B030D-6E8A-4147-A177-3AD203B41FA5}">
                      <a16:colId xmlns:a16="http://schemas.microsoft.com/office/drawing/2014/main" val="20000"/>
                    </a:ext>
                  </a:extLst>
                </a:gridCol>
                <a:gridCol w="4695643">
                  <a:extLst>
                    <a:ext uri="{9D8B030D-6E8A-4147-A177-3AD203B41FA5}">
                      <a16:colId xmlns:a16="http://schemas.microsoft.com/office/drawing/2014/main" val="20001"/>
                    </a:ext>
                  </a:extLst>
                </a:gridCol>
                <a:gridCol w="2678701">
                  <a:extLst>
                    <a:ext uri="{9D8B030D-6E8A-4147-A177-3AD203B41FA5}">
                      <a16:colId xmlns:a16="http://schemas.microsoft.com/office/drawing/2014/main" val="20002"/>
                    </a:ext>
                  </a:extLst>
                </a:gridCol>
              </a:tblGrid>
              <a:tr h="370840">
                <a:tc>
                  <a:txBody>
                    <a:bodyPr/>
                    <a:lstStyle/>
                    <a:p>
                      <a:pPr>
                        <a:defRPr/>
                      </a:pPr>
                      <a:r>
                        <a:rPr lang="de-DE" dirty="0">
                          <a:latin typeface="CMU Serif" panose="02000803000000000000" pitchFamily="2" charset="0"/>
                          <a:ea typeface="CMU Serif" panose="02000803000000000000" pitchFamily="2" charset="0"/>
                          <a:cs typeface="CMU Serif" panose="02000803000000000000" pitchFamily="2" charset="0"/>
                        </a:rPr>
                        <a:t>Variablenname</a:t>
                      </a:r>
                      <a:endParaRPr dirty="0">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Beschreibung</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dirty="0">
                          <a:latin typeface="CMU Serif" panose="02000803000000000000" pitchFamily="2" charset="0"/>
                          <a:ea typeface="CMU Serif" panose="02000803000000000000" pitchFamily="2" charset="0"/>
                          <a:cs typeface="CMU Serif" panose="02000803000000000000" pitchFamily="2" charset="0"/>
                        </a:rPr>
                        <a:t>Typ</a:t>
                      </a:r>
                      <a:endParaRPr dirty="0">
                        <a:latin typeface="CMU Serif" panose="02000803000000000000" pitchFamily="2" charset="0"/>
                        <a:ea typeface="CMU Serif" panose="02000803000000000000" pitchFamily="2" charset="0"/>
                        <a:cs typeface="CMU Serif" panose="02000803000000000000" pitchFamily="2" charset="0"/>
                      </a:endParaRPr>
                    </a:p>
                  </a:txBody>
                  <a:tcPr/>
                </a:tc>
                <a:extLst>
                  <a:ext uri="{0D108BD9-81ED-4DB2-BD59-A6C34878D82A}">
                    <a16:rowId xmlns:a16="http://schemas.microsoft.com/office/drawing/2014/main" val="10000"/>
                  </a:ext>
                </a:extLst>
              </a:tr>
              <a:tr h="370840">
                <a:tc>
                  <a:txBody>
                    <a:bodyPr/>
                    <a:lstStyle/>
                    <a:p>
                      <a:pPr>
                        <a:defRPr/>
                      </a:pPr>
                      <a:r>
                        <a:rPr lang="de-DE" dirty="0" err="1">
                          <a:latin typeface="CMU Serif" panose="02000803000000000000" pitchFamily="2" charset="0"/>
                          <a:ea typeface="CMU Serif" panose="02000803000000000000" pitchFamily="2" charset="0"/>
                          <a:cs typeface="CMU Serif" panose="02000803000000000000" pitchFamily="2" charset="0"/>
                        </a:rPr>
                        <a:t>city</a:t>
                      </a:r>
                      <a:endParaRPr dirty="0">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Stadtname</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Nominal</a:t>
                      </a:r>
                      <a:endParaRPr>
                        <a:latin typeface="CMU Serif" panose="02000803000000000000" pitchFamily="2" charset="0"/>
                        <a:ea typeface="CMU Serif" panose="02000803000000000000" pitchFamily="2" charset="0"/>
                        <a:cs typeface="CMU Serif" panose="02000803000000000000" pitchFamily="2" charset="0"/>
                      </a:endParaRPr>
                    </a:p>
                  </a:txBody>
                  <a:tcPr/>
                </a:tc>
                <a:extLst>
                  <a:ext uri="{0D108BD9-81ED-4DB2-BD59-A6C34878D82A}">
                    <a16:rowId xmlns:a16="http://schemas.microsoft.com/office/drawing/2014/main" val="10001"/>
                  </a:ext>
                </a:extLst>
              </a:tr>
              <a:tr h="370840">
                <a:tc>
                  <a:txBody>
                    <a:bodyPr/>
                    <a:lstStyle/>
                    <a:p>
                      <a:pPr>
                        <a:defRPr/>
                      </a:pPr>
                      <a:r>
                        <a:rPr lang="de-DE" dirty="0" err="1">
                          <a:latin typeface="CMU Serif" panose="02000803000000000000" pitchFamily="2" charset="0"/>
                          <a:ea typeface="CMU Serif" panose="02000803000000000000" pitchFamily="2" charset="0"/>
                          <a:cs typeface="CMU Serif" panose="02000803000000000000" pitchFamily="2" charset="0"/>
                        </a:rPr>
                        <a:t>squareMeters</a:t>
                      </a:r>
                      <a:endParaRPr dirty="0">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dirty="0">
                          <a:latin typeface="CMU Serif" panose="02000803000000000000" pitchFamily="2" charset="0"/>
                          <a:ea typeface="CMU Serif" panose="02000803000000000000" pitchFamily="2" charset="0"/>
                          <a:cs typeface="CMU Serif" panose="02000803000000000000" pitchFamily="2" charset="0"/>
                        </a:rPr>
                        <a:t>Quadratmeter Wohnfläche</a:t>
                      </a:r>
                      <a:endParaRPr dirty="0">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Numerisch</a:t>
                      </a:r>
                      <a:endParaRPr>
                        <a:latin typeface="CMU Serif" panose="02000803000000000000" pitchFamily="2" charset="0"/>
                        <a:ea typeface="CMU Serif" panose="02000803000000000000" pitchFamily="2" charset="0"/>
                        <a:cs typeface="CMU Serif" panose="02000803000000000000" pitchFamily="2" charset="0"/>
                      </a:endParaRPr>
                    </a:p>
                  </a:txBody>
                  <a:tcPr/>
                </a:tc>
                <a:extLst>
                  <a:ext uri="{0D108BD9-81ED-4DB2-BD59-A6C34878D82A}">
                    <a16:rowId xmlns:a16="http://schemas.microsoft.com/office/drawing/2014/main" val="10002"/>
                  </a:ext>
                </a:extLst>
              </a:tr>
              <a:tr h="370840">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rooms</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dirty="0">
                          <a:latin typeface="CMU Serif" panose="02000803000000000000" pitchFamily="2" charset="0"/>
                          <a:ea typeface="CMU Serif" panose="02000803000000000000" pitchFamily="2" charset="0"/>
                          <a:cs typeface="CMU Serif" panose="02000803000000000000" pitchFamily="2" charset="0"/>
                        </a:rPr>
                        <a:t>Anzahl der Zimmer</a:t>
                      </a:r>
                      <a:endParaRPr dirty="0">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dirty="0">
                          <a:latin typeface="CMU Serif" panose="02000803000000000000" pitchFamily="2" charset="0"/>
                          <a:ea typeface="CMU Serif" panose="02000803000000000000" pitchFamily="2" charset="0"/>
                          <a:cs typeface="CMU Serif" panose="02000803000000000000" pitchFamily="2" charset="0"/>
                        </a:rPr>
                        <a:t>Numerisch</a:t>
                      </a:r>
                      <a:endParaRPr dirty="0">
                        <a:latin typeface="CMU Serif" panose="02000803000000000000" pitchFamily="2" charset="0"/>
                        <a:ea typeface="CMU Serif" panose="02000803000000000000" pitchFamily="2" charset="0"/>
                        <a:cs typeface="CMU Serif" panose="02000803000000000000" pitchFamily="2" charset="0"/>
                      </a:endParaRPr>
                    </a:p>
                  </a:txBody>
                  <a:tcPr/>
                </a:tc>
                <a:extLst>
                  <a:ext uri="{0D108BD9-81ED-4DB2-BD59-A6C34878D82A}">
                    <a16:rowId xmlns:a16="http://schemas.microsoft.com/office/drawing/2014/main" val="10003"/>
                  </a:ext>
                </a:extLst>
              </a:tr>
              <a:tr h="370840">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floor</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Etage des Apartments</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dirty="0">
                          <a:latin typeface="CMU Serif" panose="02000803000000000000" pitchFamily="2" charset="0"/>
                          <a:ea typeface="CMU Serif" panose="02000803000000000000" pitchFamily="2" charset="0"/>
                          <a:cs typeface="CMU Serif" panose="02000803000000000000" pitchFamily="2" charset="0"/>
                        </a:rPr>
                        <a:t>Numerisch</a:t>
                      </a:r>
                      <a:endParaRPr dirty="0">
                        <a:latin typeface="CMU Serif" panose="02000803000000000000" pitchFamily="2" charset="0"/>
                        <a:ea typeface="CMU Serif" panose="02000803000000000000" pitchFamily="2" charset="0"/>
                        <a:cs typeface="CMU Serif" panose="02000803000000000000" pitchFamily="2" charset="0"/>
                      </a:endParaRPr>
                    </a:p>
                  </a:txBody>
                  <a:tcPr/>
                </a:tc>
                <a:extLst>
                  <a:ext uri="{0D108BD9-81ED-4DB2-BD59-A6C34878D82A}">
                    <a16:rowId xmlns:a16="http://schemas.microsoft.com/office/drawing/2014/main" val="10004"/>
                  </a:ext>
                </a:extLst>
              </a:tr>
              <a:tr h="370840">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buildYear</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Baujahr</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dirty="0">
                          <a:latin typeface="CMU Serif" panose="02000803000000000000" pitchFamily="2" charset="0"/>
                          <a:ea typeface="CMU Serif" panose="02000803000000000000" pitchFamily="2" charset="0"/>
                          <a:cs typeface="CMU Serif" panose="02000803000000000000" pitchFamily="2" charset="0"/>
                        </a:rPr>
                        <a:t>Numerisch</a:t>
                      </a:r>
                      <a:endParaRPr dirty="0">
                        <a:latin typeface="CMU Serif" panose="02000803000000000000" pitchFamily="2" charset="0"/>
                        <a:ea typeface="CMU Serif" panose="02000803000000000000" pitchFamily="2" charset="0"/>
                        <a:cs typeface="CMU Serif" panose="02000803000000000000" pitchFamily="2" charset="0"/>
                      </a:endParaRPr>
                    </a:p>
                  </a:txBody>
                  <a:tcPr/>
                </a:tc>
                <a:extLst>
                  <a:ext uri="{0D108BD9-81ED-4DB2-BD59-A6C34878D82A}">
                    <a16:rowId xmlns:a16="http://schemas.microsoft.com/office/drawing/2014/main" val="10005"/>
                  </a:ext>
                </a:extLst>
              </a:tr>
              <a:tr h="370840">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centreDistance</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Distanz vom Stadtzentrum in km</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dirty="0">
                          <a:latin typeface="CMU Serif" panose="02000803000000000000" pitchFamily="2" charset="0"/>
                          <a:ea typeface="CMU Serif" panose="02000803000000000000" pitchFamily="2" charset="0"/>
                          <a:cs typeface="CMU Serif" panose="02000803000000000000" pitchFamily="2" charset="0"/>
                        </a:rPr>
                        <a:t>Numerisch</a:t>
                      </a:r>
                      <a:endParaRPr dirty="0">
                        <a:latin typeface="CMU Serif" panose="02000803000000000000" pitchFamily="2" charset="0"/>
                        <a:ea typeface="CMU Serif" panose="02000803000000000000" pitchFamily="2" charset="0"/>
                        <a:cs typeface="CMU Serif" panose="02000803000000000000" pitchFamily="2" charset="0"/>
                      </a:endParaRPr>
                    </a:p>
                  </a:txBody>
                  <a:tcPr/>
                </a:tc>
                <a:extLst>
                  <a:ext uri="{0D108BD9-81ED-4DB2-BD59-A6C34878D82A}">
                    <a16:rowId xmlns:a16="http://schemas.microsoft.com/office/drawing/2014/main" val="10006"/>
                  </a:ext>
                </a:extLst>
              </a:tr>
              <a:tr h="370840">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schoolDistance</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Distanz zur nächsten Schule in km</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dirty="0">
                          <a:latin typeface="CMU Serif" panose="02000803000000000000" pitchFamily="2" charset="0"/>
                          <a:ea typeface="CMU Serif" panose="02000803000000000000" pitchFamily="2" charset="0"/>
                          <a:cs typeface="CMU Serif" panose="02000803000000000000" pitchFamily="2" charset="0"/>
                        </a:rPr>
                        <a:t>Numerisch</a:t>
                      </a:r>
                      <a:endParaRPr dirty="0">
                        <a:latin typeface="CMU Serif" panose="02000803000000000000" pitchFamily="2" charset="0"/>
                        <a:ea typeface="CMU Serif" panose="02000803000000000000" pitchFamily="2" charset="0"/>
                        <a:cs typeface="CMU Serif" panose="02000803000000000000" pitchFamily="2" charset="0"/>
                      </a:endParaRPr>
                    </a:p>
                  </a:txBody>
                  <a:tcPr/>
                </a:tc>
                <a:extLst>
                  <a:ext uri="{0D108BD9-81ED-4DB2-BD59-A6C34878D82A}">
                    <a16:rowId xmlns:a16="http://schemas.microsoft.com/office/drawing/2014/main" val="10007"/>
                  </a:ext>
                </a:extLst>
              </a:tr>
              <a:tr h="370840">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hasParkingSpace</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Parkplatz vorhanden</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dirty="0">
                          <a:latin typeface="CMU Serif" panose="02000803000000000000" pitchFamily="2" charset="0"/>
                          <a:ea typeface="CMU Serif" panose="02000803000000000000" pitchFamily="2" charset="0"/>
                          <a:cs typeface="CMU Serif" panose="02000803000000000000" pitchFamily="2" charset="0"/>
                        </a:rPr>
                        <a:t>Binär</a:t>
                      </a:r>
                      <a:endParaRPr dirty="0">
                        <a:latin typeface="CMU Serif" panose="02000803000000000000" pitchFamily="2" charset="0"/>
                        <a:ea typeface="CMU Serif" panose="02000803000000000000" pitchFamily="2" charset="0"/>
                        <a:cs typeface="CMU Serif" panose="02000803000000000000" pitchFamily="2" charset="0"/>
                      </a:endParaRPr>
                    </a:p>
                  </a:txBody>
                  <a:tcPr/>
                </a:tc>
                <a:extLst>
                  <a:ext uri="{0D108BD9-81ED-4DB2-BD59-A6C34878D82A}">
                    <a16:rowId xmlns:a16="http://schemas.microsoft.com/office/drawing/2014/main" val="10008"/>
                  </a:ext>
                </a:extLst>
              </a:tr>
              <a:tr h="370840">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hasBalcony</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Balkon vorhanden</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dirty="0">
                          <a:latin typeface="CMU Serif" panose="02000803000000000000" pitchFamily="2" charset="0"/>
                          <a:ea typeface="CMU Serif" panose="02000803000000000000" pitchFamily="2" charset="0"/>
                          <a:cs typeface="CMU Serif" panose="02000803000000000000" pitchFamily="2" charset="0"/>
                        </a:rPr>
                        <a:t>Binär</a:t>
                      </a:r>
                      <a:endParaRPr dirty="0">
                        <a:latin typeface="CMU Serif" panose="02000803000000000000" pitchFamily="2" charset="0"/>
                        <a:ea typeface="CMU Serif" panose="02000803000000000000" pitchFamily="2" charset="0"/>
                        <a:cs typeface="CMU Serif" panose="02000803000000000000" pitchFamily="2" charset="0"/>
                      </a:endParaRPr>
                    </a:p>
                  </a:txBody>
                  <a:tcPr/>
                </a:tc>
                <a:extLst>
                  <a:ext uri="{0D108BD9-81ED-4DB2-BD59-A6C34878D82A}">
                    <a16:rowId xmlns:a16="http://schemas.microsoft.com/office/drawing/2014/main" val="10009"/>
                  </a:ext>
                </a:extLst>
              </a:tr>
              <a:tr h="370840">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hasElevator</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Fahrstuhl vorhanden</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dirty="0">
                          <a:latin typeface="CMU Serif" panose="02000803000000000000" pitchFamily="2" charset="0"/>
                          <a:ea typeface="CMU Serif" panose="02000803000000000000" pitchFamily="2" charset="0"/>
                          <a:cs typeface="CMU Serif" panose="02000803000000000000" pitchFamily="2" charset="0"/>
                        </a:rPr>
                        <a:t>Binär</a:t>
                      </a:r>
                      <a:endParaRPr dirty="0">
                        <a:latin typeface="CMU Serif" panose="02000803000000000000" pitchFamily="2" charset="0"/>
                        <a:ea typeface="CMU Serif" panose="02000803000000000000" pitchFamily="2" charset="0"/>
                        <a:cs typeface="CMU Serif" panose="02000803000000000000" pitchFamily="2" charset="0"/>
                      </a:endParaRPr>
                    </a:p>
                  </a:txBody>
                  <a:tcPr/>
                </a:tc>
                <a:extLst>
                  <a:ext uri="{0D108BD9-81ED-4DB2-BD59-A6C34878D82A}">
                    <a16:rowId xmlns:a16="http://schemas.microsoft.com/office/drawing/2014/main" val="10010"/>
                  </a:ext>
                </a:extLst>
              </a:tr>
              <a:tr h="370840">
                <a:tc>
                  <a:txBody>
                    <a:bodyPr/>
                    <a:lstStyle/>
                    <a:p>
                      <a:pPr>
                        <a:defRPr/>
                      </a:pPr>
                      <a:r>
                        <a:rPr lang="de-DE" dirty="0" err="1">
                          <a:latin typeface="CMU Serif" panose="02000803000000000000" pitchFamily="2" charset="0"/>
                          <a:ea typeface="CMU Serif" panose="02000803000000000000" pitchFamily="2" charset="0"/>
                          <a:cs typeface="CMU Serif" panose="02000803000000000000" pitchFamily="2" charset="0"/>
                        </a:rPr>
                        <a:t>priceInEuro</a:t>
                      </a:r>
                      <a:endParaRPr dirty="0">
                        <a:latin typeface="CMU Serif" panose="02000803000000000000" pitchFamily="2" charset="0"/>
                        <a:ea typeface="CMU Serif" panose="02000803000000000000" pitchFamily="2" charset="0"/>
                        <a:cs typeface="CMU Serif" panose="02000803000000000000" pitchFamily="2" charset="0"/>
                      </a:endParaRPr>
                    </a:p>
                  </a:txBody>
                  <a:tcPr>
                    <a:solidFill>
                      <a:srgbClr val="92D050"/>
                    </a:solidFill>
                  </a:tcPr>
                </a:tc>
                <a:tc>
                  <a:txBody>
                    <a:bodyPr/>
                    <a:lstStyle/>
                    <a:p>
                      <a:pPr>
                        <a:defRPr/>
                      </a:pPr>
                      <a:r>
                        <a:rPr lang="de-DE" dirty="0">
                          <a:latin typeface="CMU Serif" panose="02000803000000000000" pitchFamily="2" charset="0"/>
                          <a:ea typeface="CMU Serif" panose="02000803000000000000" pitchFamily="2" charset="0"/>
                          <a:cs typeface="CMU Serif" panose="02000803000000000000" pitchFamily="2" charset="0"/>
                        </a:rPr>
                        <a:t>Mietpreis in Euro</a:t>
                      </a:r>
                      <a:endParaRPr dirty="0">
                        <a:latin typeface="CMU Serif" panose="02000803000000000000" pitchFamily="2" charset="0"/>
                        <a:ea typeface="CMU Serif" panose="02000803000000000000" pitchFamily="2" charset="0"/>
                        <a:cs typeface="CMU Serif" panose="02000803000000000000" pitchFamily="2" charset="0"/>
                      </a:endParaRPr>
                    </a:p>
                  </a:txBody>
                  <a:tcPr>
                    <a:solidFill>
                      <a:srgbClr val="92D050"/>
                    </a:solidFill>
                  </a:tcPr>
                </a:tc>
                <a:tc>
                  <a:txBody>
                    <a:bodyPr/>
                    <a:lstStyle/>
                    <a:p>
                      <a:pPr>
                        <a:defRPr/>
                      </a:pPr>
                      <a:r>
                        <a:rPr lang="de-DE" dirty="0">
                          <a:latin typeface="CMU Serif" panose="02000803000000000000" pitchFamily="2" charset="0"/>
                          <a:ea typeface="CMU Serif" panose="02000803000000000000" pitchFamily="2" charset="0"/>
                          <a:cs typeface="CMU Serif" panose="02000803000000000000" pitchFamily="2" charset="0"/>
                        </a:rPr>
                        <a:t>Numerisch</a:t>
                      </a:r>
                      <a:endParaRPr dirty="0">
                        <a:latin typeface="CMU Serif" panose="02000803000000000000" pitchFamily="2" charset="0"/>
                        <a:ea typeface="CMU Serif" panose="02000803000000000000" pitchFamily="2" charset="0"/>
                        <a:cs typeface="CMU Serif" panose="02000803000000000000" pitchFamily="2" charset="0"/>
                      </a:endParaRPr>
                    </a:p>
                  </a:txBody>
                  <a:tcPr>
                    <a:solidFill>
                      <a:srgbClr val="92D050"/>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5387402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CE16E697-57B2-D5BE-30E9-FB79C99CCA31}"/>
              </a:ext>
            </a:extLst>
          </p:cNvPr>
          <p:cNvSpPr>
            <a:spLocks noGrp="1"/>
          </p:cNvSpPr>
          <p:nvPr>
            <p:ph type="body" sz="quarter" idx="10"/>
          </p:nvPr>
        </p:nvSpPr>
        <p:spPr>
          <a:xfrm>
            <a:off x="1825089" y="385818"/>
            <a:ext cx="9008918" cy="724247"/>
          </a:xfrm>
        </p:spPr>
        <p:txBody>
          <a:bodyPr/>
          <a:lstStyle/>
          <a:p>
            <a:r>
              <a:rPr lang="de-DE" dirty="0">
                <a:latin typeface="CMU Serif" panose="02000803000000000000" pitchFamily="2" charset="0"/>
                <a:ea typeface="CMU Serif" panose="02000803000000000000" pitchFamily="2" charset="0"/>
                <a:cs typeface="CMU Serif" panose="02000803000000000000" pitchFamily="2" charset="0"/>
              </a:rPr>
              <a:t>Aussortierte Variablen 1</a:t>
            </a:r>
          </a:p>
        </p:txBody>
      </p:sp>
      <p:sp>
        <p:nvSpPr>
          <p:cNvPr id="4" name="Textfeld 3">
            <a:extLst>
              <a:ext uri="{FF2B5EF4-FFF2-40B4-BE49-F238E27FC236}">
                <a16:creationId xmlns:a16="http://schemas.microsoft.com/office/drawing/2014/main" id="{C67D19E8-8394-7DFC-52BB-D75E6E5A50EF}"/>
              </a:ext>
            </a:extLst>
          </p:cNvPr>
          <p:cNvSpPr txBox="1"/>
          <p:nvPr/>
        </p:nvSpPr>
        <p:spPr>
          <a:xfrm>
            <a:off x="221796" y="1494063"/>
            <a:ext cx="11748407" cy="5386090"/>
          </a:xfrm>
          <a:prstGeom prst="rect">
            <a:avLst/>
          </a:prstGeom>
          <a:noFill/>
        </p:spPr>
        <p:txBody>
          <a:bodyPr wrap="square" rtlCol="0">
            <a:spAutoFit/>
          </a:bodyPr>
          <a:lstStyle/>
          <a:p>
            <a:r>
              <a:rPr lang="de-DE" sz="2200" u="sng" dirty="0">
                <a:solidFill>
                  <a:schemeClr val="accent1"/>
                </a:solidFill>
                <a:latin typeface="CMU Serif" panose="02000803000000000000" pitchFamily="2" charset="0"/>
                <a:ea typeface="CMU Serif" panose="02000803000000000000" pitchFamily="2" charset="0"/>
                <a:cs typeface="CMU Serif" panose="02000803000000000000" pitchFamily="2" charset="0"/>
              </a:rPr>
              <a:t>Aussortiert wegen schlecht gepflegten Daten:</a:t>
            </a:r>
          </a:p>
          <a:p>
            <a:pPr marL="342900" indent="-342900">
              <a:buFont typeface="Arial" panose="020B0604020202020204" pitchFamily="34" charset="0"/>
              <a:buChar char="•"/>
            </a:pPr>
            <a:r>
              <a:rPr lang="de-DE" sz="2200"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condition</a:t>
            </a:r>
            <a:endPar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pPr marL="342900" indent="-342900">
              <a:buFont typeface="Arial" panose="020B0604020202020204" pitchFamily="34" charset="0"/>
              <a:buChar char="•"/>
            </a:pPr>
            <a:endPar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Die Variable </a:t>
            </a:r>
            <a:r>
              <a:rPr lang="de-DE" sz="2200"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condition</a:t>
            </a:r>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 hatte in unserem Datensatz nur eine Ausprägung und zwar „premium“ bei 2520 Einträgen. Restliche 6329 Einträge waren N/A.</a:t>
            </a:r>
          </a:p>
          <a:p>
            <a:pPr marL="342900" indent="-342900">
              <a:buFont typeface="Arial" panose="020B0604020202020204" pitchFamily="34" charset="0"/>
              <a:buChar char="•"/>
            </a:pPr>
            <a:endPar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endParaRPr lang="de-DE" sz="1400"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endParaRPr lang="de-DE" sz="1200"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r>
              <a:rPr lang="de-DE" sz="2200" u="sng" dirty="0">
                <a:solidFill>
                  <a:schemeClr val="accent1"/>
                </a:solidFill>
                <a:latin typeface="CMU Serif" panose="02000803000000000000" pitchFamily="2" charset="0"/>
                <a:ea typeface="CMU Serif" panose="02000803000000000000" pitchFamily="2" charset="0"/>
                <a:cs typeface="CMU Serif" panose="02000803000000000000" pitchFamily="2" charset="0"/>
              </a:rPr>
              <a:t>Aussortiert wegen Irrelevanz:</a:t>
            </a:r>
          </a:p>
          <a:p>
            <a:pPr marL="342900" indent="-342900">
              <a:buFont typeface="Arial" panose="020B0604020202020204" pitchFamily="34" charset="0"/>
              <a:buChar char="•"/>
            </a:pPr>
            <a:r>
              <a:rPr lang="de-DE" sz="2200"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floorCount</a:t>
            </a:r>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 </a:t>
            </a:r>
            <a:r>
              <a:rPr lang="de-DE" sz="2200"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longtitude</a:t>
            </a:r>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 </a:t>
            </a:r>
            <a:r>
              <a:rPr lang="de-DE" sz="2200"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latitude</a:t>
            </a:r>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 </a:t>
            </a:r>
            <a:r>
              <a:rPr lang="de-DE" sz="2200"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poiCount</a:t>
            </a:r>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 </a:t>
            </a:r>
            <a:r>
              <a:rPr lang="de-DE" sz="2200"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hasSecurity</a:t>
            </a:r>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 </a:t>
            </a:r>
            <a:r>
              <a:rPr lang="de-DE" sz="2200"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hasStorageroom</a:t>
            </a:r>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 type, </a:t>
            </a:r>
            <a:r>
              <a:rPr lang="de-DE" sz="2200"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buildingMaterial</a:t>
            </a:r>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 </a:t>
            </a:r>
          </a:p>
          <a:p>
            <a:endPar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Betrachtend diese Variablen aus der Sicht des Users sind Variablen wie </a:t>
            </a:r>
            <a:r>
              <a:rPr lang="de-DE" sz="2200"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floorCount</a:t>
            </a:r>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(Anzahl der Stockwerke) oder </a:t>
            </a:r>
            <a:r>
              <a:rPr lang="de-DE" sz="2200"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buildingMaterial</a:t>
            </a:r>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(Baumaterial des Gebäudes) nicht wichtig bei der Suche nach einer Wohnung bzw. irrelevant für den User.</a:t>
            </a:r>
          </a:p>
        </p:txBody>
      </p:sp>
    </p:spTree>
    <p:extLst>
      <p:ext uri="{BB962C8B-B14F-4D97-AF65-F5344CB8AC3E}">
        <p14:creationId xmlns:p14="http://schemas.microsoft.com/office/powerpoint/2010/main" val="2034810867"/>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platzhalter 1">
            <a:extLst>
              <a:ext uri="{FF2B5EF4-FFF2-40B4-BE49-F238E27FC236}">
                <a16:creationId xmlns:a16="http://schemas.microsoft.com/office/drawing/2014/main" id="{B45745AA-82B3-A935-0786-D8CCCE4EB752}"/>
              </a:ext>
            </a:extLst>
          </p:cNvPr>
          <p:cNvSpPr>
            <a:spLocks noGrp="1"/>
          </p:cNvSpPr>
          <p:nvPr>
            <p:ph type="body" sz="quarter" idx="10"/>
          </p:nvPr>
        </p:nvSpPr>
        <p:spPr>
          <a:xfrm>
            <a:off x="1825089" y="385818"/>
            <a:ext cx="9008918" cy="724247"/>
          </a:xfrm>
        </p:spPr>
        <p:txBody>
          <a:bodyPr/>
          <a:lstStyle/>
          <a:p>
            <a:r>
              <a:rPr lang="de-DE" dirty="0">
                <a:latin typeface="CMU Serif" panose="02000803000000000000" pitchFamily="2" charset="0"/>
                <a:ea typeface="CMU Serif" panose="02000803000000000000" pitchFamily="2" charset="0"/>
                <a:cs typeface="CMU Serif" panose="02000803000000000000" pitchFamily="2" charset="0"/>
              </a:rPr>
              <a:t>Aussortierte Variablen 2</a:t>
            </a:r>
          </a:p>
        </p:txBody>
      </p:sp>
      <p:sp>
        <p:nvSpPr>
          <p:cNvPr id="8" name="Textfeld 7">
            <a:extLst>
              <a:ext uri="{FF2B5EF4-FFF2-40B4-BE49-F238E27FC236}">
                <a16:creationId xmlns:a16="http://schemas.microsoft.com/office/drawing/2014/main" id="{39C773A4-234B-8279-7390-DEB5339B4D44}"/>
              </a:ext>
            </a:extLst>
          </p:cNvPr>
          <p:cNvSpPr txBox="1"/>
          <p:nvPr/>
        </p:nvSpPr>
        <p:spPr>
          <a:xfrm>
            <a:off x="221796" y="1494063"/>
            <a:ext cx="11748407" cy="430887"/>
          </a:xfrm>
          <a:prstGeom prst="rect">
            <a:avLst/>
          </a:prstGeom>
          <a:noFill/>
        </p:spPr>
        <p:txBody>
          <a:bodyPr wrap="square" rtlCol="0">
            <a:spAutoFit/>
          </a:bodyPr>
          <a:lstStyle/>
          <a:p>
            <a:r>
              <a:rPr lang="de-DE" sz="2200" u="sng" dirty="0">
                <a:solidFill>
                  <a:schemeClr val="accent1"/>
                </a:solidFill>
                <a:latin typeface="CMU Serif" panose="02000803000000000000" pitchFamily="2" charset="0"/>
                <a:ea typeface="CMU Serif" panose="02000803000000000000" pitchFamily="2" charset="0"/>
                <a:cs typeface="CMU Serif" panose="02000803000000000000" pitchFamily="2" charset="0"/>
              </a:rPr>
              <a:t>Korrelation zwischen centreDistance und anderen –</a:t>
            </a:r>
            <a:r>
              <a:rPr lang="de-DE" sz="2200" u="sng"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distance</a:t>
            </a:r>
            <a:r>
              <a:rPr lang="de-DE" sz="2200" u="sng" dirty="0">
                <a:solidFill>
                  <a:schemeClr val="accent1"/>
                </a:solidFill>
                <a:latin typeface="CMU Serif" panose="02000803000000000000" pitchFamily="2" charset="0"/>
                <a:ea typeface="CMU Serif" panose="02000803000000000000" pitchFamily="2" charset="0"/>
                <a:cs typeface="CMU Serif" panose="02000803000000000000" pitchFamily="2" charset="0"/>
              </a:rPr>
              <a:t> Variablen</a:t>
            </a:r>
            <a:endPar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p:txBody>
      </p:sp>
      <p:pic>
        <p:nvPicPr>
          <p:cNvPr id="10" name="Grafik 9" descr="Ein Bild, das Text, Screenshot, Schrift, Diagramm enthält.&#10;&#10;Automatisch generierte Beschreibung">
            <a:extLst>
              <a:ext uri="{FF2B5EF4-FFF2-40B4-BE49-F238E27FC236}">
                <a16:creationId xmlns:a16="http://schemas.microsoft.com/office/drawing/2014/main" id="{8032351D-6515-1625-84AF-8786BE4EE727}"/>
              </a:ext>
            </a:extLst>
          </p:cNvPr>
          <p:cNvPicPr>
            <a:picLocks noChangeAspect="1"/>
          </p:cNvPicPr>
          <p:nvPr/>
        </p:nvPicPr>
        <p:blipFill>
          <a:blip r:embed="rId2">
            <a:extLst>
              <a:ext uri="{28A0092B-C50C-407E-A947-70E740481C1C}">
                <a14:useLocalDpi xmlns:a14="http://schemas.microsoft.com/office/drawing/2010/main" val="0"/>
              </a:ext>
            </a:extLst>
          </a:blip>
          <a:srcRect l="11156" r="13380"/>
          <a:stretch/>
        </p:blipFill>
        <p:spPr>
          <a:xfrm>
            <a:off x="6523265" y="2217675"/>
            <a:ext cx="5355771" cy="4153480"/>
          </a:xfrm>
          <a:prstGeom prst="rect">
            <a:avLst/>
          </a:prstGeom>
        </p:spPr>
      </p:pic>
      <p:sp>
        <p:nvSpPr>
          <p:cNvPr id="11" name="Textfeld 10">
            <a:extLst>
              <a:ext uri="{FF2B5EF4-FFF2-40B4-BE49-F238E27FC236}">
                <a16:creationId xmlns:a16="http://schemas.microsoft.com/office/drawing/2014/main" id="{66F7B542-2F0E-E97A-63C0-F6939EFB8B3A}"/>
              </a:ext>
            </a:extLst>
          </p:cNvPr>
          <p:cNvSpPr txBox="1"/>
          <p:nvPr/>
        </p:nvSpPr>
        <p:spPr>
          <a:xfrm>
            <a:off x="400050" y="2766148"/>
            <a:ext cx="6196694" cy="2862322"/>
          </a:xfrm>
          <a:prstGeom prst="rect">
            <a:avLst/>
          </a:prstGeom>
          <a:noFill/>
        </p:spPr>
        <p:txBody>
          <a:bodyPr wrap="square" rtlCol="0">
            <a:spAutoFit/>
          </a:bodyPr>
          <a:lstStyle/>
          <a:p>
            <a:pPr marL="285750" indent="-285750">
              <a:buFont typeface="Arial" panose="020B0604020202020204" pitchFamily="34" charset="0"/>
              <a:buChar char="•"/>
            </a:pPr>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Mittelmäßige Korrelation zwischen den </a:t>
            </a:r>
            <a:r>
              <a:rPr lang="de-DE">
                <a:solidFill>
                  <a:schemeClr val="accent1"/>
                </a:solidFill>
                <a:latin typeface="CMU Serif" panose="02000803000000000000" pitchFamily="2" charset="0"/>
                <a:ea typeface="CMU Serif" panose="02000803000000000000" pitchFamily="2" charset="0"/>
                <a:cs typeface="CMU Serif" panose="02000803000000000000" pitchFamily="2" charset="0"/>
              </a:rPr>
              <a:t>Variablen vorhanden</a:t>
            </a:r>
            <a:endPar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pPr marL="285750" indent="-285750">
              <a:buFont typeface="Arial" panose="020B0604020202020204" pitchFamily="34" charset="0"/>
              <a:buChar char="•"/>
            </a:pPr>
            <a:endPar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pPr marL="285750" indent="-285750">
              <a:buFont typeface="Arial" panose="020B0604020202020204" pitchFamily="34" charset="0"/>
              <a:buChar char="•"/>
            </a:pPr>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Trotzdem wurden alle Variablen außer centreDistance und schoolDistance aussortiert weil der User sich nicht bewusst sein muss, wie entfernt er seine Wohnung von nächstem Restaurant oder von nächster Apotheke haben möchte. Aus unserer Sicht sind Entfernung zum Zentrum und der Schule (hier versteht man Schule als Grundschule, da Polen anderes Bildungssystem hat) wichtige Aspekte bei der Suche einer Wohnung.</a:t>
            </a:r>
          </a:p>
        </p:txBody>
      </p:sp>
    </p:spTree>
    <p:extLst>
      <p:ext uri="{BB962C8B-B14F-4D97-AF65-F5344CB8AC3E}">
        <p14:creationId xmlns:p14="http://schemas.microsoft.com/office/powerpoint/2010/main" val="353471087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1">
            <a:extLst>
              <a:ext uri="{FF2B5EF4-FFF2-40B4-BE49-F238E27FC236}">
                <a16:creationId xmlns:a16="http://schemas.microsoft.com/office/drawing/2014/main" id="{00C17969-D457-05E1-DEC1-EABE1C8EFBD0}"/>
              </a:ext>
            </a:extLst>
          </p:cNvPr>
          <p:cNvSpPr>
            <a:spLocks noGrp="1"/>
          </p:cNvSpPr>
          <p:nvPr>
            <p:ph type="body" sz="quarter" idx="10"/>
          </p:nvPr>
        </p:nvSpPr>
        <p:spPr>
          <a:xfrm>
            <a:off x="1825089" y="385818"/>
            <a:ext cx="9008918" cy="724247"/>
          </a:xfrm>
        </p:spPr>
        <p:txBody>
          <a:bodyPr/>
          <a:lstStyle/>
          <a:p>
            <a:r>
              <a:rPr lang="de-DE" dirty="0">
                <a:latin typeface="CMU Serif" panose="02000803000000000000" pitchFamily="2" charset="0"/>
                <a:ea typeface="CMU Serif" panose="02000803000000000000" pitchFamily="2" charset="0"/>
                <a:cs typeface="CMU Serif" panose="02000803000000000000" pitchFamily="2" charset="0"/>
              </a:rPr>
              <a:t>Aussortierte Variablen 3</a:t>
            </a:r>
          </a:p>
        </p:txBody>
      </p:sp>
      <p:sp>
        <p:nvSpPr>
          <p:cNvPr id="4" name="Textfeld 3">
            <a:extLst>
              <a:ext uri="{FF2B5EF4-FFF2-40B4-BE49-F238E27FC236}">
                <a16:creationId xmlns:a16="http://schemas.microsoft.com/office/drawing/2014/main" id="{81CD61CF-36D0-572B-BE8F-FC8DA20B8ECF}"/>
              </a:ext>
            </a:extLst>
          </p:cNvPr>
          <p:cNvSpPr txBox="1"/>
          <p:nvPr/>
        </p:nvSpPr>
        <p:spPr>
          <a:xfrm>
            <a:off x="827314" y="2021087"/>
            <a:ext cx="10537372" cy="3139321"/>
          </a:xfrm>
          <a:prstGeom prst="rect">
            <a:avLst/>
          </a:prstGeom>
          <a:noFill/>
        </p:spPr>
        <p:txBody>
          <a:bodyPr wrap="square" rtlCol="0">
            <a:spAutoFit/>
          </a:bodyPr>
          <a:lstStyle/>
          <a:p>
            <a:pPr marL="285750" indent="-285750" algn="ctr">
              <a:buFont typeface="Arial" panose="020B0604020202020204" pitchFamily="34" charset="0"/>
              <a:buChar char="•"/>
            </a:pPr>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Mithilfe eines Boxplot wurden 465 Ausreißer aus </a:t>
            </a:r>
            <a:r>
              <a:rPr lang="de-DE"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data$piceInEuro</a:t>
            </a:r>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 entfernt.</a:t>
            </a:r>
          </a:p>
          <a:p>
            <a:pPr marL="285750" indent="-285750" algn="ctr">
              <a:buFont typeface="Arial" panose="020B0604020202020204" pitchFamily="34" charset="0"/>
              <a:buChar char="•"/>
            </a:pPr>
            <a:endPar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pPr marL="285750" indent="-285750" algn="ctr">
              <a:buFont typeface="Arial" panose="020B0604020202020204" pitchFamily="34" charset="0"/>
              <a:buChar char="•"/>
            </a:pPr>
            <a:endPar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pPr marL="285750" indent="-285750" algn="ctr">
              <a:buFont typeface="Arial" panose="020B0604020202020204" pitchFamily="34" charset="0"/>
              <a:buChar char="•"/>
            </a:pPr>
            <a:endPar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pPr algn="ctr"/>
            <a:endPar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pPr algn="ctr"/>
            <a:endPar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pPr algn="ctr"/>
            <a:endPar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pPr algn="ctr"/>
            <a:endPar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pPr marL="285750" indent="-285750" algn="ctr">
              <a:buFont typeface="Arial" panose="020B0604020202020204" pitchFamily="34" charset="0"/>
              <a:buChar char="•"/>
            </a:pPr>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Aus ursprünglichen 8850 Einträgen resultierten 5384 valide Einträge für unser Modell.</a:t>
            </a:r>
          </a:p>
          <a:p>
            <a:pPr marL="285750" indent="-285750" algn="ctr">
              <a:buFont typeface="Arial" panose="020B0604020202020204" pitchFamily="34" charset="0"/>
              <a:buChar char="•"/>
            </a:pPr>
            <a:endPar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pPr marL="285750" indent="-285750" algn="ctr">
              <a:buFont typeface="Arial" panose="020B0604020202020204" pitchFamily="34" charset="0"/>
              <a:buChar char="•"/>
            </a:pPr>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Ursprüngliche 28 Variablen wurden auf 12 reduziert.  </a:t>
            </a:r>
          </a:p>
        </p:txBody>
      </p:sp>
      <p:graphicFrame>
        <p:nvGraphicFramePr>
          <p:cNvPr id="5" name="Tabelle 4">
            <a:extLst>
              <a:ext uri="{FF2B5EF4-FFF2-40B4-BE49-F238E27FC236}">
                <a16:creationId xmlns:a16="http://schemas.microsoft.com/office/drawing/2014/main" id="{813B6344-C3BA-2C8D-7659-84F0592412EC}"/>
              </a:ext>
            </a:extLst>
          </p:cNvPr>
          <p:cNvGraphicFramePr>
            <a:graphicFrameLocks noGrp="1"/>
          </p:cNvGraphicFramePr>
          <p:nvPr>
            <p:extLst>
              <p:ext uri="{D42A27DB-BD31-4B8C-83A1-F6EECF244321}">
                <p14:modId xmlns:p14="http://schemas.microsoft.com/office/powerpoint/2010/main" val="3926049099"/>
              </p:ext>
            </p:extLst>
          </p:nvPr>
        </p:nvGraphicFramePr>
        <p:xfrm>
          <a:off x="2065564" y="2613780"/>
          <a:ext cx="7625443" cy="1010920"/>
        </p:xfrm>
        <a:graphic>
          <a:graphicData uri="http://schemas.openxmlformats.org/drawingml/2006/table">
            <a:tbl>
              <a:tblPr firstRow="1" bandRow="1">
                <a:tableStyleId>{5C22544A-7EE6-4342-B048-85BDC9FD1C3A}</a:tableStyleId>
              </a:tblPr>
              <a:tblGrid>
                <a:gridCol w="2456113">
                  <a:extLst>
                    <a:ext uri="{9D8B030D-6E8A-4147-A177-3AD203B41FA5}">
                      <a16:colId xmlns:a16="http://schemas.microsoft.com/office/drawing/2014/main" val="3310571623"/>
                    </a:ext>
                  </a:extLst>
                </a:gridCol>
                <a:gridCol w="2584665">
                  <a:extLst>
                    <a:ext uri="{9D8B030D-6E8A-4147-A177-3AD203B41FA5}">
                      <a16:colId xmlns:a16="http://schemas.microsoft.com/office/drawing/2014/main" val="4067509422"/>
                    </a:ext>
                  </a:extLst>
                </a:gridCol>
                <a:gridCol w="2584665">
                  <a:extLst>
                    <a:ext uri="{9D8B030D-6E8A-4147-A177-3AD203B41FA5}">
                      <a16:colId xmlns:a16="http://schemas.microsoft.com/office/drawing/2014/main" val="3232951412"/>
                    </a:ext>
                  </a:extLst>
                </a:gridCol>
              </a:tblGrid>
              <a:tr h="370840">
                <a:tc>
                  <a:txBody>
                    <a:bodyPr/>
                    <a:lstStyle/>
                    <a:p>
                      <a:endParaRPr lang="de-DE" dirty="0">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lgn="ctr"/>
                      <a:r>
                        <a:rPr lang="de-DE" dirty="0">
                          <a:latin typeface="CMU Serif" panose="02000803000000000000" pitchFamily="2" charset="0"/>
                          <a:ea typeface="CMU Serif" panose="02000803000000000000" pitchFamily="2" charset="0"/>
                          <a:cs typeface="CMU Serif" panose="02000803000000000000" pitchFamily="2" charset="0"/>
                        </a:rPr>
                        <a:t>Davor</a:t>
                      </a:r>
                    </a:p>
                  </a:txBody>
                  <a:tcPr/>
                </a:tc>
                <a:tc>
                  <a:txBody>
                    <a:bodyPr/>
                    <a:lstStyle/>
                    <a:p>
                      <a:pPr algn="ctr"/>
                      <a:r>
                        <a:rPr lang="de-DE" dirty="0">
                          <a:latin typeface="CMU Serif" panose="02000803000000000000" pitchFamily="2" charset="0"/>
                          <a:ea typeface="CMU Serif" panose="02000803000000000000" pitchFamily="2" charset="0"/>
                          <a:cs typeface="CMU Serif" panose="02000803000000000000" pitchFamily="2" charset="0"/>
                        </a:rPr>
                        <a:t>Danach</a:t>
                      </a:r>
                    </a:p>
                  </a:txBody>
                  <a:tcPr/>
                </a:tc>
                <a:extLst>
                  <a:ext uri="{0D108BD9-81ED-4DB2-BD59-A6C34878D82A}">
                    <a16:rowId xmlns:a16="http://schemas.microsoft.com/office/drawing/2014/main" val="1066288974"/>
                  </a:ext>
                </a:extLst>
              </a:tr>
              <a:tr h="370840">
                <a:tc>
                  <a:txBody>
                    <a:bodyPr/>
                    <a:lstStyle/>
                    <a:p>
                      <a:pPr algn="ctr"/>
                      <a:r>
                        <a:rPr lang="de-DE" dirty="0">
                          <a:solidFill>
                            <a:srgbClr val="002060"/>
                          </a:solidFill>
                          <a:latin typeface="CMU Serif" panose="02000803000000000000" pitchFamily="2" charset="0"/>
                          <a:ea typeface="CMU Serif" panose="02000803000000000000" pitchFamily="2" charset="0"/>
                          <a:cs typeface="CMU Serif" panose="02000803000000000000" pitchFamily="2" charset="0"/>
                        </a:rPr>
                        <a:t>Price Range</a:t>
                      </a:r>
                    </a:p>
                    <a:p>
                      <a:pPr algn="ctr"/>
                      <a:r>
                        <a:rPr lang="de-DE" dirty="0">
                          <a:solidFill>
                            <a:srgbClr val="002060"/>
                          </a:solidFill>
                          <a:latin typeface="CMU Serif" panose="02000803000000000000" pitchFamily="2" charset="0"/>
                          <a:ea typeface="CMU Serif" panose="02000803000000000000" pitchFamily="2" charset="0"/>
                          <a:cs typeface="CMU Serif" panose="02000803000000000000" pitchFamily="2" charset="0"/>
                        </a:rPr>
                        <a:t>(in Euro)</a:t>
                      </a:r>
                    </a:p>
                  </a:txBody>
                  <a:tcPr/>
                </a:tc>
                <a:tc>
                  <a:txBody>
                    <a:bodyPr/>
                    <a:lstStyle/>
                    <a:p>
                      <a:pPr algn="ctr"/>
                      <a:r>
                        <a:rPr lang="de-DE" dirty="0">
                          <a:solidFill>
                            <a:srgbClr val="002060"/>
                          </a:solidFill>
                          <a:latin typeface="CMU Serif" panose="02000803000000000000" pitchFamily="2" charset="0"/>
                          <a:ea typeface="CMU Serif" panose="02000803000000000000" pitchFamily="2" charset="0"/>
                          <a:cs typeface="CMU Serif" panose="02000803000000000000" pitchFamily="2" charset="0"/>
                        </a:rPr>
                        <a:t>Min=172,5</a:t>
                      </a:r>
                    </a:p>
                    <a:p>
                      <a:pPr algn="ctr"/>
                      <a:r>
                        <a:rPr lang="de-DE" dirty="0">
                          <a:solidFill>
                            <a:srgbClr val="002060"/>
                          </a:solidFill>
                          <a:latin typeface="CMU Serif" panose="02000803000000000000" pitchFamily="2" charset="0"/>
                          <a:ea typeface="CMU Serif" panose="02000803000000000000" pitchFamily="2" charset="0"/>
                          <a:cs typeface="CMU Serif" panose="02000803000000000000" pitchFamily="2" charset="0"/>
                        </a:rPr>
                        <a:t>Max=4525</a:t>
                      </a:r>
                    </a:p>
                  </a:txBody>
                  <a:tcPr/>
                </a:tc>
                <a:tc>
                  <a:txBody>
                    <a:bodyPr/>
                    <a:lstStyle/>
                    <a:p>
                      <a:pPr algn="ctr"/>
                      <a:r>
                        <a:rPr lang="de-DE" dirty="0">
                          <a:solidFill>
                            <a:srgbClr val="002060"/>
                          </a:solidFill>
                          <a:latin typeface="CMU Serif" panose="02000803000000000000" pitchFamily="2" charset="0"/>
                          <a:ea typeface="CMU Serif" panose="02000803000000000000" pitchFamily="2" charset="0"/>
                          <a:cs typeface="CMU Serif" panose="02000803000000000000" pitchFamily="2" charset="0"/>
                        </a:rPr>
                        <a:t>Min=172,5</a:t>
                      </a:r>
                    </a:p>
                    <a:p>
                      <a:pPr algn="ctr"/>
                      <a:r>
                        <a:rPr lang="de-DE" dirty="0">
                          <a:solidFill>
                            <a:srgbClr val="002060"/>
                          </a:solidFill>
                          <a:latin typeface="CMU Serif" panose="02000803000000000000" pitchFamily="2" charset="0"/>
                          <a:ea typeface="CMU Serif" panose="02000803000000000000" pitchFamily="2" charset="0"/>
                          <a:cs typeface="CMU Serif" panose="02000803000000000000" pitchFamily="2" charset="0"/>
                        </a:rPr>
                        <a:t>Max=1610</a:t>
                      </a:r>
                    </a:p>
                  </a:txBody>
                  <a:tcPr/>
                </a:tc>
                <a:extLst>
                  <a:ext uri="{0D108BD9-81ED-4DB2-BD59-A6C34878D82A}">
                    <a16:rowId xmlns:a16="http://schemas.microsoft.com/office/drawing/2014/main" val="2211949909"/>
                  </a:ext>
                </a:extLst>
              </a:tr>
            </a:tbl>
          </a:graphicData>
        </a:graphic>
      </p:graphicFrame>
    </p:spTree>
    <p:extLst>
      <p:ext uri="{BB962C8B-B14F-4D97-AF65-F5344CB8AC3E}">
        <p14:creationId xmlns:p14="http://schemas.microsoft.com/office/powerpoint/2010/main" val="127542072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E7B5BCC-9833-42E0-511B-C65B4B85BB23}"/>
              </a:ext>
            </a:extLst>
          </p:cNvPr>
          <p:cNvSpPr>
            <a:spLocks noGrp="1"/>
          </p:cNvSpPr>
          <p:nvPr>
            <p:ph type="body" sz="quarter" idx="10"/>
          </p:nvPr>
        </p:nvSpPr>
        <p:spPr>
          <a:xfrm>
            <a:off x="2039091" y="380330"/>
            <a:ext cx="9775991" cy="724247"/>
          </a:xfrm>
        </p:spPr>
        <p:txBody>
          <a:bodyPr/>
          <a:lstStyle/>
          <a:p>
            <a:r>
              <a:rPr lang="de-DE" dirty="0">
                <a:latin typeface="CMU Serif" panose="02000803000000000000" pitchFamily="2" charset="0"/>
                <a:ea typeface="CMU Serif" panose="02000803000000000000" pitchFamily="2" charset="0"/>
                <a:cs typeface="CMU Serif" panose="02000803000000000000" pitchFamily="2" charset="0"/>
              </a:rPr>
              <a:t>Besonderheit</a:t>
            </a:r>
          </a:p>
        </p:txBody>
      </p:sp>
      <p:sp>
        <p:nvSpPr>
          <p:cNvPr id="3" name="Textfeld 2">
            <a:extLst>
              <a:ext uri="{FF2B5EF4-FFF2-40B4-BE49-F238E27FC236}">
                <a16:creationId xmlns:a16="http://schemas.microsoft.com/office/drawing/2014/main" id="{E60B0B39-1205-E583-E290-9979A74C4E9E}"/>
              </a:ext>
            </a:extLst>
          </p:cNvPr>
          <p:cNvSpPr txBox="1"/>
          <p:nvPr/>
        </p:nvSpPr>
        <p:spPr>
          <a:xfrm>
            <a:off x="492578" y="1596543"/>
            <a:ext cx="10537372" cy="1200329"/>
          </a:xfrm>
          <a:prstGeom prst="rect">
            <a:avLst/>
          </a:prstGeom>
          <a:noFill/>
        </p:spPr>
        <p:txBody>
          <a:bodyPr wrap="square" rtlCol="0">
            <a:spAutoFit/>
          </a:bodyPr>
          <a:lstStyle/>
          <a:p>
            <a:r>
              <a:rPr lang="de-DE" u="sng" dirty="0">
                <a:solidFill>
                  <a:schemeClr val="accent1"/>
                </a:solidFill>
                <a:latin typeface="CMU Serif" panose="02000803000000000000" pitchFamily="2" charset="0"/>
                <a:ea typeface="CMU Serif" panose="02000803000000000000" pitchFamily="2" charset="0"/>
                <a:cs typeface="CMU Serif" panose="02000803000000000000" pitchFamily="2" charset="0"/>
              </a:rPr>
              <a:t>Variable </a:t>
            </a:r>
            <a:r>
              <a:rPr lang="de-DE" u="sng"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floor</a:t>
            </a:r>
            <a:endParaRPr lang="de-DE" u="sng"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endParaRPr lang="de-DE" u="sng"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pPr marL="285750" indent="-285750">
              <a:buFont typeface="Arial" panose="020B0604020202020204" pitchFamily="34" charset="0"/>
              <a:buChar char="•"/>
            </a:pPr>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Beginnend mit 1 statt 0</a:t>
            </a:r>
          </a:p>
          <a:p>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   </a:t>
            </a:r>
          </a:p>
        </p:txBody>
      </p:sp>
      <p:sp>
        <p:nvSpPr>
          <p:cNvPr id="4" name="Textfeld 3">
            <a:extLst>
              <a:ext uri="{FF2B5EF4-FFF2-40B4-BE49-F238E27FC236}">
                <a16:creationId xmlns:a16="http://schemas.microsoft.com/office/drawing/2014/main" id="{35117EA2-2F43-17EC-4B84-9C9B3752F548}"/>
              </a:ext>
            </a:extLst>
          </p:cNvPr>
          <p:cNvSpPr txBox="1"/>
          <p:nvPr/>
        </p:nvSpPr>
        <p:spPr>
          <a:xfrm>
            <a:off x="492578" y="2751365"/>
            <a:ext cx="5451022" cy="2031325"/>
          </a:xfrm>
          <a:prstGeom prst="rect">
            <a:avLst/>
          </a:prstGeom>
          <a:noFill/>
        </p:spPr>
        <p:txBody>
          <a:bodyPr wrap="square" rtlCol="0">
            <a:spAutoFit/>
          </a:bodyPr>
          <a:lstStyle/>
          <a:p>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Die Wohnungen in unserem Datensatz sind der sog. „</a:t>
            </a:r>
            <a:r>
              <a:rPr lang="de-DE"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Plattbau</a:t>
            </a:r>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 Da diese Bauten meist mit einem erhöhtem EG gebaut werden, kann dieser als 1.OG betrachtet werden, obwohl sich die Wohnung tatsächlich auf dem EG befindet. Der Datensatz selbst klärt diese Abweichung nicht.</a:t>
            </a:r>
          </a:p>
        </p:txBody>
      </p:sp>
      <p:pic>
        <p:nvPicPr>
          <p:cNvPr id="6" name="Grafik 5">
            <a:extLst>
              <a:ext uri="{FF2B5EF4-FFF2-40B4-BE49-F238E27FC236}">
                <a16:creationId xmlns:a16="http://schemas.microsoft.com/office/drawing/2014/main" id="{26E6B8DC-AF8D-228E-2196-5C314E1A39DD}"/>
              </a:ext>
            </a:extLst>
          </p:cNvPr>
          <p:cNvPicPr>
            <a:picLocks noChangeAspect="1"/>
          </p:cNvPicPr>
          <p:nvPr/>
        </p:nvPicPr>
        <p:blipFill>
          <a:blip r:embed="rId2"/>
          <a:stretch>
            <a:fillRect/>
          </a:stretch>
        </p:blipFill>
        <p:spPr>
          <a:xfrm>
            <a:off x="6482444" y="2095856"/>
            <a:ext cx="4825092" cy="4236666"/>
          </a:xfrm>
          <a:prstGeom prst="rect">
            <a:avLst/>
          </a:prstGeom>
        </p:spPr>
      </p:pic>
    </p:spTree>
    <p:extLst>
      <p:ext uri="{BB962C8B-B14F-4D97-AF65-F5344CB8AC3E}">
        <p14:creationId xmlns:p14="http://schemas.microsoft.com/office/powerpoint/2010/main" val="103974092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2B4CE6F0-60E3-F559-ECB2-D6D163150BDA}"/>
              </a:ext>
            </a:extLst>
          </p:cNvPr>
          <p:cNvSpPr>
            <a:spLocks noGrp="1"/>
          </p:cNvSpPr>
          <p:nvPr>
            <p:ph type="body" sz="quarter" idx="10"/>
          </p:nvPr>
        </p:nvSpPr>
        <p:spPr>
          <a:xfrm>
            <a:off x="2120734" y="416379"/>
            <a:ext cx="9775991" cy="647377"/>
          </a:xfrm>
        </p:spPr>
        <p:txBody>
          <a:bodyPr/>
          <a:lstStyle/>
          <a:p>
            <a:r>
              <a:rPr lang="de-DE" dirty="0">
                <a:latin typeface="CMU Serif" panose="02000803000000000000" pitchFamily="2" charset="0"/>
                <a:ea typeface="CMU Serif" panose="02000803000000000000" pitchFamily="2" charset="0"/>
                <a:cs typeface="CMU Serif" panose="02000803000000000000" pitchFamily="2" charset="0"/>
              </a:rPr>
              <a:t>User Interface</a:t>
            </a:r>
          </a:p>
        </p:txBody>
      </p:sp>
      <p:graphicFrame>
        <p:nvGraphicFramePr>
          <p:cNvPr id="5" name="Inhaltsplatzhalter 3">
            <a:extLst>
              <a:ext uri="{FF2B5EF4-FFF2-40B4-BE49-F238E27FC236}">
                <a16:creationId xmlns:a16="http://schemas.microsoft.com/office/drawing/2014/main" id="{1E228F48-9702-801B-825B-03853C574261}"/>
              </a:ext>
            </a:extLst>
          </p:cNvPr>
          <p:cNvGraphicFramePr>
            <a:graphicFrameLocks/>
          </p:cNvGraphicFramePr>
          <p:nvPr>
            <p:extLst>
              <p:ext uri="{D42A27DB-BD31-4B8C-83A1-F6EECF244321}">
                <p14:modId xmlns:p14="http://schemas.microsoft.com/office/powerpoint/2010/main" val="296578139"/>
              </p:ext>
            </p:extLst>
          </p:nvPr>
        </p:nvGraphicFramePr>
        <p:xfrm>
          <a:off x="1668959" y="2036404"/>
          <a:ext cx="8854082" cy="4079240"/>
        </p:xfrm>
        <a:graphic>
          <a:graphicData uri="http://schemas.openxmlformats.org/drawingml/2006/table">
            <a:tbl>
              <a:tblPr firstRow="1" bandRow="1">
                <a:tableStyleId>{5C22544A-7EE6-4342-B048-85BDC9FD1C3A}</a:tableStyleId>
              </a:tblPr>
              <a:tblGrid>
                <a:gridCol w="3833046">
                  <a:extLst>
                    <a:ext uri="{9D8B030D-6E8A-4147-A177-3AD203B41FA5}">
                      <a16:colId xmlns:a16="http://schemas.microsoft.com/office/drawing/2014/main" val="20000"/>
                    </a:ext>
                  </a:extLst>
                </a:gridCol>
                <a:gridCol w="5021036">
                  <a:extLst>
                    <a:ext uri="{9D8B030D-6E8A-4147-A177-3AD203B41FA5}">
                      <a16:colId xmlns:a16="http://schemas.microsoft.com/office/drawing/2014/main" val="20001"/>
                    </a:ext>
                  </a:extLst>
                </a:gridCol>
              </a:tblGrid>
              <a:tr h="370840">
                <a:tc>
                  <a:txBody>
                    <a:bodyPr/>
                    <a:lstStyle/>
                    <a:p>
                      <a:pPr>
                        <a:defRPr/>
                      </a:pPr>
                      <a:r>
                        <a:rPr lang="de-DE" dirty="0">
                          <a:latin typeface="CMU Serif" panose="02000803000000000000" pitchFamily="2" charset="0"/>
                          <a:ea typeface="CMU Serif" panose="02000803000000000000" pitchFamily="2" charset="0"/>
                          <a:cs typeface="CMU Serif" panose="02000803000000000000" pitchFamily="2" charset="0"/>
                        </a:rPr>
                        <a:t>Variablenname</a:t>
                      </a:r>
                      <a:endParaRPr dirty="0">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Interface-Objekt</a:t>
                      </a:r>
                      <a:endParaRPr>
                        <a:latin typeface="CMU Serif" panose="02000803000000000000" pitchFamily="2" charset="0"/>
                        <a:ea typeface="CMU Serif" panose="02000803000000000000" pitchFamily="2" charset="0"/>
                        <a:cs typeface="CMU Serif" panose="02000803000000000000" pitchFamily="2" charset="0"/>
                      </a:endParaRPr>
                    </a:p>
                  </a:txBody>
                  <a:tcPr/>
                </a:tc>
                <a:extLst>
                  <a:ext uri="{0D108BD9-81ED-4DB2-BD59-A6C34878D82A}">
                    <a16:rowId xmlns:a16="http://schemas.microsoft.com/office/drawing/2014/main" val="10000"/>
                  </a:ext>
                </a:extLst>
              </a:tr>
              <a:tr h="370840">
                <a:tc>
                  <a:txBody>
                    <a:bodyPr/>
                    <a:lstStyle/>
                    <a:p>
                      <a:pPr>
                        <a:defRPr/>
                      </a:pPr>
                      <a:r>
                        <a:rPr lang="de-DE" dirty="0" err="1">
                          <a:latin typeface="CMU Serif" panose="02000803000000000000" pitchFamily="2" charset="0"/>
                          <a:ea typeface="CMU Serif" panose="02000803000000000000" pitchFamily="2" charset="0"/>
                          <a:cs typeface="CMU Serif" panose="02000803000000000000" pitchFamily="2" charset="0"/>
                        </a:rPr>
                        <a:t>city</a:t>
                      </a:r>
                      <a:endParaRPr dirty="0">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dirty="0">
                          <a:latin typeface="CMU Serif" panose="02000803000000000000" pitchFamily="2" charset="0"/>
                          <a:ea typeface="CMU Serif" panose="02000803000000000000" pitchFamily="2" charset="0"/>
                          <a:cs typeface="CMU Serif" panose="02000803000000000000" pitchFamily="2" charset="0"/>
                        </a:rPr>
                        <a:t>Dropdown-Menü</a:t>
                      </a:r>
                      <a:endParaRPr dirty="0">
                        <a:latin typeface="CMU Serif" panose="02000803000000000000" pitchFamily="2" charset="0"/>
                        <a:ea typeface="CMU Serif" panose="02000803000000000000" pitchFamily="2" charset="0"/>
                        <a:cs typeface="CMU Serif" panose="02000803000000000000" pitchFamily="2" charset="0"/>
                      </a:endParaRPr>
                    </a:p>
                  </a:txBody>
                  <a:tcPr/>
                </a:tc>
                <a:extLst>
                  <a:ext uri="{0D108BD9-81ED-4DB2-BD59-A6C34878D82A}">
                    <a16:rowId xmlns:a16="http://schemas.microsoft.com/office/drawing/2014/main" val="10001"/>
                  </a:ext>
                </a:extLst>
              </a:tr>
              <a:tr h="370840">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squareMeters</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dirty="0">
                          <a:latin typeface="CMU Serif" panose="02000803000000000000" pitchFamily="2" charset="0"/>
                          <a:ea typeface="CMU Serif" panose="02000803000000000000" pitchFamily="2" charset="0"/>
                          <a:cs typeface="CMU Serif" panose="02000803000000000000" pitchFamily="2" charset="0"/>
                        </a:rPr>
                        <a:t>Numerisches Eingabefeld</a:t>
                      </a:r>
                      <a:endParaRPr dirty="0">
                        <a:latin typeface="CMU Serif" panose="02000803000000000000" pitchFamily="2" charset="0"/>
                        <a:ea typeface="CMU Serif" panose="02000803000000000000" pitchFamily="2" charset="0"/>
                        <a:cs typeface="CMU Serif" panose="02000803000000000000" pitchFamily="2" charset="0"/>
                      </a:endParaRPr>
                    </a:p>
                  </a:txBody>
                  <a:tcPr/>
                </a:tc>
                <a:extLst>
                  <a:ext uri="{0D108BD9-81ED-4DB2-BD59-A6C34878D82A}">
                    <a16:rowId xmlns:a16="http://schemas.microsoft.com/office/drawing/2014/main" val="10002"/>
                  </a:ext>
                </a:extLst>
              </a:tr>
              <a:tr h="370840">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rooms</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dirty="0">
                          <a:latin typeface="CMU Serif" panose="02000803000000000000" pitchFamily="2" charset="0"/>
                          <a:ea typeface="CMU Serif" panose="02000803000000000000" pitchFamily="2" charset="0"/>
                          <a:cs typeface="CMU Serif" panose="02000803000000000000" pitchFamily="2" charset="0"/>
                        </a:rPr>
                        <a:t>Numerisches Eingabefeld</a:t>
                      </a:r>
                      <a:endParaRPr dirty="0">
                        <a:latin typeface="CMU Serif" panose="02000803000000000000" pitchFamily="2" charset="0"/>
                        <a:ea typeface="CMU Serif" panose="02000803000000000000" pitchFamily="2" charset="0"/>
                        <a:cs typeface="CMU Serif" panose="02000803000000000000" pitchFamily="2" charset="0"/>
                      </a:endParaRPr>
                    </a:p>
                  </a:txBody>
                  <a:tcPr/>
                </a:tc>
                <a:extLst>
                  <a:ext uri="{0D108BD9-81ED-4DB2-BD59-A6C34878D82A}">
                    <a16:rowId xmlns:a16="http://schemas.microsoft.com/office/drawing/2014/main" val="10003"/>
                  </a:ext>
                </a:extLst>
              </a:tr>
              <a:tr h="370840">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floor</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dirty="0">
                          <a:latin typeface="CMU Serif" panose="02000803000000000000" pitchFamily="2" charset="0"/>
                          <a:ea typeface="CMU Serif" panose="02000803000000000000" pitchFamily="2" charset="0"/>
                          <a:cs typeface="CMU Serif" panose="02000803000000000000" pitchFamily="2" charset="0"/>
                        </a:rPr>
                        <a:t>Numerisches Eingabefeld</a:t>
                      </a:r>
                      <a:endParaRPr dirty="0">
                        <a:latin typeface="CMU Serif" panose="02000803000000000000" pitchFamily="2" charset="0"/>
                        <a:ea typeface="CMU Serif" panose="02000803000000000000" pitchFamily="2" charset="0"/>
                        <a:cs typeface="CMU Serif" panose="02000803000000000000" pitchFamily="2" charset="0"/>
                      </a:endParaRPr>
                    </a:p>
                  </a:txBody>
                  <a:tcPr/>
                </a:tc>
                <a:extLst>
                  <a:ext uri="{0D108BD9-81ED-4DB2-BD59-A6C34878D82A}">
                    <a16:rowId xmlns:a16="http://schemas.microsoft.com/office/drawing/2014/main" val="10004"/>
                  </a:ext>
                </a:extLst>
              </a:tr>
              <a:tr h="370840">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buildYear</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dirty="0">
                          <a:latin typeface="CMU Serif" panose="02000803000000000000" pitchFamily="2" charset="0"/>
                          <a:ea typeface="CMU Serif" panose="02000803000000000000" pitchFamily="2" charset="0"/>
                          <a:cs typeface="CMU Serif" panose="02000803000000000000" pitchFamily="2" charset="0"/>
                        </a:rPr>
                        <a:t>Schieberegler</a:t>
                      </a:r>
                      <a:endParaRPr dirty="0">
                        <a:latin typeface="CMU Serif" panose="02000803000000000000" pitchFamily="2" charset="0"/>
                        <a:ea typeface="CMU Serif" panose="02000803000000000000" pitchFamily="2" charset="0"/>
                        <a:cs typeface="CMU Serif" panose="02000803000000000000" pitchFamily="2" charset="0"/>
                      </a:endParaRPr>
                    </a:p>
                  </a:txBody>
                  <a:tcPr/>
                </a:tc>
                <a:extLst>
                  <a:ext uri="{0D108BD9-81ED-4DB2-BD59-A6C34878D82A}">
                    <a16:rowId xmlns:a16="http://schemas.microsoft.com/office/drawing/2014/main" val="10005"/>
                  </a:ext>
                </a:extLst>
              </a:tr>
              <a:tr h="370840">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centreDistance</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dirty="0">
                          <a:latin typeface="CMU Serif" panose="02000803000000000000" pitchFamily="2" charset="0"/>
                          <a:ea typeface="CMU Serif" panose="02000803000000000000" pitchFamily="2" charset="0"/>
                          <a:cs typeface="CMU Serif" panose="02000803000000000000" pitchFamily="2" charset="0"/>
                        </a:rPr>
                        <a:t>Schieberegler</a:t>
                      </a:r>
                    </a:p>
                  </a:txBody>
                  <a:tcPr/>
                </a:tc>
                <a:extLst>
                  <a:ext uri="{0D108BD9-81ED-4DB2-BD59-A6C34878D82A}">
                    <a16:rowId xmlns:a16="http://schemas.microsoft.com/office/drawing/2014/main" val="10006"/>
                  </a:ext>
                </a:extLst>
              </a:tr>
              <a:tr h="370840">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schoolDistance</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dirty="0">
                          <a:latin typeface="CMU Serif" panose="02000803000000000000" pitchFamily="2" charset="0"/>
                          <a:ea typeface="CMU Serif" panose="02000803000000000000" pitchFamily="2" charset="0"/>
                          <a:cs typeface="CMU Serif" panose="02000803000000000000" pitchFamily="2" charset="0"/>
                        </a:rPr>
                        <a:t>Schieberegler</a:t>
                      </a:r>
                    </a:p>
                  </a:txBody>
                  <a:tcPr/>
                </a:tc>
                <a:extLst>
                  <a:ext uri="{0D108BD9-81ED-4DB2-BD59-A6C34878D82A}">
                    <a16:rowId xmlns:a16="http://schemas.microsoft.com/office/drawing/2014/main" val="10007"/>
                  </a:ext>
                </a:extLst>
              </a:tr>
              <a:tr h="370840">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hasParkingSpace</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dirty="0">
                          <a:latin typeface="CMU Serif" panose="02000803000000000000" pitchFamily="2" charset="0"/>
                          <a:ea typeface="CMU Serif" panose="02000803000000000000" pitchFamily="2" charset="0"/>
                          <a:cs typeface="CMU Serif" panose="02000803000000000000" pitchFamily="2" charset="0"/>
                        </a:rPr>
                        <a:t>Checkbox</a:t>
                      </a:r>
                      <a:endParaRPr dirty="0">
                        <a:latin typeface="CMU Serif" panose="02000803000000000000" pitchFamily="2" charset="0"/>
                        <a:ea typeface="CMU Serif" panose="02000803000000000000" pitchFamily="2" charset="0"/>
                        <a:cs typeface="CMU Serif" panose="02000803000000000000" pitchFamily="2" charset="0"/>
                      </a:endParaRPr>
                    </a:p>
                  </a:txBody>
                  <a:tcPr/>
                </a:tc>
                <a:extLst>
                  <a:ext uri="{0D108BD9-81ED-4DB2-BD59-A6C34878D82A}">
                    <a16:rowId xmlns:a16="http://schemas.microsoft.com/office/drawing/2014/main" val="10008"/>
                  </a:ext>
                </a:extLst>
              </a:tr>
              <a:tr h="370840">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hasBalcony</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dirty="0">
                          <a:latin typeface="CMU Serif" panose="02000803000000000000" pitchFamily="2" charset="0"/>
                          <a:ea typeface="CMU Serif" panose="02000803000000000000" pitchFamily="2" charset="0"/>
                          <a:cs typeface="CMU Serif" panose="02000803000000000000" pitchFamily="2" charset="0"/>
                        </a:rPr>
                        <a:t>Checkbox</a:t>
                      </a:r>
                      <a:endParaRPr dirty="0">
                        <a:latin typeface="CMU Serif" panose="02000803000000000000" pitchFamily="2" charset="0"/>
                        <a:ea typeface="CMU Serif" panose="02000803000000000000" pitchFamily="2" charset="0"/>
                        <a:cs typeface="CMU Serif" panose="02000803000000000000" pitchFamily="2" charset="0"/>
                      </a:endParaRPr>
                    </a:p>
                  </a:txBody>
                  <a:tcPr/>
                </a:tc>
                <a:extLst>
                  <a:ext uri="{0D108BD9-81ED-4DB2-BD59-A6C34878D82A}">
                    <a16:rowId xmlns:a16="http://schemas.microsoft.com/office/drawing/2014/main" val="10009"/>
                  </a:ext>
                </a:extLst>
              </a:tr>
              <a:tr h="370840">
                <a:tc>
                  <a:txBody>
                    <a:bodyPr/>
                    <a:lstStyle/>
                    <a:p>
                      <a:pPr>
                        <a:defRPr/>
                      </a:pPr>
                      <a:r>
                        <a:rPr lang="de-DE">
                          <a:latin typeface="CMU Serif" panose="02000803000000000000" pitchFamily="2" charset="0"/>
                          <a:ea typeface="CMU Serif" panose="02000803000000000000" pitchFamily="2" charset="0"/>
                          <a:cs typeface="CMU Serif" panose="02000803000000000000" pitchFamily="2" charset="0"/>
                        </a:rPr>
                        <a:t>hasElevator</a:t>
                      </a:r>
                      <a:endParaRPr>
                        <a:latin typeface="CMU Serif" panose="02000803000000000000" pitchFamily="2" charset="0"/>
                        <a:ea typeface="CMU Serif" panose="02000803000000000000" pitchFamily="2" charset="0"/>
                        <a:cs typeface="CMU Serif" panose="02000803000000000000" pitchFamily="2" charset="0"/>
                      </a:endParaRPr>
                    </a:p>
                  </a:txBody>
                  <a:tcPr/>
                </a:tc>
                <a:tc>
                  <a:txBody>
                    <a:bodyPr/>
                    <a:lstStyle/>
                    <a:p>
                      <a:pPr>
                        <a:defRPr/>
                      </a:pPr>
                      <a:r>
                        <a:rPr lang="de-DE" dirty="0">
                          <a:latin typeface="CMU Serif" panose="02000803000000000000" pitchFamily="2" charset="0"/>
                          <a:ea typeface="CMU Serif" panose="02000803000000000000" pitchFamily="2" charset="0"/>
                          <a:cs typeface="CMU Serif" panose="02000803000000000000" pitchFamily="2" charset="0"/>
                        </a:rPr>
                        <a:t>Checkbox</a:t>
                      </a:r>
                      <a:endParaRPr dirty="0">
                        <a:latin typeface="CMU Serif" panose="02000803000000000000" pitchFamily="2" charset="0"/>
                        <a:ea typeface="CMU Serif" panose="02000803000000000000" pitchFamily="2" charset="0"/>
                        <a:cs typeface="CMU Serif" panose="02000803000000000000" pitchFamily="2" charset="0"/>
                      </a:endParaRPr>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67109328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1">
            <a:extLst>
              <a:ext uri="{FF2B5EF4-FFF2-40B4-BE49-F238E27FC236}">
                <a16:creationId xmlns:a16="http://schemas.microsoft.com/office/drawing/2014/main" id="{0B90A02B-7643-1CC1-D06D-F104398E8839}"/>
              </a:ext>
            </a:extLst>
          </p:cNvPr>
          <p:cNvSpPr>
            <a:spLocks noGrp="1"/>
          </p:cNvSpPr>
          <p:nvPr>
            <p:ph type="body" sz="quarter" idx="10"/>
          </p:nvPr>
        </p:nvSpPr>
        <p:spPr>
          <a:xfrm>
            <a:off x="1825089" y="385818"/>
            <a:ext cx="9008918" cy="724247"/>
          </a:xfrm>
        </p:spPr>
        <p:txBody>
          <a:bodyPr/>
          <a:lstStyle/>
          <a:p>
            <a:r>
              <a:rPr lang="de-DE" dirty="0">
                <a:latin typeface="CMU Serif" panose="02000803000000000000" pitchFamily="2" charset="0"/>
                <a:ea typeface="CMU Serif" panose="02000803000000000000" pitchFamily="2" charset="0"/>
                <a:cs typeface="CMU Serif" panose="02000803000000000000" pitchFamily="2" charset="0"/>
              </a:rPr>
              <a:t>Gewähltes Modell</a:t>
            </a:r>
          </a:p>
        </p:txBody>
      </p:sp>
      <p:graphicFrame>
        <p:nvGraphicFramePr>
          <p:cNvPr id="6" name="Tabelle 5">
            <a:extLst>
              <a:ext uri="{FF2B5EF4-FFF2-40B4-BE49-F238E27FC236}">
                <a16:creationId xmlns:a16="http://schemas.microsoft.com/office/drawing/2014/main" id="{69C886FD-2A87-AF55-8F38-EA169A5A0CDB}"/>
              </a:ext>
            </a:extLst>
          </p:cNvPr>
          <p:cNvGraphicFramePr>
            <a:graphicFrameLocks noGrp="1"/>
          </p:cNvGraphicFramePr>
          <p:nvPr>
            <p:extLst>
              <p:ext uri="{D42A27DB-BD31-4B8C-83A1-F6EECF244321}">
                <p14:modId xmlns:p14="http://schemas.microsoft.com/office/powerpoint/2010/main" val="2025018921"/>
              </p:ext>
            </p:extLst>
          </p:nvPr>
        </p:nvGraphicFramePr>
        <p:xfrm>
          <a:off x="498025" y="2293191"/>
          <a:ext cx="11217728" cy="2845710"/>
        </p:xfrm>
        <a:graphic>
          <a:graphicData uri="http://schemas.openxmlformats.org/drawingml/2006/table">
            <a:tbl>
              <a:tblPr firstRow="1" bandRow="1">
                <a:tableStyleId>{5C22544A-7EE6-4342-B048-85BDC9FD1C3A}</a:tableStyleId>
              </a:tblPr>
              <a:tblGrid>
                <a:gridCol w="2683310">
                  <a:extLst>
                    <a:ext uri="{9D8B030D-6E8A-4147-A177-3AD203B41FA5}">
                      <a16:colId xmlns:a16="http://schemas.microsoft.com/office/drawing/2014/main" val="3179380618"/>
                    </a:ext>
                  </a:extLst>
                </a:gridCol>
                <a:gridCol w="2683310">
                  <a:extLst>
                    <a:ext uri="{9D8B030D-6E8A-4147-A177-3AD203B41FA5}">
                      <a16:colId xmlns:a16="http://schemas.microsoft.com/office/drawing/2014/main" val="1288785911"/>
                    </a:ext>
                  </a:extLst>
                </a:gridCol>
                <a:gridCol w="2577717">
                  <a:extLst>
                    <a:ext uri="{9D8B030D-6E8A-4147-A177-3AD203B41FA5}">
                      <a16:colId xmlns:a16="http://schemas.microsoft.com/office/drawing/2014/main" val="4052728086"/>
                    </a:ext>
                  </a:extLst>
                </a:gridCol>
                <a:gridCol w="3273391">
                  <a:extLst>
                    <a:ext uri="{9D8B030D-6E8A-4147-A177-3AD203B41FA5}">
                      <a16:colId xmlns:a16="http://schemas.microsoft.com/office/drawing/2014/main" val="4214692568"/>
                    </a:ext>
                  </a:extLst>
                </a:gridCol>
              </a:tblGrid>
              <a:tr h="643770">
                <a:tc>
                  <a:txBody>
                    <a:bodyPr/>
                    <a:lstStyle/>
                    <a:p>
                      <a:pPr algn="ctr"/>
                      <a:r>
                        <a:rPr lang="de-DE" dirty="0">
                          <a:latin typeface="CMU Serif" panose="02000803000000000000" pitchFamily="2" charset="0"/>
                          <a:ea typeface="CMU Serif" panose="02000803000000000000" pitchFamily="2" charset="0"/>
                          <a:cs typeface="CMU Serif" panose="02000803000000000000" pitchFamily="2" charset="0"/>
                        </a:rPr>
                        <a:t>Modell</a:t>
                      </a:r>
                    </a:p>
                    <a:p>
                      <a:pPr algn="ctr"/>
                      <a:endParaRPr lang="de-DE" dirty="0">
                        <a:latin typeface="CMU Serif" panose="02000803000000000000" pitchFamily="2" charset="0"/>
                        <a:ea typeface="CMU Serif" panose="02000803000000000000" pitchFamily="2" charset="0"/>
                        <a:cs typeface="CMU Serif" panose="02000803000000000000" pitchFamily="2" charset="0"/>
                      </a:endParaRPr>
                    </a:p>
                    <a:p>
                      <a:pPr algn="ctr"/>
                      <a:r>
                        <a:rPr lang="de-DE" dirty="0">
                          <a:latin typeface="CMU Serif" panose="02000803000000000000" pitchFamily="2" charset="0"/>
                          <a:ea typeface="CMU Serif" panose="02000803000000000000" pitchFamily="2" charset="0"/>
                          <a:cs typeface="CMU Serif" panose="02000803000000000000" pitchFamily="2" charset="0"/>
                        </a:rPr>
                        <a:t>Größe</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de-DE" dirty="0">
                          <a:solidFill>
                            <a:schemeClr val="bg1"/>
                          </a:solidFill>
                          <a:latin typeface="CMU Serif" panose="02000803000000000000" pitchFamily="2" charset="0"/>
                          <a:ea typeface="CMU Serif" panose="02000803000000000000" pitchFamily="2" charset="0"/>
                          <a:cs typeface="CMU Serif" panose="02000803000000000000" pitchFamily="2" charset="0"/>
                        </a:rPr>
                        <a:t>Lin. Modell mit Ausreißern</a:t>
                      </a:r>
                    </a:p>
                    <a:p>
                      <a:pPr algn="ctr"/>
                      <a:endParaRPr lang="de-DE" dirty="0"/>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de-DE" dirty="0">
                          <a:solidFill>
                            <a:schemeClr val="bg1"/>
                          </a:solidFill>
                          <a:latin typeface="CMU Serif" panose="02000803000000000000" pitchFamily="2" charset="0"/>
                          <a:ea typeface="CMU Serif" panose="02000803000000000000" pitchFamily="2" charset="0"/>
                          <a:cs typeface="CMU Serif" panose="02000803000000000000" pitchFamily="2" charset="0"/>
                        </a:rPr>
                        <a:t>Lin. Modell ohne Ausreißer</a:t>
                      </a:r>
                    </a:p>
                    <a:p>
                      <a:pPr algn="ctr"/>
                      <a:endParaRPr lang="de-DE" dirty="0"/>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de-DE" dirty="0">
                          <a:solidFill>
                            <a:schemeClr val="bg1"/>
                          </a:solidFill>
                          <a:latin typeface="CMU Serif" panose="02000803000000000000" pitchFamily="2" charset="0"/>
                          <a:ea typeface="CMU Serif" panose="02000803000000000000" pitchFamily="2" charset="0"/>
                          <a:cs typeface="CMU Serif" panose="02000803000000000000" pitchFamily="2" charset="0"/>
                        </a:rPr>
                        <a:t>Lin. Modell ohne Ausreißer</a:t>
                      </a:r>
                    </a:p>
                    <a:p>
                      <a:pPr algn="ctr"/>
                      <a:r>
                        <a:rPr lang="de-DE" b="0" dirty="0">
                          <a:solidFill>
                            <a:schemeClr val="bg1"/>
                          </a:solidFill>
                          <a:latin typeface="CMU Serif" panose="02000803000000000000" pitchFamily="2" charset="0"/>
                          <a:ea typeface="CMU Serif" panose="02000803000000000000" pitchFamily="2" charset="0"/>
                          <a:cs typeface="CMU Serif" panose="02000803000000000000" pitchFamily="2" charset="0"/>
                        </a:rPr>
                        <a:t>(Zielvariable log())</a:t>
                      </a:r>
                    </a:p>
                  </a:txBody>
                  <a:tcPr/>
                </a:tc>
                <a:extLst>
                  <a:ext uri="{0D108BD9-81ED-4DB2-BD59-A6C34878D82A}">
                    <a16:rowId xmlns:a16="http://schemas.microsoft.com/office/drawing/2014/main" val="3233927229"/>
                  </a:ext>
                </a:extLst>
              </a:tr>
              <a:tr h="643770">
                <a:tc>
                  <a:txBody>
                    <a:bodyPr/>
                    <a:lstStyle/>
                    <a:p>
                      <a:pPr algn="ctr"/>
                      <a:r>
                        <a:rPr lang="de-DE" dirty="0">
                          <a:latin typeface="CMU Serif" panose="02000803000000000000" pitchFamily="2" charset="0"/>
                          <a:ea typeface="CMU Serif" panose="02000803000000000000" pitchFamily="2" charset="0"/>
                          <a:cs typeface="CMU Serif" panose="02000803000000000000" pitchFamily="2" charset="0"/>
                        </a:rPr>
                        <a:t>MAE</a:t>
                      </a:r>
                    </a:p>
                  </a:txBody>
                  <a:tcPr anchor="ctr"/>
                </a:tc>
                <a:tc>
                  <a:txBody>
                    <a:bodyPr/>
                    <a:lstStyle/>
                    <a:p>
                      <a:pPr algn="ctr"/>
                      <a:r>
                        <a:rPr lang="de-DE" dirty="0">
                          <a:latin typeface="CMU Serif" panose="02000803000000000000" pitchFamily="2" charset="0"/>
                          <a:ea typeface="CMU Serif" panose="02000803000000000000" pitchFamily="2" charset="0"/>
                          <a:cs typeface="CMU Serif" panose="02000803000000000000" pitchFamily="2" charset="0"/>
                        </a:rPr>
                        <a:t>188,534</a:t>
                      </a:r>
                    </a:p>
                  </a:txBody>
                  <a:tcPr anchor="ctr"/>
                </a:tc>
                <a:tc>
                  <a:txBody>
                    <a:bodyPr/>
                    <a:lstStyle/>
                    <a:p>
                      <a:pPr algn="ctr"/>
                      <a:r>
                        <a:rPr lang="de-DE" dirty="0">
                          <a:latin typeface="CMU Serif" panose="02000803000000000000" pitchFamily="2" charset="0"/>
                          <a:ea typeface="CMU Serif" panose="02000803000000000000" pitchFamily="2" charset="0"/>
                          <a:cs typeface="CMU Serif" panose="02000803000000000000" pitchFamily="2" charset="0"/>
                        </a:rPr>
                        <a:t>111,672</a:t>
                      </a:r>
                    </a:p>
                  </a:txBody>
                  <a:tcPr anchor="ctr"/>
                </a:tc>
                <a:tc>
                  <a:txBody>
                    <a:bodyPr/>
                    <a:lstStyle/>
                    <a:p>
                      <a:pPr algn="ctr"/>
                      <a:r>
                        <a:rPr lang="de-DE" b="0" dirty="0">
                          <a:solidFill>
                            <a:schemeClr val="tx1"/>
                          </a:solidFill>
                          <a:latin typeface="CMU Serif" panose="02000803000000000000" pitchFamily="2" charset="0"/>
                          <a:ea typeface="CMU Serif" panose="02000803000000000000" pitchFamily="2" charset="0"/>
                          <a:cs typeface="CMU Serif" panose="02000803000000000000" pitchFamily="2" charset="0"/>
                        </a:rPr>
                        <a:t>110,087</a:t>
                      </a:r>
                    </a:p>
                  </a:txBody>
                  <a:tcPr anchor="ctr"/>
                </a:tc>
                <a:extLst>
                  <a:ext uri="{0D108BD9-81ED-4DB2-BD59-A6C34878D82A}">
                    <a16:rowId xmlns:a16="http://schemas.microsoft.com/office/drawing/2014/main" val="4134521733"/>
                  </a:ext>
                </a:extLst>
              </a:tr>
              <a:tr h="643770">
                <a:tc>
                  <a:txBody>
                    <a:bodyPr/>
                    <a:lstStyle/>
                    <a:p>
                      <a:pPr algn="ctr"/>
                      <a:r>
                        <a:rPr lang="de-DE" dirty="0">
                          <a:latin typeface="CMU Serif" panose="02000803000000000000" pitchFamily="2" charset="0"/>
                          <a:ea typeface="CMU Serif" panose="02000803000000000000" pitchFamily="2" charset="0"/>
                          <a:cs typeface="CMU Serif" panose="02000803000000000000" pitchFamily="2" charset="0"/>
                        </a:rPr>
                        <a:t>Adj. R</a:t>
                      </a:r>
                      <a:r>
                        <a:rPr lang="de-DE" baseline="30000" dirty="0">
                          <a:latin typeface="CMU Serif" panose="02000803000000000000" pitchFamily="2" charset="0"/>
                          <a:ea typeface="CMU Serif" panose="02000803000000000000" pitchFamily="2" charset="0"/>
                          <a:cs typeface="CMU Serif" panose="02000803000000000000" pitchFamily="2" charset="0"/>
                        </a:rPr>
                        <a:t>2</a:t>
                      </a:r>
                    </a:p>
                  </a:txBody>
                  <a:tcPr anchor="ctr"/>
                </a:tc>
                <a:tc>
                  <a:txBody>
                    <a:bodyPr/>
                    <a:lstStyle/>
                    <a:p>
                      <a:pPr algn="ctr"/>
                      <a:r>
                        <a:rPr lang="de-DE" dirty="0">
                          <a:latin typeface="CMU Serif" panose="02000803000000000000" pitchFamily="2" charset="0"/>
                          <a:ea typeface="CMU Serif" panose="02000803000000000000" pitchFamily="2" charset="0"/>
                          <a:cs typeface="CMU Serif" panose="02000803000000000000" pitchFamily="2" charset="0"/>
                        </a:rPr>
                        <a:t>0,74067</a:t>
                      </a:r>
                    </a:p>
                  </a:txBody>
                  <a:tcPr anchor="ctr"/>
                </a:tc>
                <a:tc>
                  <a:txBody>
                    <a:bodyPr/>
                    <a:lstStyle/>
                    <a:p>
                      <a:pPr algn="ctr"/>
                      <a:r>
                        <a:rPr lang="de-DE" dirty="0">
                          <a:latin typeface="CMU Serif" panose="02000803000000000000" pitchFamily="2" charset="0"/>
                          <a:ea typeface="CMU Serif" panose="02000803000000000000" pitchFamily="2" charset="0"/>
                          <a:cs typeface="CMU Serif" panose="02000803000000000000" pitchFamily="2" charset="0"/>
                        </a:rPr>
                        <a:t>0,70506</a:t>
                      </a:r>
                    </a:p>
                  </a:txBody>
                  <a:tcPr anchor="ctr"/>
                </a:tc>
                <a:tc>
                  <a:txBody>
                    <a:bodyPr/>
                    <a:lstStyle/>
                    <a:p>
                      <a:pPr algn="ctr"/>
                      <a:r>
                        <a:rPr lang="de-DE" b="0" dirty="0">
                          <a:solidFill>
                            <a:schemeClr val="tx1"/>
                          </a:solidFill>
                          <a:latin typeface="CMU Serif" panose="02000803000000000000" pitchFamily="2" charset="0"/>
                          <a:ea typeface="CMU Serif" panose="02000803000000000000" pitchFamily="2" charset="0"/>
                          <a:cs typeface="CMU Serif" panose="02000803000000000000" pitchFamily="2" charset="0"/>
                        </a:rPr>
                        <a:t>0,72844</a:t>
                      </a:r>
                    </a:p>
                  </a:txBody>
                  <a:tcPr anchor="ctr"/>
                </a:tc>
                <a:extLst>
                  <a:ext uri="{0D108BD9-81ED-4DB2-BD59-A6C34878D82A}">
                    <a16:rowId xmlns:a16="http://schemas.microsoft.com/office/drawing/2014/main" val="2600373173"/>
                  </a:ext>
                </a:extLst>
              </a:tr>
              <a:tr h="643770">
                <a:tc>
                  <a:txBody>
                    <a:bodyPr/>
                    <a:lstStyle/>
                    <a:p>
                      <a:pPr algn="ctr"/>
                      <a:r>
                        <a:rPr lang="de-DE" sz="1800" dirty="0">
                          <a:latin typeface="CMU Serif" panose="02000803000000000000" pitchFamily="2" charset="0"/>
                          <a:ea typeface="CMU Serif" panose="02000803000000000000" pitchFamily="2" charset="0"/>
                          <a:cs typeface="CMU Serif" panose="02000803000000000000" pitchFamily="2" charset="0"/>
                        </a:rPr>
                        <a:t>RMSE</a:t>
                      </a:r>
                      <a:endParaRPr lang="de-DE" sz="1800" baseline="30000" dirty="0">
                        <a:latin typeface="CMU Serif" panose="02000803000000000000" pitchFamily="2" charset="0"/>
                        <a:ea typeface="CMU Serif" panose="02000803000000000000" pitchFamily="2" charset="0"/>
                        <a:cs typeface="CMU Serif" panose="02000803000000000000" pitchFamily="2" charset="0"/>
                      </a:endParaRPr>
                    </a:p>
                  </a:txBody>
                  <a:tcPr anchor="ctr"/>
                </a:tc>
                <a:tc>
                  <a:txBody>
                    <a:bodyPr/>
                    <a:lstStyle/>
                    <a:p>
                      <a:pPr algn="ctr"/>
                      <a:r>
                        <a:rPr lang="de-DE" dirty="0">
                          <a:latin typeface="CMU Serif" panose="02000803000000000000" pitchFamily="2" charset="0"/>
                          <a:ea typeface="CMU Serif" panose="02000803000000000000" pitchFamily="2" charset="0"/>
                          <a:cs typeface="CMU Serif" panose="02000803000000000000" pitchFamily="2" charset="0"/>
                        </a:rPr>
                        <a:t>NA</a:t>
                      </a:r>
                    </a:p>
                  </a:txBody>
                  <a:tcPr anchor="ctr"/>
                </a:tc>
                <a:tc>
                  <a:txBody>
                    <a:bodyPr/>
                    <a:lstStyle/>
                    <a:p>
                      <a:pPr algn="ctr"/>
                      <a:r>
                        <a:rPr lang="de-DE" dirty="0">
                          <a:latin typeface="CMU Serif" panose="02000803000000000000" pitchFamily="2" charset="0"/>
                          <a:ea typeface="CMU Serif" panose="02000803000000000000" pitchFamily="2" charset="0"/>
                          <a:cs typeface="CMU Serif" panose="02000803000000000000" pitchFamily="2" charset="0"/>
                        </a:rPr>
                        <a:t>149,05339</a:t>
                      </a:r>
                    </a:p>
                  </a:txBody>
                  <a:tcPr anchor="ctr"/>
                </a:tc>
                <a:tc>
                  <a:txBody>
                    <a:bodyPr/>
                    <a:lstStyle/>
                    <a:p>
                      <a:pPr algn="ctr"/>
                      <a:r>
                        <a:rPr lang="de-DE" b="0" dirty="0">
                          <a:solidFill>
                            <a:schemeClr val="tx1"/>
                          </a:solidFill>
                          <a:latin typeface="CMU Serif" panose="02000803000000000000" pitchFamily="2" charset="0"/>
                          <a:ea typeface="CMU Serif" panose="02000803000000000000" pitchFamily="2" charset="0"/>
                          <a:cs typeface="CMU Serif" panose="02000803000000000000" pitchFamily="2" charset="0"/>
                        </a:rPr>
                        <a:t>153,46718</a:t>
                      </a:r>
                    </a:p>
                  </a:txBody>
                  <a:tcPr anchor="ctr"/>
                </a:tc>
                <a:extLst>
                  <a:ext uri="{0D108BD9-81ED-4DB2-BD59-A6C34878D82A}">
                    <a16:rowId xmlns:a16="http://schemas.microsoft.com/office/drawing/2014/main" val="2520583151"/>
                  </a:ext>
                </a:extLst>
              </a:tr>
            </a:tbl>
          </a:graphicData>
        </a:graphic>
      </p:graphicFrame>
      <p:cxnSp>
        <p:nvCxnSpPr>
          <p:cNvPr id="8" name="Gerader Verbinder 7">
            <a:extLst>
              <a:ext uri="{FF2B5EF4-FFF2-40B4-BE49-F238E27FC236}">
                <a16:creationId xmlns:a16="http://schemas.microsoft.com/office/drawing/2014/main" id="{763C01DD-DB4A-685B-C4AE-129BEDF3B71B}"/>
              </a:ext>
            </a:extLst>
          </p:cNvPr>
          <p:cNvCxnSpPr>
            <a:cxnSpLocks/>
          </p:cNvCxnSpPr>
          <p:nvPr/>
        </p:nvCxnSpPr>
        <p:spPr>
          <a:xfrm flipH="1" flipV="1">
            <a:off x="498025" y="2293191"/>
            <a:ext cx="2681513" cy="8973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feld 10">
            <a:extLst>
              <a:ext uri="{FF2B5EF4-FFF2-40B4-BE49-F238E27FC236}">
                <a16:creationId xmlns:a16="http://schemas.microsoft.com/office/drawing/2014/main" id="{D1B0A8C6-656C-0BE6-84B2-2BCF5DB219A7}"/>
              </a:ext>
            </a:extLst>
          </p:cNvPr>
          <p:cNvSpPr txBox="1"/>
          <p:nvPr/>
        </p:nvSpPr>
        <p:spPr>
          <a:xfrm>
            <a:off x="704852" y="5319575"/>
            <a:ext cx="10537372" cy="646331"/>
          </a:xfrm>
          <a:prstGeom prst="rect">
            <a:avLst/>
          </a:prstGeom>
          <a:noFill/>
        </p:spPr>
        <p:txBody>
          <a:bodyPr wrap="square" rtlCol="0">
            <a:spAutoFit/>
          </a:bodyPr>
          <a:lstStyle/>
          <a:p>
            <a:pPr algn="ctr"/>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Weitere Transformierungen der Variablen, wie </a:t>
            </a:r>
            <a:r>
              <a:rPr lang="de-DE"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sqrt</a:t>
            </a:r>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 </a:t>
            </a:r>
            <a:r>
              <a:rPr lang="de-DE"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poly</a:t>
            </a:r>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 des 2. Grades haben zu Verschlechterung des Modells geführt.</a:t>
            </a:r>
          </a:p>
        </p:txBody>
      </p:sp>
      <p:sp>
        <p:nvSpPr>
          <p:cNvPr id="12" name="Textfeld 11">
            <a:extLst>
              <a:ext uri="{FF2B5EF4-FFF2-40B4-BE49-F238E27FC236}">
                <a16:creationId xmlns:a16="http://schemas.microsoft.com/office/drawing/2014/main" id="{5BB7016D-C149-9CFB-CDE3-26344A60207D}"/>
              </a:ext>
            </a:extLst>
          </p:cNvPr>
          <p:cNvSpPr txBox="1"/>
          <p:nvPr/>
        </p:nvSpPr>
        <p:spPr>
          <a:xfrm>
            <a:off x="1838781" y="6188130"/>
            <a:ext cx="9712828" cy="369332"/>
          </a:xfrm>
          <a:prstGeom prst="rect">
            <a:avLst/>
          </a:prstGeom>
          <a:noFill/>
        </p:spPr>
        <p:txBody>
          <a:bodyPr wrap="square" rtlCol="0">
            <a:spAutoFit/>
          </a:bodyPr>
          <a:lstStyle/>
          <a:p>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Lineares Modell mit log() Zielvariable wurde gewählt.</a:t>
            </a:r>
          </a:p>
        </p:txBody>
      </p:sp>
      <p:sp>
        <p:nvSpPr>
          <p:cNvPr id="13" name="Pfeil: nach rechts 12">
            <a:extLst>
              <a:ext uri="{FF2B5EF4-FFF2-40B4-BE49-F238E27FC236}">
                <a16:creationId xmlns:a16="http://schemas.microsoft.com/office/drawing/2014/main" id="{55739ECD-6079-6637-0AF1-B8F84EA166B7}"/>
              </a:ext>
            </a:extLst>
          </p:cNvPr>
          <p:cNvSpPr/>
          <p:nvPr/>
        </p:nvSpPr>
        <p:spPr>
          <a:xfrm>
            <a:off x="1134674" y="6248002"/>
            <a:ext cx="604602" cy="20613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extfeld 1">
            <a:extLst>
              <a:ext uri="{FF2B5EF4-FFF2-40B4-BE49-F238E27FC236}">
                <a16:creationId xmlns:a16="http://schemas.microsoft.com/office/drawing/2014/main" id="{FB3F685B-668E-A85C-74AB-A943E206FC8E}"/>
              </a:ext>
            </a:extLst>
          </p:cNvPr>
          <p:cNvSpPr txBox="1"/>
          <p:nvPr/>
        </p:nvSpPr>
        <p:spPr>
          <a:xfrm>
            <a:off x="1134674" y="1631561"/>
            <a:ext cx="9712828" cy="369332"/>
          </a:xfrm>
          <a:prstGeom prst="rect">
            <a:avLst/>
          </a:prstGeom>
          <a:noFill/>
        </p:spPr>
        <p:txBody>
          <a:bodyPr wrap="square" rtlCol="0">
            <a:spAutoFit/>
          </a:bodyPr>
          <a:lstStyle/>
          <a:p>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Daten wurden im Verhältnis 80/20 aufgeteilt.</a:t>
            </a:r>
          </a:p>
        </p:txBody>
      </p:sp>
    </p:spTree>
    <p:extLst>
      <p:ext uri="{BB962C8B-B14F-4D97-AF65-F5344CB8AC3E}">
        <p14:creationId xmlns:p14="http://schemas.microsoft.com/office/powerpoint/2010/main" val="2021881645"/>
      </p:ext>
    </p:extLst>
  </p:cSld>
  <p:clrMapOvr>
    <a:masterClrMapping/>
  </p:clrMapOvr>
  <p:transition spd="slow">
    <p:push dir="u"/>
  </p:transition>
</p:sld>
</file>

<file path=ppt/theme/theme1.xml><?xml version="1.0" encoding="utf-8"?>
<a:theme xmlns:a="http://schemas.openxmlformats.org/drawingml/2006/main" name="Cover and End Slide Master">
  <a:themeElements>
    <a:clrScheme name="AI">
      <a:dk1>
        <a:sysClr val="windowText" lastClr="000000"/>
      </a:dk1>
      <a:lt1>
        <a:sysClr val="window" lastClr="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Benutzerdefiniert 1">
      <a:dk1>
        <a:sysClr val="windowText" lastClr="000000"/>
      </a:dk1>
      <a:lt1>
        <a:sysClr val="window" lastClr="FFFFFF"/>
      </a:lt1>
      <a:dk2>
        <a:srgbClr val="002060"/>
      </a:dk2>
      <a:lt2>
        <a:srgbClr val="E7E6E6"/>
      </a:lt2>
      <a:accent1>
        <a:srgbClr val="002060"/>
      </a:accent1>
      <a:accent2>
        <a:srgbClr val="A31E08"/>
      </a:accent2>
      <a:accent3>
        <a:srgbClr val="FFFFFF"/>
      </a:accent3>
      <a:accent4>
        <a:srgbClr val="A31E08"/>
      </a:accent4>
      <a:accent5>
        <a:srgbClr val="A31E08"/>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Benutzerdefiniert 1">
      <a:dk1>
        <a:sysClr val="windowText" lastClr="000000"/>
      </a:dk1>
      <a:lt1>
        <a:sysClr val="window" lastClr="FFFFFF"/>
      </a:lt1>
      <a:dk2>
        <a:srgbClr val="44546A"/>
      </a:dk2>
      <a:lt2>
        <a:srgbClr val="E7E6E6"/>
      </a:lt2>
      <a:accent1>
        <a:srgbClr val="2D5E98"/>
      </a:accent1>
      <a:accent2>
        <a:srgbClr val="A31E08"/>
      </a:accent2>
      <a:accent3>
        <a:srgbClr val="FFFFFF"/>
      </a:accent3>
      <a:accent4>
        <a:srgbClr val="A31E08"/>
      </a:accent4>
      <a:accent5>
        <a:srgbClr val="2D5E98"/>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550</Words>
  <Application>Microsoft Office PowerPoint</Application>
  <PresentationFormat>Breitbild</PresentationFormat>
  <Paragraphs>146</Paragraphs>
  <Slides>12</Slides>
  <Notes>0</Notes>
  <HiddenSlides>0</HiddenSlides>
  <MMClips>0</MMClips>
  <ScaleCrop>false</ScaleCrop>
  <HeadingPairs>
    <vt:vector size="6" baseType="variant">
      <vt:variant>
        <vt:lpstr>Verwendete Schriftarten</vt:lpstr>
      </vt:variant>
      <vt:variant>
        <vt:i4>3</vt:i4>
      </vt:variant>
      <vt:variant>
        <vt:lpstr>Design</vt:lpstr>
      </vt:variant>
      <vt:variant>
        <vt:i4>3</vt:i4>
      </vt:variant>
      <vt:variant>
        <vt:lpstr>Folientitel</vt:lpstr>
      </vt:variant>
      <vt:variant>
        <vt:i4>12</vt:i4>
      </vt:variant>
    </vt:vector>
  </HeadingPairs>
  <TitlesOfParts>
    <vt:vector size="18" baseType="lpstr">
      <vt:lpstr>Aptos</vt:lpstr>
      <vt:lpstr>Arial</vt:lpstr>
      <vt:lpstr>CMU Serif</vt:lpstr>
      <vt:lpstr>Cover and End Slide Master</vt:lpstr>
      <vt:lpstr>Contents Slide Master</vt:lpstr>
      <vt:lpstr>Section Break Slide Master</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Peter Okruhlica</cp:lastModifiedBy>
  <cp:revision>294</cp:revision>
  <dcterms:created xsi:type="dcterms:W3CDTF">2018-04-24T17:14:44Z</dcterms:created>
  <dcterms:modified xsi:type="dcterms:W3CDTF">2025-01-15T10:13:01Z</dcterms:modified>
</cp:coreProperties>
</file>