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notesMasterIdLst>
    <p:notesMasterId r:id="rId13"/>
  </p:notesMasterIdLst>
  <p:sldIdLst>
    <p:sldId id="309" r:id="rId4"/>
    <p:sldId id="261" r:id="rId5"/>
    <p:sldId id="315" r:id="rId6"/>
    <p:sldId id="316" r:id="rId7"/>
    <p:sldId id="318" r:id="rId8"/>
    <p:sldId id="320" r:id="rId9"/>
    <p:sldId id="317" r:id="rId10"/>
    <p:sldId id="319" r:id="rId11"/>
    <p:sldId id="314" r:id="rId12"/>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Okruhlica" initials="PO" lastIdx="1" clrIdx="0">
    <p:extLst>
      <p:ext uri="{19B8F6BF-5375-455C-9EA6-DF929625EA0E}">
        <p15:presenceInfo xmlns:p15="http://schemas.microsoft.com/office/powerpoint/2012/main" userId="6ec65aedfe4bc60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313F"/>
    <a:srgbClr val="FFFFFF"/>
    <a:srgbClr val="002060"/>
    <a:srgbClr val="2F4913"/>
    <a:srgbClr val="92D050"/>
    <a:srgbClr val="C51822"/>
    <a:srgbClr val="ADCAE8"/>
    <a:srgbClr val="B7CA42"/>
    <a:srgbClr val="2D5E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varScale="1">
        <p:scale>
          <a:sx n="117" d="100"/>
          <a:sy n="117" d="100"/>
        </p:scale>
        <p:origin x="642" y="102"/>
      </p:cViewPr>
      <p:guideLst>
        <p:guide orient="horz" pos="2376"/>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0BC358-5E21-4225-AAAB-C421F7602083}" type="datetimeFigureOut">
              <a:rPr lang="de-DE" smtClean="0"/>
              <a:t>14.01.2025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E9D94E-BB64-4413-BA18-51A8FD3EAA35}" type="slidenum">
              <a:rPr lang="de-DE" smtClean="0"/>
              <a:t>‹Nr.›</a:t>
            </a:fld>
            <a:endParaRPr lang="de-DE"/>
          </a:p>
        </p:txBody>
      </p:sp>
    </p:spTree>
    <p:extLst>
      <p:ext uri="{BB962C8B-B14F-4D97-AF65-F5344CB8AC3E}">
        <p14:creationId xmlns:p14="http://schemas.microsoft.com/office/powerpoint/2010/main" val="3250012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id="{C6032FB9-BC74-4D22-9490-C57A3761EB46}"/>
              </a:ext>
            </a:extLst>
          </p:cNvPr>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39502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
        <p:nvSpPr>
          <p:cNvPr id="6" name="그림 개체 틀 2">
            <a:extLst>
              <a:ext uri="{FF2B5EF4-FFF2-40B4-BE49-F238E27FC236}">
                <a16:creationId xmlns:a16="http://schemas.microsoft.com/office/drawing/2014/main" id="{2C30C39C-AAA9-4761-B982-E964F936EA3C}"/>
              </a:ext>
            </a:extLst>
          </p:cNvPr>
          <p:cNvSpPr>
            <a:spLocks noGrp="1"/>
          </p:cNvSpPr>
          <p:nvPr>
            <p:ph type="pic" sz="quarter" idx="42" hasCustomPrompt="1"/>
          </p:nvPr>
        </p:nvSpPr>
        <p:spPr>
          <a:xfrm>
            <a:off x="1032695" y="1988366"/>
            <a:ext cx="2444297" cy="2444297"/>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solidFill>
                  <a:schemeClr val="tx1">
                    <a:lumMod val="75000"/>
                    <a:lumOff val="25000"/>
                  </a:schemeClr>
                </a:solidFill>
              </a:defRPr>
            </a:lvl1pPr>
          </a:lstStyle>
          <a:p>
            <a:r>
              <a:rPr lang="en-US" altLang="ko-KR" dirty="0"/>
              <a:t>Place Your Picture Here and Bring to Front</a:t>
            </a:r>
            <a:endParaRPr lang="ko-KR" altLang="en-US" dirty="0"/>
          </a:p>
        </p:txBody>
      </p:sp>
    </p:spTree>
    <p:extLst>
      <p:ext uri="{BB962C8B-B14F-4D97-AF65-F5344CB8AC3E}">
        <p14:creationId xmlns:p14="http://schemas.microsoft.com/office/powerpoint/2010/main" val="2632218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2334304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3073D1A-A4A7-4F5B-BE54-63CEAB575F6A}"/>
              </a:ext>
            </a:extLst>
          </p:cNvPr>
          <p:cNvSpPr>
            <a:spLocks noGrp="1"/>
          </p:cNvSpPr>
          <p:nvPr>
            <p:ph type="pic" sz="quarter" idx="10" hasCustomPrompt="1"/>
          </p:nvPr>
        </p:nvSpPr>
        <p:spPr>
          <a:xfrm>
            <a:off x="7266709" y="529965"/>
            <a:ext cx="4925290" cy="5798070"/>
          </a:xfrm>
          <a:custGeom>
            <a:avLst/>
            <a:gdLst>
              <a:gd name="connsiteX0" fmla="*/ 857449 w 4925290"/>
              <a:gd name="connsiteY0" fmla="*/ 0 h 5798070"/>
              <a:gd name="connsiteX1" fmla="*/ 4214649 w 4925290"/>
              <a:gd name="connsiteY1" fmla="*/ 0 h 5798070"/>
              <a:gd name="connsiteX2" fmla="*/ 4925290 w 4925290"/>
              <a:gd name="connsiteY2" fmla="*/ 1223176 h 5798070"/>
              <a:gd name="connsiteX3" fmla="*/ 4925290 w 4925290"/>
              <a:gd name="connsiteY3" fmla="*/ 4574894 h 5798070"/>
              <a:gd name="connsiteX4" fmla="*/ 4214649 w 4925290"/>
              <a:gd name="connsiteY4" fmla="*/ 5798070 h 5798070"/>
              <a:gd name="connsiteX5" fmla="*/ 857449 w 4925290"/>
              <a:gd name="connsiteY5" fmla="*/ 5798070 h 5798070"/>
              <a:gd name="connsiteX6" fmla="*/ 0 w 4925290"/>
              <a:gd name="connsiteY6" fmla="*/ 4322202 h 5798070"/>
              <a:gd name="connsiteX7" fmla="*/ 2152428 w 4925290"/>
              <a:gd name="connsiteY7" fmla="*/ 4322202 h 5798070"/>
              <a:gd name="connsiteX8" fmla="*/ 2979260 w 4925290"/>
              <a:gd name="connsiteY8" fmla="*/ 2899035 h 5798070"/>
              <a:gd name="connsiteX9" fmla="*/ 2152428 w 4925290"/>
              <a:gd name="connsiteY9" fmla="*/ 1475868 h 5798070"/>
              <a:gd name="connsiteX10" fmla="*/ 0 w 4925290"/>
              <a:gd name="connsiteY10" fmla="*/ 1475868 h 579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90" h="5798070">
                <a:moveTo>
                  <a:pt x="857449" y="0"/>
                </a:moveTo>
                <a:lnTo>
                  <a:pt x="4214649" y="0"/>
                </a:lnTo>
                <a:lnTo>
                  <a:pt x="4925290" y="1223176"/>
                </a:lnTo>
                <a:lnTo>
                  <a:pt x="4925290" y="4574894"/>
                </a:lnTo>
                <a:lnTo>
                  <a:pt x="4214649" y="5798070"/>
                </a:lnTo>
                <a:lnTo>
                  <a:pt x="857449" y="5798070"/>
                </a:lnTo>
                <a:lnTo>
                  <a:pt x="0" y="4322202"/>
                </a:lnTo>
                <a:lnTo>
                  <a:pt x="2152428" y="4322202"/>
                </a:lnTo>
                <a:lnTo>
                  <a:pt x="2979260" y="2899035"/>
                </a:lnTo>
                <a:lnTo>
                  <a:pt x="2152428" y="1475868"/>
                </a:lnTo>
                <a:lnTo>
                  <a:pt x="0" y="147586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Picture Placeholder 12">
            <a:extLst>
              <a:ext uri="{FF2B5EF4-FFF2-40B4-BE49-F238E27FC236}">
                <a16:creationId xmlns:a16="http://schemas.microsoft.com/office/drawing/2014/main" id="{8CF70162-E0C4-4E2A-B2CE-73A493476724}"/>
              </a:ext>
            </a:extLst>
          </p:cNvPr>
          <p:cNvSpPr>
            <a:spLocks noGrp="1"/>
          </p:cNvSpPr>
          <p:nvPr>
            <p:ph type="pic" sz="quarter" idx="11" hasCustomPrompt="1"/>
          </p:nvPr>
        </p:nvSpPr>
        <p:spPr>
          <a:xfrm>
            <a:off x="4525108" y="2105085"/>
            <a:ext cx="4925290" cy="2647831"/>
          </a:xfrm>
          <a:custGeom>
            <a:avLst/>
            <a:gdLst>
              <a:gd name="connsiteX0" fmla="*/ 769169 w 6213231"/>
              <a:gd name="connsiteY0" fmla="*/ 0 h 2647831"/>
              <a:gd name="connsiteX1" fmla="*/ 5444062 w 6213231"/>
              <a:gd name="connsiteY1" fmla="*/ 0 h 2647831"/>
              <a:gd name="connsiteX2" fmla="*/ 6213231 w 6213231"/>
              <a:gd name="connsiteY2" fmla="*/ 1323916 h 2647831"/>
              <a:gd name="connsiteX3" fmla="*/ 5444062 w 6213231"/>
              <a:gd name="connsiteY3" fmla="*/ 2647831 h 2647831"/>
              <a:gd name="connsiteX4" fmla="*/ 769169 w 6213231"/>
              <a:gd name="connsiteY4" fmla="*/ 2647831 h 2647831"/>
              <a:gd name="connsiteX5" fmla="*/ 0 w 6213231"/>
              <a:gd name="connsiteY5" fmla="*/ 1323916 h 264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3231" h="2647831">
                <a:moveTo>
                  <a:pt x="769169" y="0"/>
                </a:moveTo>
                <a:lnTo>
                  <a:pt x="5444062" y="0"/>
                </a:lnTo>
                <a:lnTo>
                  <a:pt x="6213231" y="1323916"/>
                </a:lnTo>
                <a:lnTo>
                  <a:pt x="5444062" y="2647831"/>
                </a:lnTo>
                <a:lnTo>
                  <a:pt x="769169" y="2647831"/>
                </a:lnTo>
                <a:lnTo>
                  <a:pt x="0" y="132391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84768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1160586" y="0"/>
            <a:ext cx="4853352"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15329724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96384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14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F98B0-1969-4B0D-B39C-719F77064B57}"/>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a:extLst>
              <a:ext uri="{FF2B5EF4-FFF2-40B4-BE49-F238E27FC236}">
                <a16:creationId xmlns:a16="http://schemas.microsoft.com/office/drawing/2014/main" id="{A0175121-4C90-40A9-B147-E4149E5190AE}"/>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09561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9454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931360-7E41-4248-8AEF-AC858AB643B6}"/>
              </a:ext>
            </a:extLst>
          </p:cNvPr>
          <p:cNvSpPr/>
          <p:nvPr userDrawn="1"/>
        </p:nvSpPr>
        <p:spPr>
          <a:xfrm>
            <a:off x="0" y="0"/>
            <a:ext cx="12192000" cy="6858000"/>
          </a:xfrm>
          <a:prstGeom prst="rect">
            <a:avLst/>
          </a:prstGeom>
          <a:gradFill flip="none" rotWithShape="1">
            <a:gsLst>
              <a:gs pos="29000">
                <a:schemeClr val="accent1">
                  <a:lumMod val="5000"/>
                  <a:lumOff val="95000"/>
                  <a:alpha val="0"/>
                </a:schemeClr>
              </a:gs>
              <a:gs pos="66000">
                <a:schemeClr val="accent1">
                  <a:alpha val="58000"/>
                </a:schemeClr>
              </a:gs>
              <a:gs pos="80000">
                <a:schemeClr val="accent1">
                  <a:alpha val="6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3102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16250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28761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55" r:id="rId1"/>
  </p:sldLayoutIdLst>
  <p:hf sldNum="0" hdr="0" ftr="0"/>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9" r:id="rId3"/>
    <p:sldLayoutId id="2147483736" r:id="rId4"/>
    <p:sldLayoutId id="2147483740" r:id="rId5"/>
    <p:sldLayoutId id="2147483741" r:id="rId6"/>
    <p:sldLayoutId id="2147483742" r:id="rId7"/>
    <p:sldLayoutId id="2147483738" r:id="rId8"/>
    <p:sldLayoutId id="2147483743" r:id="rId9"/>
    <p:sldLayoutId id="2147483745" r:id="rId10"/>
    <p:sldLayoutId id="2147483747" r:id="rId11"/>
    <p:sldLayoutId id="2147483746" r:id="rId12"/>
    <p:sldLayoutId id="2147483744" r:id="rId13"/>
  </p:sldLayoutIdLst>
  <p:hf sldNum="0" hdr="0" ftr="0"/>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hf sldNum="0" hdr="0" ftr="0"/>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682245DB-E119-4DA8-858C-9DCF0F54C9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0"/>
            <a:ext cx="12192000" cy="6857620"/>
          </a:xfrm>
          <a:prstGeom prst="rect">
            <a:avLst/>
          </a:prstGeom>
          <a:solidFill>
            <a:srgbClr val="AA313F"/>
          </a:solidFill>
        </p:spPr>
      </p:pic>
      <p:sp>
        <p:nvSpPr>
          <p:cNvPr id="3" name="TextBox 12">
            <a:extLst>
              <a:ext uri="{FF2B5EF4-FFF2-40B4-BE49-F238E27FC236}">
                <a16:creationId xmlns:a16="http://schemas.microsoft.com/office/drawing/2014/main" id="{3C18F540-BA74-4179-A9B8-C325A2CDD3D5}"/>
              </a:ext>
            </a:extLst>
          </p:cNvPr>
          <p:cNvSpPr txBox="1"/>
          <p:nvPr/>
        </p:nvSpPr>
        <p:spPr>
          <a:xfrm>
            <a:off x="6490604" y="1490008"/>
            <a:ext cx="5326131" cy="1938992"/>
          </a:xfrm>
          <a:prstGeom prst="rect">
            <a:avLst/>
          </a:prstGeom>
          <a:noFill/>
        </p:spPr>
        <p:txBody>
          <a:bodyPr wrap="square" rtlCol="0" anchor="ctr">
            <a:spAutoFit/>
          </a:bodyPr>
          <a:lstStyle/>
          <a:p>
            <a:pPr algn="ctr"/>
            <a:r>
              <a:rPr lang="de-DE" altLang="ko-KR" sz="6000" dirty="0">
                <a:solidFill>
                  <a:schemeClr val="tx2">
                    <a:lumMod val="75000"/>
                  </a:schemeClr>
                </a:solidFill>
                <a:latin typeface="CMU Serif" panose="02000803000000000000" pitchFamily="2" charset="0"/>
                <a:ea typeface="CMU Serif" panose="02000803000000000000" pitchFamily="2" charset="0"/>
                <a:cs typeface="CMU Serif" panose="02000803000000000000" pitchFamily="2" charset="0"/>
              </a:rPr>
              <a:t>Mietspiegel in Polen</a:t>
            </a:r>
          </a:p>
        </p:txBody>
      </p:sp>
      <p:sp>
        <p:nvSpPr>
          <p:cNvPr id="4" name="TextBox 13">
            <a:extLst>
              <a:ext uri="{FF2B5EF4-FFF2-40B4-BE49-F238E27FC236}">
                <a16:creationId xmlns:a16="http://schemas.microsoft.com/office/drawing/2014/main" id="{3622A8E5-3A43-426F-B56D-7776DF78C8F0}"/>
              </a:ext>
            </a:extLst>
          </p:cNvPr>
          <p:cNvSpPr txBox="1"/>
          <p:nvPr/>
        </p:nvSpPr>
        <p:spPr>
          <a:xfrm>
            <a:off x="7186076" y="3321553"/>
            <a:ext cx="3935185" cy="2103589"/>
          </a:xfrm>
          <a:prstGeom prst="rect">
            <a:avLst/>
          </a:prstGeom>
          <a:noFill/>
        </p:spPr>
        <p:txBody>
          <a:bodyPr wrap="square" rtlCol="0" anchor="ctr">
            <a:spAutoFit/>
          </a:bodyPr>
          <a:lstStyle/>
          <a:p>
            <a:pPr algn="ctr"/>
            <a:r>
              <a:rPr lang="de-DE" altLang="ko-KR" sz="1867" dirty="0">
                <a:solidFill>
                  <a:schemeClr val="tx2">
                    <a:lumMod val="75000"/>
                  </a:schemeClr>
                </a:solidFill>
                <a:latin typeface="CMU Serif" panose="02000803000000000000" pitchFamily="2" charset="0"/>
                <a:ea typeface="CMU Serif" panose="02000803000000000000" pitchFamily="2" charset="0"/>
                <a:cs typeface="CMU Serif" panose="02000803000000000000" pitchFamily="2" charset="0"/>
              </a:rPr>
              <a:t>Shiny App</a:t>
            </a:r>
          </a:p>
          <a:p>
            <a:pPr algn="ctr"/>
            <a:endParaRPr lang="de-DE" altLang="ko-KR" sz="1867" dirty="0">
              <a:solidFill>
                <a:schemeClr val="tx2">
                  <a:lumMod val="75000"/>
                </a:schemeClr>
              </a:solidFill>
              <a:latin typeface="CMU Serif" panose="02000803000000000000" pitchFamily="2" charset="0"/>
              <a:ea typeface="CMU Serif" panose="02000803000000000000" pitchFamily="2" charset="0"/>
              <a:cs typeface="CMU Serif" panose="02000803000000000000" pitchFamily="2" charset="0"/>
            </a:endParaRPr>
          </a:p>
          <a:p>
            <a:pPr algn="ctr"/>
            <a:endParaRPr lang="de-DE" altLang="ko-KR" sz="1867" dirty="0">
              <a:solidFill>
                <a:schemeClr val="tx2">
                  <a:lumMod val="75000"/>
                </a:schemeClr>
              </a:solidFill>
              <a:latin typeface="CMU Serif" panose="02000803000000000000" pitchFamily="2" charset="0"/>
              <a:ea typeface="CMU Serif" panose="02000803000000000000" pitchFamily="2" charset="0"/>
              <a:cs typeface="CMU Serif" panose="02000803000000000000" pitchFamily="2" charset="0"/>
            </a:endParaRPr>
          </a:p>
          <a:p>
            <a:pPr algn="ctr"/>
            <a:r>
              <a:rPr lang="de-DE" altLang="ko-KR" sz="1867" dirty="0">
                <a:solidFill>
                  <a:schemeClr val="tx2">
                    <a:lumMod val="75000"/>
                  </a:schemeClr>
                </a:solidFill>
                <a:latin typeface="CMU Serif" panose="02000803000000000000" pitchFamily="2" charset="0"/>
                <a:ea typeface="CMU Serif" panose="02000803000000000000" pitchFamily="2" charset="0"/>
                <a:cs typeface="CMU Serif" panose="02000803000000000000" pitchFamily="2" charset="0"/>
              </a:rPr>
              <a:t>Abschlusspräsentation präsentiert von Nico Dilger, Bojidar Ivanov, Peter Okruhlica</a:t>
            </a:r>
          </a:p>
        </p:txBody>
      </p:sp>
      <p:sp>
        <p:nvSpPr>
          <p:cNvPr id="6" name="Textfeld 5">
            <a:extLst>
              <a:ext uri="{FF2B5EF4-FFF2-40B4-BE49-F238E27FC236}">
                <a16:creationId xmlns:a16="http://schemas.microsoft.com/office/drawing/2014/main" id="{4000D09F-CF4C-9C8E-064B-736A30CFF6EF}"/>
              </a:ext>
            </a:extLst>
          </p:cNvPr>
          <p:cNvSpPr txBox="1"/>
          <p:nvPr/>
        </p:nvSpPr>
        <p:spPr>
          <a:xfrm>
            <a:off x="7376575" y="6341331"/>
            <a:ext cx="3554185" cy="369332"/>
          </a:xfrm>
          <a:prstGeom prst="rect">
            <a:avLst/>
          </a:prstGeom>
          <a:noFill/>
        </p:spPr>
        <p:txBody>
          <a:bodyPr wrap="square" rtlCol="0">
            <a:spAutoFit/>
          </a:bodyPr>
          <a:lstStyle/>
          <a:p>
            <a:fld id="{BE52D749-2839-497C-94DD-A2CA221E83C7}" type="datetime2">
              <a:rPr lang="de-DE" smtClean="0">
                <a:solidFill>
                  <a:schemeClr val="accent1"/>
                </a:solidFill>
                <a:latin typeface="CMU Serif" panose="02000803000000000000" pitchFamily="2" charset="0"/>
                <a:ea typeface="CMU Serif" panose="02000803000000000000" pitchFamily="2" charset="0"/>
                <a:cs typeface="CMU Serif" panose="02000803000000000000" pitchFamily="2" charset="0"/>
              </a:rPr>
              <a:t>Dienstag, 14. Januar 2025</a:t>
            </a:fld>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p:txBody>
      </p:sp>
    </p:spTree>
    <p:extLst>
      <p:ext uri="{BB962C8B-B14F-4D97-AF65-F5344CB8AC3E}">
        <p14:creationId xmlns:p14="http://schemas.microsoft.com/office/powerpoint/2010/main" val="226223127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8A2979-A456-4286-B8FC-8FF4C0C58EFD}"/>
              </a:ext>
            </a:extLst>
          </p:cNvPr>
          <p:cNvSpPr txBox="1"/>
          <p:nvPr/>
        </p:nvSpPr>
        <p:spPr>
          <a:xfrm>
            <a:off x="1670957" y="550281"/>
            <a:ext cx="5446295" cy="842538"/>
          </a:xfrm>
          <a:prstGeom prst="rect">
            <a:avLst/>
          </a:prstGeom>
          <a:noFill/>
        </p:spPr>
        <p:txBody>
          <a:bodyPr wrap="square" rtlCol="0" anchor="ctr">
            <a:spAutoFit/>
          </a:bodyPr>
          <a:lstStyle/>
          <a:p>
            <a:pPr algn="ctr">
              <a:lnSpc>
                <a:spcPts val="5400"/>
              </a:lnSpc>
            </a:pPr>
            <a:r>
              <a:rPr lang="de-DE" altLang="ko-KR" sz="6000" dirty="0">
                <a:solidFill>
                  <a:srgbClr val="002060"/>
                </a:solidFill>
                <a:latin typeface="CMU Serif" panose="02000803000000000000" pitchFamily="2" charset="0"/>
                <a:ea typeface="CMU Serif" panose="02000803000000000000" pitchFamily="2" charset="0"/>
                <a:cs typeface="CMU Serif" panose="02000803000000000000" pitchFamily="2" charset="0"/>
              </a:rPr>
              <a:t>Gliederung</a:t>
            </a:r>
            <a:endParaRPr lang="de-DE" altLang="ko-KR" sz="60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p:txBody>
      </p:sp>
      <p:sp>
        <p:nvSpPr>
          <p:cNvPr id="153" name="Freeform: Shape 152">
            <a:extLst>
              <a:ext uri="{FF2B5EF4-FFF2-40B4-BE49-F238E27FC236}">
                <a16:creationId xmlns:a16="http://schemas.microsoft.com/office/drawing/2014/main" id="{F3B4A34E-C246-47F5-A863-109A43C0757D}"/>
              </a:ext>
            </a:extLst>
          </p:cNvPr>
          <p:cNvSpPr/>
          <p:nvPr/>
        </p:nvSpPr>
        <p:spPr>
          <a:xfrm>
            <a:off x="437433" y="352759"/>
            <a:ext cx="1473009" cy="90604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hteck 1">
            <a:extLst>
              <a:ext uri="{FF2B5EF4-FFF2-40B4-BE49-F238E27FC236}">
                <a16:creationId xmlns:a16="http://schemas.microsoft.com/office/drawing/2014/main" id="{96AA9A24-87CF-4FD9-A062-3E8FD5FCE155}"/>
              </a:ext>
            </a:extLst>
          </p:cNvPr>
          <p:cNvSpPr/>
          <p:nvPr/>
        </p:nvSpPr>
        <p:spPr>
          <a:xfrm>
            <a:off x="-39394" y="6497053"/>
            <a:ext cx="12270787" cy="425115"/>
          </a:xfrm>
          <a:prstGeom prst="rect">
            <a:avLst/>
          </a:prstGeom>
          <a:solidFill>
            <a:srgbClr val="AA3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569E23AF-B412-1D98-2A67-3BFC83F561B5}"/>
              </a:ext>
            </a:extLst>
          </p:cNvPr>
          <p:cNvSpPr txBox="1"/>
          <p:nvPr/>
        </p:nvSpPr>
        <p:spPr>
          <a:xfrm>
            <a:off x="437433" y="1551214"/>
            <a:ext cx="11319138" cy="923330"/>
          </a:xfrm>
          <a:prstGeom prst="rect">
            <a:avLst/>
          </a:prstGeom>
          <a:noFill/>
        </p:spPr>
        <p:txBody>
          <a:bodyPr wrap="square" rtlCol="0">
            <a:spAutoFit/>
          </a:bodyPr>
          <a:lstStyle/>
          <a:p>
            <a:pPr marL="285750" indent="-285750">
              <a:buFont typeface="Arial" panose="020B0604020202020204" pitchFamily="34" charset="0"/>
              <a:buChar char="•"/>
            </a:pPr>
            <a:r>
              <a:rPr lang="de-DE" dirty="0">
                <a:latin typeface="CMU Serif" panose="02000803000000000000" pitchFamily="2" charset="0"/>
                <a:ea typeface="CMU Serif" panose="02000803000000000000" pitchFamily="2" charset="0"/>
                <a:cs typeface="CMU Serif" panose="02000803000000000000" pitchFamily="2" charset="0"/>
              </a:rPr>
              <a:t>1.</a:t>
            </a:r>
          </a:p>
          <a:p>
            <a:pPr marL="285750" indent="-285750">
              <a:buFont typeface="Arial" panose="020B0604020202020204" pitchFamily="34" charset="0"/>
              <a:buChar char="•"/>
            </a:pPr>
            <a:r>
              <a:rPr lang="de-DE" dirty="0">
                <a:latin typeface="CMU Serif" panose="02000803000000000000" pitchFamily="2" charset="0"/>
                <a:ea typeface="CMU Serif" panose="02000803000000000000" pitchFamily="2" charset="0"/>
                <a:cs typeface="CMU Serif" panose="02000803000000000000" pitchFamily="2" charset="0"/>
              </a:rPr>
              <a:t>2.</a:t>
            </a:r>
          </a:p>
          <a:p>
            <a:pPr marL="285750" indent="-285750">
              <a:buFont typeface="Arial" panose="020B0604020202020204" pitchFamily="34" charset="0"/>
              <a:buChar char="•"/>
            </a:pPr>
            <a:r>
              <a:rPr lang="de-DE" dirty="0">
                <a:latin typeface="CMU Serif" panose="02000803000000000000" pitchFamily="2" charset="0"/>
                <a:ea typeface="CMU Serif" panose="02000803000000000000" pitchFamily="2" charset="0"/>
                <a:cs typeface="CMU Serif" panose="02000803000000000000" pitchFamily="2" charset="0"/>
              </a:rPr>
              <a:t>3.</a:t>
            </a:r>
          </a:p>
        </p:txBody>
      </p:sp>
    </p:spTree>
    <p:extLst>
      <p:ext uri="{BB962C8B-B14F-4D97-AF65-F5344CB8AC3E}">
        <p14:creationId xmlns:p14="http://schemas.microsoft.com/office/powerpoint/2010/main" val="110058827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E16E697-57B2-D5BE-30E9-FB79C99CCA31}"/>
              </a:ext>
            </a:extLst>
          </p:cNvPr>
          <p:cNvSpPr>
            <a:spLocks noGrp="1"/>
          </p:cNvSpPr>
          <p:nvPr>
            <p:ph type="body" sz="quarter" idx="10"/>
          </p:nvPr>
        </p:nvSpPr>
        <p:spPr>
          <a:xfrm>
            <a:off x="1825089" y="385818"/>
            <a:ext cx="9008918" cy="724247"/>
          </a:xfrm>
        </p:spPr>
        <p:txBody>
          <a:bodyPr/>
          <a:lstStyle/>
          <a:p>
            <a:r>
              <a:rPr lang="de-DE" dirty="0">
                <a:latin typeface="CMU Serif" panose="02000803000000000000" pitchFamily="2" charset="0"/>
                <a:ea typeface="CMU Serif" panose="02000803000000000000" pitchFamily="2" charset="0"/>
                <a:cs typeface="CMU Serif" panose="02000803000000000000" pitchFamily="2" charset="0"/>
              </a:rPr>
              <a:t>Aussortierte Variablen 1.</a:t>
            </a:r>
          </a:p>
        </p:txBody>
      </p:sp>
      <p:sp>
        <p:nvSpPr>
          <p:cNvPr id="4" name="Textfeld 3">
            <a:extLst>
              <a:ext uri="{FF2B5EF4-FFF2-40B4-BE49-F238E27FC236}">
                <a16:creationId xmlns:a16="http://schemas.microsoft.com/office/drawing/2014/main" id="{C67D19E8-8394-7DFC-52BB-D75E6E5A50EF}"/>
              </a:ext>
            </a:extLst>
          </p:cNvPr>
          <p:cNvSpPr txBox="1"/>
          <p:nvPr/>
        </p:nvSpPr>
        <p:spPr>
          <a:xfrm>
            <a:off x="221796" y="1494063"/>
            <a:ext cx="11748407" cy="5386090"/>
          </a:xfrm>
          <a:prstGeom prst="rect">
            <a:avLst/>
          </a:prstGeom>
          <a:noFill/>
        </p:spPr>
        <p:txBody>
          <a:bodyPr wrap="square" rtlCol="0">
            <a:spAutoFit/>
          </a:bodyPr>
          <a:lstStyle/>
          <a:p>
            <a:r>
              <a:rPr lang="de-DE" sz="2200" u="sng" dirty="0">
                <a:solidFill>
                  <a:schemeClr val="accent1"/>
                </a:solidFill>
                <a:latin typeface="CMU Serif" panose="02000803000000000000" pitchFamily="2" charset="0"/>
                <a:ea typeface="CMU Serif" panose="02000803000000000000" pitchFamily="2" charset="0"/>
                <a:cs typeface="CMU Serif" panose="02000803000000000000" pitchFamily="2" charset="0"/>
              </a:rPr>
              <a:t>Aussortiert wegen schlecht gepflegten Daten:</a:t>
            </a:r>
          </a:p>
          <a:p>
            <a:pPr marL="342900" indent="-342900">
              <a:buFont typeface="Arial" panose="020B0604020202020204" pitchFamily="34" charset="0"/>
              <a:buChar char="•"/>
            </a:pP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condition</a:t>
            </a:r>
            <a:endPar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marL="342900" indent="-342900">
              <a:buFont typeface="Arial" panose="020B0604020202020204" pitchFamily="34" charset="0"/>
              <a:buChar char="•"/>
            </a:pPr>
            <a:endPar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Die Variable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condition</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hatte in unserem Datensatz nur eine Ausprägung und zwar „premium“ bei 2520 Einträgen. Restliche 6329 Einträge waren N/A.</a:t>
            </a:r>
          </a:p>
          <a:p>
            <a:pPr marL="342900" indent="-342900">
              <a:buFont typeface="Arial" panose="020B0604020202020204" pitchFamily="34" charset="0"/>
              <a:buChar char="•"/>
            </a:pPr>
            <a:endPar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endParaRPr lang="de-DE" sz="14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endParaRPr lang="de-DE" sz="12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r>
              <a:rPr lang="de-DE" sz="2200" u="sng" dirty="0">
                <a:solidFill>
                  <a:schemeClr val="accent1"/>
                </a:solidFill>
                <a:latin typeface="CMU Serif" panose="02000803000000000000" pitchFamily="2" charset="0"/>
                <a:ea typeface="CMU Serif" panose="02000803000000000000" pitchFamily="2" charset="0"/>
                <a:cs typeface="CMU Serif" panose="02000803000000000000" pitchFamily="2" charset="0"/>
              </a:rPr>
              <a:t>Aussortiert wegen Irrelevanz:</a:t>
            </a:r>
          </a:p>
          <a:p>
            <a:pPr marL="342900" indent="-342900">
              <a:buFont typeface="Arial" panose="020B0604020202020204" pitchFamily="34" charset="0"/>
              <a:buChar char="•"/>
            </a:pP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floorCount</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longtitude</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latitude</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poiCount</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hasSecurity</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hasStorageroom</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type,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buildingMaterial</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p>
          <a:p>
            <a:endPar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Betrachtend diese Variablen aus der Sicht des Users sind Variablen wie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floorCount</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(Anzahl der Stockwerke) oder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buildingMaterial</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(Baumaterial des Gebäudes) nicht wichtig bei der Suche nach einer Wohnung bzw. irrelevant für den User.</a:t>
            </a:r>
          </a:p>
        </p:txBody>
      </p:sp>
    </p:spTree>
    <p:extLst>
      <p:ext uri="{BB962C8B-B14F-4D97-AF65-F5344CB8AC3E}">
        <p14:creationId xmlns:p14="http://schemas.microsoft.com/office/powerpoint/2010/main" val="203481086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1">
            <a:extLst>
              <a:ext uri="{FF2B5EF4-FFF2-40B4-BE49-F238E27FC236}">
                <a16:creationId xmlns:a16="http://schemas.microsoft.com/office/drawing/2014/main" id="{B45745AA-82B3-A935-0786-D8CCCE4EB752}"/>
              </a:ext>
            </a:extLst>
          </p:cNvPr>
          <p:cNvSpPr>
            <a:spLocks noGrp="1"/>
          </p:cNvSpPr>
          <p:nvPr>
            <p:ph type="body" sz="quarter" idx="10"/>
          </p:nvPr>
        </p:nvSpPr>
        <p:spPr>
          <a:xfrm>
            <a:off x="1825089" y="385818"/>
            <a:ext cx="9008918" cy="724247"/>
          </a:xfrm>
        </p:spPr>
        <p:txBody>
          <a:bodyPr/>
          <a:lstStyle/>
          <a:p>
            <a:r>
              <a:rPr lang="de-DE" dirty="0">
                <a:latin typeface="CMU Serif" panose="02000803000000000000" pitchFamily="2" charset="0"/>
                <a:ea typeface="CMU Serif" panose="02000803000000000000" pitchFamily="2" charset="0"/>
                <a:cs typeface="CMU Serif" panose="02000803000000000000" pitchFamily="2" charset="0"/>
              </a:rPr>
              <a:t>Aussortierte Variablen 2.</a:t>
            </a:r>
          </a:p>
        </p:txBody>
      </p:sp>
      <p:sp>
        <p:nvSpPr>
          <p:cNvPr id="8" name="Textfeld 7">
            <a:extLst>
              <a:ext uri="{FF2B5EF4-FFF2-40B4-BE49-F238E27FC236}">
                <a16:creationId xmlns:a16="http://schemas.microsoft.com/office/drawing/2014/main" id="{39C773A4-234B-8279-7390-DEB5339B4D44}"/>
              </a:ext>
            </a:extLst>
          </p:cNvPr>
          <p:cNvSpPr txBox="1"/>
          <p:nvPr/>
        </p:nvSpPr>
        <p:spPr>
          <a:xfrm>
            <a:off x="221796" y="1494063"/>
            <a:ext cx="11748407" cy="430887"/>
          </a:xfrm>
          <a:prstGeom prst="rect">
            <a:avLst/>
          </a:prstGeom>
          <a:noFill/>
        </p:spPr>
        <p:txBody>
          <a:bodyPr wrap="square" rtlCol="0">
            <a:spAutoFit/>
          </a:bodyPr>
          <a:lstStyle/>
          <a:p>
            <a:r>
              <a:rPr lang="de-DE" sz="2200" u="sng" dirty="0">
                <a:solidFill>
                  <a:schemeClr val="accent1"/>
                </a:solidFill>
                <a:latin typeface="CMU Serif" panose="02000803000000000000" pitchFamily="2" charset="0"/>
                <a:ea typeface="CMU Serif" panose="02000803000000000000" pitchFamily="2" charset="0"/>
                <a:cs typeface="CMU Serif" panose="02000803000000000000" pitchFamily="2" charset="0"/>
              </a:rPr>
              <a:t>Korrelation zwischen centreDistance und anderen –</a:t>
            </a:r>
            <a:r>
              <a:rPr lang="de-DE" sz="2200" u="sng"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distance</a:t>
            </a:r>
            <a:r>
              <a:rPr lang="de-DE" sz="2200" u="sng" dirty="0">
                <a:solidFill>
                  <a:schemeClr val="accent1"/>
                </a:solidFill>
                <a:latin typeface="CMU Serif" panose="02000803000000000000" pitchFamily="2" charset="0"/>
                <a:ea typeface="CMU Serif" panose="02000803000000000000" pitchFamily="2" charset="0"/>
                <a:cs typeface="CMU Serif" panose="02000803000000000000" pitchFamily="2" charset="0"/>
              </a:rPr>
              <a:t> Variablen</a:t>
            </a:r>
            <a:endPar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p:txBody>
      </p:sp>
      <p:pic>
        <p:nvPicPr>
          <p:cNvPr id="10" name="Grafik 9" descr="Ein Bild, das Text, Screenshot, Schrift, Diagramm enthält.&#10;&#10;Automatisch generierte Beschreibung">
            <a:extLst>
              <a:ext uri="{FF2B5EF4-FFF2-40B4-BE49-F238E27FC236}">
                <a16:creationId xmlns:a16="http://schemas.microsoft.com/office/drawing/2014/main" id="{8032351D-6515-1625-84AF-8786BE4EE727}"/>
              </a:ext>
            </a:extLst>
          </p:cNvPr>
          <p:cNvPicPr>
            <a:picLocks noChangeAspect="1"/>
          </p:cNvPicPr>
          <p:nvPr/>
        </p:nvPicPr>
        <p:blipFill>
          <a:blip r:embed="rId2">
            <a:extLst>
              <a:ext uri="{28A0092B-C50C-407E-A947-70E740481C1C}">
                <a14:useLocalDpi xmlns:a14="http://schemas.microsoft.com/office/drawing/2010/main" val="0"/>
              </a:ext>
            </a:extLst>
          </a:blip>
          <a:srcRect l="11156" r="13380"/>
          <a:stretch/>
        </p:blipFill>
        <p:spPr>
          <a:xfrm>
            <a:off x="6523265" y="2217675"/>
            <a:ext cx="5355771" cy="4153480"/>
          </a:xfrm>
          <a:prstGeom prst="rect">
            <a:avLst/>
          </a:prstGeom>
        </p:spPr>
      </p:pic>
      <p:sp>
        <p:nvSpPr>
          <p:cNvPr id="11" name="Textfeld 10">
            <a:extLst>
              <a:ext uri="{FF2B5EF4-FFF2-40B4-BE49-F238E27FC236}">
                <a16:creationId xmlns:a16="http://schemas.microsoft.com/office/drawing/2014/main" id="{66F7B542-2F0E-E97A-63C0-F6939EFB8B3A}"/>
              </a:ext>
            </a:extLst>
          </p:cNvPr>
          <p:cNvSpPr txBox="1"/>
          <p:nvPr/>
        </p:nvSpPr>
        <p:spPr>
          <a:xfrm>
            <a:off x="400050" y="2766148"/>
            <a:ext cx="6196694" cy="3416320"/>
          </a:xfrm>
          <a:prstGeom prst="rect">
            <a:avLst/>
          </a:prstGeom>
          <a:noFill/>
        </p:spPr>
        <p:txBody>
          <a:bodyPr wrap="square" rtlCol="0">
            <a:spAutoFit/>
          </a:bodyPr>
          <a:lstStyle/>
          <a:p>
            <a:pPr marL="285750" indent="-285750">
              <a:buFont typeface="Arial" panose="020B0604020202020204" pitchFamily="34" charset="0"/>
              <a:buChar char="•"/>
            </a:pP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Korrelation vorhanden, jedoch nicht so stark.</a:t>
            </a:r>
          </a:p>
          <a:p>
            <a:pPr marL="285750" indent="-285750">
              <a:buFont typeface="Arial" panose="020B0604020202020204" pitchFamily="34" charset="0"/>
              <a:buChar char="•"/>
            </a:pPr>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marL="285750" indent="-285750">
              <a:buFont typeface="Arial" panose="020B0604020202020204" pitchFamily="34" charset="0"/>
              <a:buChar char="•"/>
            </a:pP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Trotzdem wurden alle Variablen außer centreDistance und schoolDistance aussortiert weil der User sich nicht bewusst sein muss, wie entfernt er seine Wohnung von nächstem Restaurant oder von nächster Apotheke haben möchte. Aus unserer Sicht sind Entfernung zum Zentrum und der Schule (hier versteht man Schule als Grundschule, da Polen anderes Bildungssystem hat) wichtige Aspekte bei der Suche einer Wohnung.</a:t>
            </a:r>
          </a:p>
        </p:txBody>
      </p:sp>
    </p:spTree>
    <p:extLst>
      <p:ext uri="{BB962C8B-B14F-4D97-AF65-F5344CB8AC3E}">
        <p14:creationId xmlns:p14="http://schemas.microsoft.com/office/powerpoint/2010/main" val="353471087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1">
            <a:extLst>
              <a:ext uri="{FF2B5EF4-FFF2-40B4-BE49-F238E27FC236}">
                <a16:creationId xmlns:a16="http://schemas.microsoft.com/office/drawing/2014/main" id="{00C17969-D457-05E1-DEC1-EABE1C8EFBD0}"/>
              </a:ext>
            </a:extLst>
          </p:cNvPr>
          <p:cNvSpPr>
            <a:spLocks noGrp="1"/>
          </p:cNvSpPr>
          <p:nvPr>
            <p:ph type="body" sz="quarter" idx="10"/>
          </p:nvPr>
        </p:nvSpPr>
        <p:spPr>
          <a:xfrm>
            <a:off x="1825089" y="385818"/>
            <a:ext cx="9008918" cy="724247"/>
          </a:xfrm>
        </p:spPr>
        <p:txBody>
          <a:bodyPr/>
          <a:lstStyle/>
          <a:p>
            <a:r>
              <a:rPr lang="de-DE" dirty="0">
                <a:latin typeface="CMU Serif" panose="02000803000000000000" pitchFamily="2" charset="0"/>
                <a:ea typeface="CMU Serif" panose="02000803000000000000" pitchFamily="2" charset="0"/>
                <a:cs typeface="CMU Serif" panose="02000803000000000000" pitchFamily="2" charset="0"/>
              </a:rPr>
              <a:t>Aussortierte Variablen 3.</a:t>
            </a:r>
          </a:p>
        </p:txBody>
      </p:sp>
      <p:sp>
        <p:nvSpPr>
          <p:cNvPr id="4" name="Textfeld 3">
            <a:extLst>
              <a:ext uri="{FF2B5EF4-FFF2-40B4-BE49-F238E27FC236}">
                <a16:creationId xmlns:a16="http://schemas.microsoft.com/office/drawing/2014/main" id="{81CD61CF-36D0-572B-BE8F-FC8DA20B8ECF}"/>
              </a:ext>
            </a:extLst>
          </p:cNvPr>
          <p:cNvSpPr txBox="1"/>
          <p:nvPr/>
        </p:nvSpPr>
        <p:spPr>
          <a:xfrm>
            <a:off x="827314" y="3147758"/>
            <a:ext cx="10537372" cy="1200329"/>
          </a:xfrm>
          <a:prstGeom prst="rect">
            <a:avLst/>
          </a:prstGeom>
          <a:noFill/>
        </p:spPr>
        <p:txBody>
          <a:bodyPr wrap="square" rtlCol="0">
            <a:spAutoFit/>
          </a:bodyPr>
          <a:lstStyle/>
          <a:p>
            <a:pPr marL="285750" indent="-285750" algn="ctr">
              <a:buFont typeface="Arial" panose="020B0604020202020204" pitchFamily="34" charset="0"/>
              <a:buChar char="•"/>
            </a:pP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Mithilfe von Boxplot wurden 465 Ausreißer aus </a:t>
            </a:r>
            <a:r>
              <a:rPr lang="de-DE"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data$piceInEuro</a:t>
            </a: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 entfernt.</a:t>
            </a:r>
          </a:p>
          <a:p>
            <a:pPr marL="285750" indent="-285750" algn="ctr">
              <a:buFont typeface="Arial" panose="020B0604020202020204" pitchFamily="34" charset="0"/>
              <a:buChar char="•"/>
            </a:pPr>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marL="285750" indent="-285750" algn="ctr">
              <a:buFont typeface="Arial" panose="020B0604020202020204" pitchFamily="34" charset="0"/>
              <a:buChar char="•"/>
            </a:pP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Aus ursprünglichen 8850 Einträgen haben wir am Ende 5384 valide Einträge für unser Modell.  </a:t>
            </a:r>
          </a:p>
        </p:txBody>
      </p:sp>
    </p:spTree>
    <p:extLst>
      <p:ext uri="{BB962C8B-B14F-4D97-AF65-F5344CB8AC3E}">
        <p14:creationId xmlns:p14="http://schemas.microsoft.com/office/powerpoint/2010/main" val="127542072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E7B5BCC-9833-42E0-511B-C65B4B85BB23}"/>
              </a:ext>
            </a:extLst>
          </p:cNvPr>
          <p:cNvSpPr>
            <a:spLocks noGrp="1"/>
          </p:cNvSpPr>
          <p:nvPr>
            <p:ph type="body" sz="quarter" idx="10"/>
          </p:nvPr>
        </p:nvSpPr>
        <p:spPr>
          <a:xfrm>
            <a:off x="2039091" y="380330"/>
            <a:ext cx="9775991" cy="724247"/>
          </a:xfrm>
        </p:spPr>
        <p:txBody>
          <a:bodyPr/>
          <a:lstStyle/>
          <a:p>
            <a:r>
              <a:rPr lang="de-DE" dirty="0">
                <a:latin typeface="CMU Serif" panose="02000803000000000000" pitchFamily="2" charset="0"/>
                <a:ea typeface="CMU Serif" panose="02000803000000000000" pitchFamily="2" charset="0"/>
                <a:cs typeface="CMU Serif" panose="02000803000000000000" pitchFamily="2" charset="0"/>
              </a:rPr>
              <a:t>Besonderheiten</a:t>
            </a:r>
          </a:p>
        </p:txBody>
      </p:sp>
      <p:sp>
        <p:nvSpPr>
          <p:cNvPr id="3" name="Textfeld 2">
            <a:extLst>
              <a:ext uri="{FF2B5EF4-FFF2-40B4-BE49-F238E27FC236}">
                <a16:creationId xmlns:a16="http://schemas.microsoft.com/office/drawing/2014/main" id="{E60B0B39-1205-E583-E290-9979A74C4E9E}"/>
              </a:ext>
            </a:extLst>
          </p:cNvPr>
          <p:cNvSpPr txBox="1"/>
          <p:nvPr/>
        </p:nvSpPr>
        <p:spPr>
          <a:xfrm>
            <a:off x="492578" y="1596543"/>
            <a:ext cx="10537372" cy="1200329"/>
          </a:xfrm>
          <a:prstGeom prst="rect">
            <a:avLst/>
          </a:prstGeom>
          <a:noFill/>
        </p:spPr>
        <p:txBody>
          <a:bodyPr wrap="square" rtlCol="0">
            <a:spAutoFit/>
          </a:bodyPr>
          <a:lstStyle/>
          <a:p>
            <a:r>
              <a:rPr lang="de-DE" u="sng" dirty="0">
                <a:solidFill>
                  <a:schemeClr val="accent1"/>
                </a:solidFill>
                <a:latin typeface="CMU Serif" panose="02000803000000000000" pitchFamily="2" charset="0"/>
                <a:ea typeface="CMU Serif" panose="02000803000000000000" pitchFamily="2" charset="0"/>
                <a:cs typeface="CMU Serif" panose="02000803000000000000" pitchFamily="2" charset="0"/>
              </a:rPr>
              <a:t>Variable </a:t>
            </a:r>
            <a:r>
              <a:rPr lang="de-DE" u="sng"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floor</a:t>
            </a:r>
            <a:endParaRPr lang="de-DE" u="sng"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endParaRPr lang="de-DE" u="sng"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marL="285750" indent="-285750">
              <a:buFont typeface="Arial" panose="020B0604020202020204" pitchFamily="34" charset="0"/>
              <a:buChar char="•"/>
            </a:pP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Beginnend mit 1 statt 0</a:t>
            </a:r>
          </a:p>
          <a:p>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p>
        </p:txBody>
      </p:sp>
      <p:sp>
        <p:nvSpPr>
          <p:cNvPr id="4" name="Textfeld 3">
            <a:extLst>
              <a:ext uri="{FF2B5EF4-FFF2-40B4-BE49-F238E27FC236}">
                <a16:creationId xmlns:a16="http://schemas.microsoft.com/office/drawing/2014/main" id="{35117EA2-2F43-17EC-4B84-9C9B3752F548}"/>
              </a:ext>
            </a:extLst>
          </p:cNvPr>
          <p:cNvSpPr txBox="1"/>
          <p:nvPr/>
        </p:nvSpPr>
        <p:spPr>
          <a:xfrm>
            <a:off x="492578" y="2751365"/>
            <a:ext cx="5451022" cy="2031325"/>
          </a:xfrm>
          <a:prstGeom prst="rect">
            <a:avLst/>
          </a:prstGeom>
          <a:noFill/>
        </p:spPr>
        <p:txBody>
          <a:bodyPr wrap="square" rtlCol="0">
            <a:spAutoFit/>
          </a:bodyPr>
          <a:lstStyle/>
          <a:p>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Die Wohnungen in unserem Datensatz sind der sog. „</a:t>
            </a:r>
            <a:r>
              <a:rPr lang="de-DE"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Plattbau</a:t>
            </a: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 Da diese Bauten meist mit einem erhöhtem EG gebaut werden, kann dieser als 1.OG betrachtet werden, obwohl sich die Wohnung tatsächlich auf dem EG befindet. Der Datensatz selbst klärt diese Abweichung nicht.</a:t>
            </a:r>
          </a:p>
        </p:txBody>
      </p:sp>
      <p:pic>
        <p:nvPicPr>
          <p:cNvPr id="6" name="Grafik 5">
            <a:extLst>
              <a:ext uri="{FF2B5EF4-FFF2-40B4-BE49-F238E27FC236}">
                <a16:creationId xmlns:a16="http://schemas.microsoft.com/office/drawing/2014/main" id="{26E6B8DC-AF8D-228E-2196-5C314E1A39DD}"/>
              </a:ext>
            </a:extLst>
          </p:cNvPr>
          <p:cNvPicPr>
            <a:picLocks noChangeAspect="1"/>
          </p:cNvPicPr>
          <p:nvPr/>
        </p:nvPicPr>
        <p:blipFill>
          <a:blip r:embed="rId2"/>
          <a:stretch>
            <a:fillRect/>
          </a:stretch>
        </p:blipFill>
        <p:spPr>
          <a:xfrm>
            <a:off x="6482444" y="2095856"/>
            <a:ext cx="4825092" cy="4236666"/>
          </a:xfrm>
          <a:prstGeom prst="rect">
            <a:avLst/>
          </a:prstGeom>
        </p:spPr>
      </p:pic>
    </p:spTree>
    <p:extLst>
      <p:ext uri="{BB962C8B-B14F-4D97-AF65-F5344CB8AC3E}">
        <p14:creationId xmlns:p14="http://schemas.microsoft.com/office/powerpoint/2010/main" val="1039740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1">
            <a:extLst>
              <a:ext uri="{FF2B5EF4-FFF2-40B4-BE49-F238E27FC236}">
                <a16:creationId xmlns:a16="http://schemas.microsoft.com/office/drawing/2014/main" id="{0B90A02B-7643-1CC1-D06D-F104398E8839}"/>
              </a:ext>
            </a:extLst>
          </p:cNvPr>
          <p:cNvSpPr>
            <a:spLocks noGrp="1"/>
          </p:cNvSpPr>
          <p:nvPr>
            <p:ph type="body" sz="quarter" idx="10"/>
          </p:nvPr>
        </p:nvSpPr>
        <p:spPr>
          <a:xfrm>
            <a:off x="1825089" y="385818"/>
            <a:ext cx="9008918" cy="724247"/>
          </a:xfrm>
        </p:spPr>
        <p:txBody>
          <a:bodyPr/>
          <a:lstStyle/>
          <a:p>
            <a:r>
              <a:rPr lang="de-DE" dirty="0">
                <a:latin typeface="CMU Serif" panose="02000803000000000000" pitchFamily="2" charset="0"/>
                <a:ea typeface="CMU Serif" panose="02000803000000000000" pitchFamily="2" charset="0"/>
                <a:cs typeface="CMU Serif" panose="02000803000000000000" pitchFamily="2" charset="0"/>
              </a:rPr>
              <a:t>Gewähltes Modell</a:t>
            </a:r>
          </a:p>
        </p:txBody>
      </p:sp>
      <p:graphicFrame>
        <p:nvGraphicFramePr>
          <p:cNvPr id="6" name="Tabelle 5">
            <a:extLst>
              <a:ext uri="{FF2B5EF4-FFF2-40B4-BE49-F238E27FC236}">
                <a16:creationId xmlns:a16="http://schemas.microsoft.com/office/drawing/2014/main" id="{69C886FD-2A87-AF55-8F38-EA169A5A0CDB}"/>
              </a:ext>
            </a:extLst>
          </p:cNvPr>
          <p:cNvGraphicFramePr>
            <a:graphicFrameLocks noGrp="1"/>
          </p:cNvGraphicFramePr>
          <p:nvPr>
            <p:extLst>
              <p:ext uri="{D42A27DB-BD31-4B8C-83A1-F6EECF244321}">
                <p14:modId xmlns:p14="http://schemas.microsoft.com/office/powerpoint/2010/main" val="3824551464"/>
              </p:ext>
            </p:extLst>
          </p:nvPr>
        </p:nvGraphicFramePr>
        <p:xfrm>
          <a:off x="498025" y="2293191"/>
          <a:ext cx="11217728" cy="2845710"/>
        </p:xfrm>
        <a:graphic>
          <a:graphicData uri="http://schemas.openxmlformats.org/drawingml/2006/table">
            <a:tbl>
              <a:tblPr firstRow="1" bandRow="1">
                <a:tableStyleId>{5C22544A-7EE6-4342-B048-85BDC9FD1C3A}</a:tableStyleId>
              </a:tblPr>
              <a:tblGrid>
                <a:gridCol w="2683310">
                  <a:extLst>
                    <a:ext uri="{9D8B030D-6E8A-4147-A177-3AD203B41FA5}">
                      <a16:colId xmlns:a16="http://schemas.microsoft.com/office/drawing/2014/main" val="3179380618"/>
                    </a:ext>
                  </a:extLst>
                </a:gridCol>
                <a:gridCol w="2683310">
                  <a:extLst>
                    <a:ext uri="{9D8B030D-6E8A-4147-A177-3AD203B41FA5}">
                      <a16:colId xmlns:a16="http://schemas.microsoft.com/office/drawing/2014/main" val="1288785911"/>
                    </a:ext>
                  </a:extLst>
                </a:gridCol>
                <a:gridCol w="2577717">
                  <a:extLst>
                    <a:ext uri="{9D8B030D-6E8A-4147-A177-3AD203B41FA5}">
                      <a16:colId xmlns:a16="http://schemas.microsoft.com/office/drawing/2014/main" val="4052728086"/>
                    </a:ext>
                  </a:extLst>
                </a:gridCol>
                <a:gridCol w="3273391">
                  <a:extLst>
                    <a:ext uri="{9D8B030D-6E8A-4147-A177-3AD203B41FA5}">
                      <a16:colId xmlns:a16="http://schemas.microsoft.com/office/drawing/2014/main" val="4214692568"/>
                    </a:ext>
                  </a:extLst>
                </a:gridCol>
              </a:tblGrid>
              <a:tr h="643770">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Modell</a:t>
                      </a:r>
                    </a:p>
                    <a:p>
                      <a:pPr algn="ctr"/>
                      <a:endParaRPr lang="de-DE" dirty="0">
                        <a:latin typeface="CMU Serif" panose="02000803000000000000" pitchFamily="2" charset="0"/>
                        <a:ea typeface="CMU Serif" panose="02000803000000000000" pitchFamily="2" charset="0"/>
                        <a:cs typeface="CMU Serif" panose="02000803000000000000" pitchFamily="2" charset="0"/>
                      </a:endParaRPr>
                    </a:p>
                    <a:p>
                      <a:pPr algn="ctr"/>
                      <a:r>
                        <a:rPr lang="de-DE" dirty="0">
                          <a:latin typeface="CMU Serif" panose="02000803000000000000" pitchFamily="2" charset="0"/>
                          <a:ea typeface="CMU Serif" panose="02000803000000000000" pitchFamily="2" charset="0"/>
                          <a:cs typeface="CMU Serif" panose="02000803000000000000" pitchFamily="2" charset="0"/>
                        </a:rPr>
                        <a:t>Größe</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de-DE" dirty="0">
                          <a:solidFill>
                            <a:schemeClr val="bg1"/>
                          </a:solidFill>
                          <a:latin typeface="CMU Serif" panose="02000803000000000000" pitchFamily="2" charset="0"/>
                          <a:ea typeface="CMU Serif" panose="02000803000000000000" pitchFamily="2" charset="0"/>
                          <a:cs typeface="CMU Serif" panose="02000803000000000000" pitchFamily="2" charset="0"/>
                        </a:rPr>
                        <a:t>Lin. Modell mit Ausreißern</a:t>
                      </a:r>
                    </a:p>
                    <a:p>
                      <a:pPr algn="ctr"/>
                      <a:endParaRPr lang="de-DE" dirty="0"/>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de-DE" dirty="0">
                          <a:solidFill>
                            <a:schemeClr val="bg1"/>
                          </a:solidFill>
                          <a:latin typeface="CMU Serif" panose="02000803000000000000" pitchFamily="2" charset="0"/>
                          <a:ea typeface="CMU Serif" panose="02000803000000000000" pitchFamily="2" charset="0"/>
                          <a:cs typeface="CMU Serif" panose="02000803000000000000" pitchFamily="2" charset="0"/>
                        </a:rPr>
                        <a:t>Lin. Modell ohne Ausreißer</a:t>
                      </a:r>
                    </a:p>
                    <a:p>
                      <a:pPr algn="ctr"/>
                      <a:endParaRPr lang="de-DE" dirty="0"/>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de-DE" dirty="0">
                          <a:solidFill>
                            <a:schemeClr val="bg1"/>
                          </a:solidFill>
                          <a:latin typeface="CMU Serif" panose="02000803000000000000" pitchFamily="2" charset="0"/>
                          <a:ea typeface="CMU Serif" panose="02000803000000000000" pitchFamily="2" charset="0"/>
                          <a:cs typeface="CMU Serif" panose="02000803000000000000" pitchFamily="2" charset="0"/>
                        </a:rPr>
                        <a:t>Nicht Lin. Modell ohne Ausreißer</a:t>
                      </a:r>
                    </a:p>
                    <a:p>
                      <a:pPr algn="ctr"/>
                      <a:r>
                        <a:rPr lang="de-DE" b="0" dirty="0">
                          <a:solidFill>
                            <a:schemeClr val="bg1"/>
                          </a:solidFill>
                          <a:latin typeface="CMU Serif" panose="02000803000000000000" pitchFamily="2" charset="0"/>
                          <a:ea typeface="CMU Serif" panose="02000803000000000000" pitchFamily="2" charset="0"/>
                          <a:cs typeface="CMU Serif" panose="02000803000000000000" pitchFamily="2" charset="0"/>
                        </a:rPr>
                        <a:t>(Zielvariable log())</a:t>
                      </a:r>
                    </a:p>
                  </a:txBody>
                  <a:tcPr/>
                </a:tc>
                <a:extLst>
                  <a:ext uri="{0D108BD9-81ED-4DB2-BD59-A6C34878D82A}">
                    <a16:rowId xmlns:a16="http://schemas.microsoft.com/office/drawing/2014/main" val="3233927229"/>
                  </a:ext>
                </a:extLst>
              </a:tr>
              <a:tr h="643770">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MAE</a:t>
                      </a:r>
                    </a:p>
                  </a:txBody>
                  <a:tcPr anchor="ctr"/>
                </a:tc>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188,534</a:t>
                      </a:r>
                    </a:p>
                  </a:txBody>
                  <a:tcPr anchor="ctr"/>
                </a:tc>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111,672</a:t>
                      </a:r>
                    </a:p>
                  </a:txBody>
                  <a:tcPr anchor="ctr"/>
                </a:tc>
                <a:tc>
                  <a:txBody>
                    <a:bodyPr/>
                    <a:lstStyle/>
                    <a:p>
                      <a:pPr algn="ctr"/>
                      <a:r>
                        <a:rPr lang="de-DE" b="0" dirty="0">
                          <a:solidFill>
                            <a:schemeClr val="tx1"/>
                          </a:solidFill>
                          <a:latin typeface="CMU Serif" panose="02000803000000000000" pitchFamily="2" charset="0"/>
                          <a:ea typeface="CMU Serif" panose="02000803000000000000" pitchFamily="2" charset="0"/>
                          <a:cs typeface="CMU Serif" panose="02000803000000000000" pitchFamily="2" charset="0"/>
                        </a:rPr>
                        <a:t>110,087</a:t>
                      </a:r>
                    </a:p>
                  </a:txBody>
                  <a:tcPr anchor="ctr"/>
                </a:tc>
                <a:extLst>
                  <a:ext uri="{0D108BD9-81ED-4DB2-BD59-A6C34878D82A}">
                    <a16:rowId xmlns:a16="http://schemas.microsoft.com/office/drawing/2014/main" val="4134521733"/>
                  </a:ext>
                </a:extLst>
              </a:tr>
              <a:tr h="643770">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Adj. R</a:t>
                      </a:r>
                      <a:r>
                        <a:rPr lang="de-DE" baseline="30000" dirty="0">
                          <a:latin typeface="CMU Serif" panose="02000803000000000000" pitchFamily="2" charset="0"/>
                          <a:ea typeface="CMU Serif" panose="02000803000000000000" pitchFamily="2" charset="0"/>
                          <a:cs typeface="CMU Serif" panose="02000803000000000000" pitchFamily="2" charset="0"/>
                        </a:rPr>
                        <a:t>2</a:t>
                      </a:r>
                    </a:p>
                  </a:txBody>
                  <a:tcPr anchor="ctr"/>
                </a:tc>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0,74067</a:t>
                      </a:r>
                    </a:p>
                  </a:txBody>
                  <a:tcPr anchor="ctr"/>
                </a:tc>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0,70506</a:t>
                      </a:r>
                    </a:p>
                  </a:txBody>
                  <a:tcPr anchor="ctr"/>
                </a:tc>
                <a:tc>
                  <a:txBody>
                    <a:bodyPr/>
                    <a:lstStyle/>
                    <a:p>
                      <a:pPr algn="ctr"/>
                      <a:r>
                        <a:rPr lang="de-DE" b="0" dirty="0">
                          <a:solidFill>
                            <a:schemeClr val="tx1"/>
                          </a:solidFill>
                          <a:latin typeface="CMU Serif" panose="02000803000000000000" pitchFamily="2" charset="0"/>
                          <a:ea typeface="CMU Serif" panose="02000803000000000000" pitchFamily="2" charset="0"/>
                          <a:cs typeface="CMU Serif" panose="02000803000000000000" pitchFamily="2" charset="0"/>
                        </a:rPr>
                        <a:t>0,72844</a:t>
                      </a:r>
                    </a:p>
                  </a:txBody>
                  <a:tcPr anchor="ctr"/>
                </a:tc>
                <a:extLst>
                  <a:ext uri="{0D108BD9-81ED-4DB2-BD59-A6C34878D82A}">
                    <a16:rowId xmlns:a16="http://schemas.microsoft.com/office/drawing/2014/main" val="2600373173"/>
                  </a:ext>
                </a:extLst>
              </a:tr>
              <a:tr h="643770">
                <a:tc>
                  <a:txBody>
                    <a:bodyPr/>
                    <a:lstStyle/>
                    <a:p>
                      <a:pPr algn="ctr"/>
                      <a:r>
                        <a:rPr lang="de-DE" sz="1800" dirty="0">
                          <a:latin typeface="CMU Serif" panose="02000803000000000000" pitchFamily="2" charset="0"/>
                          <a:ea typeface="CMU Serif" panose="02000803000000000000" pitchFamily="2" charset="0"/>
                          <a:cs typeface="CMU Serif" panose="02000803000000000000" pitchFamily="2" charset="0"/>
                        </a:rPr>
                        <a:t>RMSE</a:t>
                      </a:r>
                      <a:endParaRPr lang="de-DE" sz="1800" baseline="30000" dirty="0">
                        <a:latin typeface="CMU Serif" panose="02000803000000000000" pitchFamily="2" charset="0"/>
                        <a:ea typeface="CMU Serif" panose="02000803000000000000" pitchFamily="2" charset="0"/>
                        <a:cs typeface="CMU Serif" panose="02000803000000000000" pitchFamily="2" charset="0"/>
                      </a:endParaRPr>
                    </a:p>
                  </a:txBody>
                  <a:tcPr anchor="ctr"/>
                </a:tc>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NA</a:t>
                      </a:r>
                    </a:p>
                  </a:txBody>
                  <a:tcPr anchor="ctr"/>
                </a:tc>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149,05339</a:t>
                      </a:r>
                    </a:p>
                  </a:txBody>
                  <a:tcPr anchor="ctr"/>
                </a:tc>
                <a:tc>
                  <a:txBody>
                    <a:bodyPr/>
                    <a:lstStyle/>
                    <a:p>
                      <a:pPr algn="ctr"/>
                      <a:r>
                        <a:rPr lang="de-DE" b="0" dirty="0">
                          <a:solidFill>
                            <a:schemeClr val="tx1"/>
                          </a:solidFill>
                          <a:latin typeface="CMU Serif" panose="02000803000000000000" pitchFamily="2" charset="0"/>
                          <a:ea typeface="CMU Serif" panose="02000803000000000000" pitchFamily="2" charset="0"/>
                          <a:cs typeface="CMU Serif" panose="02000803000000000000" pitchFamily="2" charset="0"/>
                        </a:rPr>
                        <a:t>153,46718</a:t>
                      </a:r>
                    </a:p>
                  </a:txBody>
                  <a:tcPr anchor="ctr"/>
                </a:tc>
                <a:extLst>
                  <a:ext uri="{0D108BD9-81ED-4DB2-BD59-A6C34878D82A}">
                    <a16:rowId xmlns:a16="http://schemas.microsoft.com/office/drawing/2014/main" val="2520583151"/>
                  </a:ext>
                </a:extLst>
              </a:tr>
            </a:tbl>
          </a:graphicData>
        </a:graphic>
      </p:graphicFrame>
      <p:cxnSp>
        <p:nvCxnSpPr>
          <p:cNvPr id="8" name="Gerader Verbinder 7">
            <a:extLst>
              <a:ext uri="{FF2B5EF4-FFF2-40B4-BE49-F238E27FC236}">
                <a16:creationId xmlns:a16="http://schemas.microsoft.com/office/drawing/2014/main" id="{763C01DD-DB4A-685B-C4AE-129BEDF3B71B}"/>
              </a:ext>
            </a:extLst>
          </p:cNvPr>
          <p:cNvCxnSpPr>
            <a:cxnSpLocks/>
          </p:cNvCxnSpPr>
          <p:nvPr/>
        </p:nvCxnSpPr>
        <p:spPr>
          <a:xfrm flipH="1" flipV="1">
            <a:off x="498025" y="2293191"/>
            <a:ext cx="2681513" cy="8973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D1B0A8C6-656C-0BE6-84B2-2BCF5DB219A7}"/>
              </a:ext>
            </a:extLst>
          </p:cNvPr>
          <p:cNvSpPr txBox="1"/>
          <p:nvPr/>
        </p:nvSpPr>
        <p:spPr>
          <a:xfrm>
            <a:off x="704852" y="5319575"/>
            <a:ext cx="10537372" cy="646331"/>
          </a:xfrm>
          <a:prstGeom prst="rect">
            <a:avLst/>
          </a:prstGeom>
          <a:noFill/>
        </p:spPr>
        <p:txBody>
          <a:bodyPr wrap="square" rtlCol="0">
            <a:spAutoFit/>
          </a:bodyPr>
          <a:lstStyle/>
          <a:p>
            <a:pPr algn="ct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Weitere Transformierungen der Variablen, wie </a:t>
            </a:r>
            <a:r>
              <a:rPr lang="de-DE"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sqrt</a:t>
            </a: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r>
              <a:rPr lang="de-DE"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poly</a:t>
            </a: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 des 2. Grades haben zu Verschlechterung des Modells geführt.</a:t>
            </a:r>
          </a:p>
        </p:txBody>
      </p:sp>
      <p:sp>
        <p:nvSpPr>
          <p:cNvPr id="12" name="Textfeld 11">
            <a:extLst>
              <a:ext uri="{FF2B5EF4-FFF2-40B4-BE49-F238E27FC236}">
                <a16:creationId xmlns:a16="http://schemas.microsoft.com/office/drawing/2014/main" id="{5BB7016D-C149-9CFB-CDE3-26344A60207D}"/>
              </a:ext>
            </a:extLst>
          </p:cNvPr>
          <p:cNvSpPr txBox="1"/>
          <p:nvPr/>
        </p:nvSpPr>
        <p:spPr>
          <a:xfrm>
            <a:off x="1838781" y="6188130"/>
            <a:ext cx="9712828" cy="369332"/>
          </a:xfrm>
          <a:prstGeom prst="rect">
            <a:avLst/>
          </a:prstGeom>
          <a:noFill/>
        </p:spPr>
        <p:txBody>
          <a:bodyPr wrap="square" rtlCol="0">
            <a:spAutoFit/>
          </a:bodyPr>
          <a:lstStyle/>
          <a:p>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Nicht Lineares Modell wurde gewählt.</a:t>
            </a:r>
          </a:p>
        </p:txBody>
      </p:sp>
      <p:sp>
        <p:nvSpPr>
          <p:cNvPr id="13" name="Pfeil: nach rechts 12">
            <a:extLst>
              <a:ext uri="{FF2B5EF4-FFF2-40B4-BE49-F238E27FC236}">
                <a16:creationId xmlns:a16="http://schemas.microsoft.com/office/drawing/2014/main" id="{55739ECD-6079-6637-0AF1-B8F84EA166B7}"/>
              </a:ext>
            </a:extLst>
          </p:cNvPr>
          <p:cNvSpPr/>
          <p:nvPr/>
        </p:nvSpPr>
        <p:spPr>
          <a:xfrm>
            <a:off x="1134674" y="6248002"/>
            <a:ext cx="604602" cy="20613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extfeld 1">
            <a:extLst>
              <a:ext uri="{FF2B5EF4-FFF2-40B4-BE49-F238E27FC236}">
                <a16:creationId xmlns:a16="http://schemas.microsoft.com/office/drawing/2014/main" id="{FB3F685B-668E-A85C-74AB-A943E206FC8E}"/>
              </a:ext>
            </a:extLst>
          </p:cNvPr>
          <p:cNvSpPr txBox="1"/>
          <p:nvPr/>
        </p:nvSpPr>
        <p:spPr>
          <a:xfrm>
            <a:off x="1134674" y="1631561"/>
            <a:ext cx="9712828" cy="369332"/>
          </a:xfrm>
          <a:prstGeom prst="rect">
            <a:avLst/>
          </a:prstGeom>
          <a:noFill/>
        </p:spPr>
        <p:txBody>
          <a:bodyPr wrap="square" rtlCol="0">
            <a:spAutoFit/>
          </a:bodyPr>
          <a:lstStyle/>
          <a:p>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Daten wurden im Verhältnis 80/20 aufgeteilt.</a:t>
            </a:r>
          </a:p>
        </p:txBody>
      </p:sp>
    </p:spTree>
    <p:extLst>
      <p:ext uri="{BB962C8B-B14F-4D97-AF65-F5344CB8AC3E}">
        <p14:creationId xmlns:p14="http://schemas.microsoft.com/office/powerpoint/2010/main" val="202188164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56B7792-E7D7-048D-938C-FCBA462EEFB8}"/>
              </a:ext>
            </a:extLst>
          </p:cNvPr>
          <p:cNvSpPr>
            <a:spLocks noGrp="1"/>
          </p:cNvSpPr>
          <p:nvPr>
            <p:ph type="body" sz="quarter" idx="10"/>
          </p:nvPr>
        </p:nvSpPr>
        <p:spPr>
          <a:xfrm>
            <a:off x="2088077" y="355837"/>
            <a:ext cx="8378537" cy="724247"/>
          </a:xfrm>
        </p:spPr>
        <p:txBody>
          <a:bodyPr/>
          <a:lstStyle/>
          <a:p>
            <a:r>
              <a:rPr lang="de-DE" dirty="0">
                <a:latin typeface="CMU Serif" panose="02000803000000000000" pitchFamily="2" charset="0"/>
                <a:ea typeface="CMU Serif" panose="02000803000000000000" pitchFamily="2" charset="0"/>
                <a:cs typeface="CMU Serif" panose="02000803000000000000" pitchFamily="2" charset="0"/>
              </a:rPr>
              <a:t>Grafische Darstellung</a:t>
            </a:r>
          </a:p>
        </p:txBody>
      </p:sp>
      <p:sp>
        <p:nvSpPr>
          <p:cNvPr id="3" name="Textfeld 2">
            <a:extLst>
              <a:ext uri="{FF2B5EF4-FFF2-40B4-BE49-F238E27FC236}">
                <a16:creationId xmlns:a16="http://schemas.microsoft.com/office/drawing/2014/main" id="{09FEE9B1-876D-0C58-8302-9D486A7B28E6}"/>
              </a:ext>
            </a:extLst>
          </p:cNvPr>
          <p:cNvSpPr txBox="1"/>
          <p:nvPr/>
        </p:nvSpPr>
        <p:spPr>
          <a:xfrm>
            <a:off x="492578" y="1596543"/>
            <a:ext cx="10537372" cy="646331"/>
          </a:xfrm>
          <a:prstGeom prst="rect">
            <a:avLst/>
          </a:prstGeom>
          <a:noFill/>
        </p:spPr>
        <p:txBody>
          <a:bodyPr wrap="square" rtlCol="0">
            <a:spAutoFit/>
          </a:bodyPr>
          <a:lstStyle/>
          <a:p>
            <a:r>
              <a:rPr lang="de-DE" u="sng" dirty="0">
                <a:solidFill>
                  <a:schemeClr val="accent1"/>
                </a:solidFill>
                <a:latin typeface="CMU Serif" panose="02000803000000000000" pitchFamily="2" charset="0"/>
                <a:ea typeface="CMU Serif" panose="02000803000000000000" pitchFamily="2" charset="0"/>
                <a:cs typeface="CMU Serif" panose="02000803000000000000" pitchFamily="2" charset="0"/>
              </a:rPr>
              <a:t>Interaktive Karte Polens mit Markern auf den Städten</a:t>
            </a:r>
          </a:p>
          <a:p>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p>
        </p:txBody>
      </p:sp>
      <p:pic>
        <p:nvPicPr>
          <p:cNvPr id="7" name="Grafik 6">
            <a:extLst>
              <a:ext uri="{FF2B5EF4-FFF2-40B4-BE49-F238E27FC236}">
                <a16:creationId xmlns:a16="http://schemas.microsoft.com/office/drawing/2014/main" id="{1458C961-4F10-4888-C2D4-0F18CFAD71D5}"/>
              </a:ext>
            </a:extLst>
          </p:cNvPr>
          <p:cNvPicPr>
            <a:picLocks noChangeAspect="1"/>
          </p:cNvPicPr>
          <p:nvPr/>
        </p:nvPicPr>
        <p:blipFill>
          <a:blip r:embed="rId2"/>
          <a:stretch>
            <a:fillRect/>
          </a:stretch>
        </p:blipFill>
        <p:spPr>
          <a:xfrm>
            <a:off x="7329546" y="2021751"/>
            <a:ext cx="4369876" cy="4480412"/>
          </a:xfrm>
          <a:prstGeom prst="rect">
            <a:avLst/>
          </a:prstGeom>
        </p:spPr>
      </p:pic>
      <p:sp>
        <p:nvSpPr>
          <p:cNvPr id="8" name="Textfeld 7">
            <a:extLst>
              <a:ext uri="{FF2B5EF4-FFF2-40B4-BE49-F238E27FC236}">
                <a16:creationId xmlns:a16="http://schemas.microsoft.com/office/drawing/2014/main" id="{52387C03-675D-9F73-844E-8C09B6B0601F}"/>
              </a:ext>
            </a:extLst>
          </p:cNvPr>
          <p:cNvSpPr txBox="1"/>
          <p:nvPr/>
        </p:nvSpPr>
        <p:spPr>
          <a:xfrm>
            <a:off x="492578" y="3218356"/>
            <a:ext cx="6504215" cy="2308324"/>
          </a:xfrm>
          <a:prstGeom prst="rect">
            <a:avLst/>
          </a:prstGeom>
          <a:noFill/>
        </p:spPr>
        <p:txBody>
          <a:bodyPr wrap="square" rtlCol="0">
            <a:spAutoFit/>
          </a:bodyPr>
          <a:lstStyle/>
          <a:p>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Grafische Darstellung in Form einer Karte, um bessere Visualisierung zu fördern.</a:t>
            </a:r>
          </a:p>
          <a:p>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Der User kann bei der Prognose die vorhergesagten Preise für andere Städte direkt vergleichen und schafft sich ein Überblick über die ungefähren Mietverhältnisse in Polen.</a:t>
            </a:r>
          </a:p>
          <a:p>
            <a:endParaRPr lang="de-DE" dirty="0"/>
          </a:p>
        </p:txBody>
      </p:sp>
    </p:spTree>
    <p:extLst>
      <p:ext uri="{BB962C8B-B14F-4D97-AF65-F5344CB8AC3E}">
        <p14:creationId xmlns:p14="http://schemas.microsoft.com/office/powerpoint/2010/main" val="226419276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A4799FE7-B1B5-4096-9DB7-31AB14DBE5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660" y="0"/>
            <a:ext cx="12182340" cy="6858000"/>
          </a:xfrm>
          <a:prstGeom prst="rect">
            <a:avLst/>
          </a:prstGeom>
        </p:spPr>
      </p:pic>
      <p:sp>
        <p:nvSpPr>
          <p:cNvPr id="2" name="TextBox 12">
            <a:extLst>
              <a:ext uri="{FF2B5EF4-FFF2-40B4-BE49-F238E27FC236}">
                <a16:creationId xmlns:a16="http://schemas.microsoft.com/office/drawing/2014/main" id="{D71FCAD2-A048-0864-9B6B-5DFCF1B71488}"/>
              </a:ext>
            </a:extLst>
          </p:cNvPr>
          <p:cNvSpPr txBox="1"/>
          <p:nvPr/>
        </p:nvSpPr>
        <p:spPr>
          <a:xfrm>
            <a:off x="269418" y="4171006"/>
            <a:ext cx="5453746" cy="2308324"/>
          </a:xfrm>
          <a:prstGeom prst="rect">
            <a:avLst/>
          </a:prstGeom>
          <a:noFill/>
        </p:spPr>
        <p:txBody>
          <a:bodyPr wrap="square" rtlCol="0" anchor="ctr">
            <a:spAutoFit/>
          </a:bodyPr>
          <a:lstStyle/>
          <a:p>
            <a:pPr algn="ctr"/>
            <a:r>
              <a:rPr lang="de-DE" altLang="ko-KR" sz="4800" dirty="0">
                <a:solidFill>
                  <a:schemeClr val="accent1">
                    <a:lumMod val="50000"/>
                  </a:schemeClr>
                </a:solidFill>
                <a:latin typeface="CMU Serif" panose="02000803000000000000" pitchFamily="2" charset="0"/>
                <a:ea typeface="CMU Serif" panose="02000803000000000000" pitchFamily="2" charset="0"/>
                <a:cs typeface="CMU Serif" panose="02000803000000000000" pitchFamily="2" charset="0"/>
              </a:rPr>
              <a:t>Vielen Dank</a:t>
            </a:r>
          </a:p>
          <a:p>
            <a:pPr algn="ctr"/>
            <a:r>
              <a:rPr lang="de-DE" altLang="ko-KR" sz="4800" dirty="0">
                <a:solidFill>
                  <a:schemeClr val="accent1">
                    <a:lumMod val="50000"/>
                  </a:schemeClr>
                </a:solidFill>
                <a:latin typeface="CMU Serif" panose="02000803000000000000" pitchFamily="2" charset="0"/>
                <a:ea typeface="CMU Serif" panose="02000803000000000000" pitchFamily="2" charset="0"/>
                <a:cs typeface="CMU Serif" panose="02000803000000000000" pitchFamily="2" charset="0"/>
              </a:rPr>
              <a:t>für</a:t>
            </a:r>
          </a:p>
          <a:p>
            <a:pPr algn="ctr"/>
            <a:r>
              <a:rPr lang="de-DE" altLang="ko-KR" sz="4800" dirty="0">
                <a:solidFill>
                  <a:schemeClr val="accent1">
                    <a:lumMod val="50000"/>
                  </a:schemeClr>
                </a:solidFill>
                <a:latin typeface="CMU Serif" panose="02000803000000000000" pitchFamily="2" charset="0"/>
                <a:ea typeface="CMU Serif" panose="02000803000000000000" pitchFamily="2" charset="0"/>
                <a:cs typeface="CMU Serif" panose="02000803000000000000" pitchFamily="2" charset="0"/>
              </a:rPr>
              <a:t>Aufmerksamkeit</a:t>
            </a:r>
          </a:p>
        </p:txBody>
      </p:sp>
    </p:spTree>
    <p:extLst>
      <p:ext uri="{BB962C8B-B14F-4D97-AF65-F5344CB8AC3E}">
        <p14:creationId xmlns:p14="http://schemas.microsoft.com/office/powerpoint/2010/main" val="1889622369"/>
      </p:ext>
    </p:extLst>
  </p:cSld>
  <p:clrMapOvr>
    <a:masterClrMapping/>
  </p:clrMapOvr>
  <p:transition spd="slow">
    <p:push dir="u"/>
  </p:transition>
</p:sld>
</file>

<file path=ppt/theme/theme1.xml><?xml version="1.0" encoding="utf-8"?>
<a:theme xmlns:a="http://schemas.openxmlformats.org/drawingml/2006/main" name="Cover and End Slide Master">
  <a:themeElements>
    <a:clrScheme name="AI">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Benutzerdefiniert 1">
      <a:dk1>
        <a:sysClr val="windowText" lastClr="000000"/>
      </a:dk1>
      <a:lt1>
        <a:sysClr val="window" lastClr="FFFFFF"/>
      </a:lt1>
      <a:dk2>
        <a:srgbClr val="002060"/>
      </a:dk2>
      <a:lt2>
        <a:srgbClr val="E7E6E6"/>
      </a:lt2>
      <a:accent1>
        <a:srgbClr val="002060"/>
      </a:accent1>
      <a:accent2>
        <a:srgbClr val="A31E08"/>
      </a:accent2>
      <a:accent3>
        <a:srgbClr val="FFFFFF"/>
      </a:accent3>
      <a:accent4>
        <a:srgbClr val="A31E08"/>
      </a:accent4>
      <a:accent5>
        <a:srgbClr val="A31E08"/>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Benutzerdefiniert 1">
      <a:dk1>
        <a:sysClr val="windowText" lastClr="000000"/>
      </a:dk1>
      <a:lt1>
        <a:sysClr val="window" lastClr="FFFFFF"/>
      </a:lt1>
      <a:dk2>
        <a:srgbClr val="44546A"/>
      </a:dk2>
      <a:lt2>
        <a:srgbClr val="E7E6E6"/>
      </a:lt2>
      <a:accent1>
        <a:srgbClr val="2D5E98"/>
      </a:accent1>
      <a:accent2>
        <a:srgbClr val="A31E08"/>
      </a:accent2>
      <a:accent3>
        <a:srgbClr val="FFFFFF"/>
      </a:accent3>
      <a:accent4>
        <a:srgbClr val="A31E08"/>
      </a:accent4>
      <a:accent5>
        <a:srgbClr val="2D5E98"/>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422</Words>
  <Application>Microsoft Office PowerPoint</Application>
  <PresentationFormat>Breitbild</PresentationFormat>
  <Paragraphs>69</Paragraphs>
  <Slides>9</Slides>
  <Notes>0</Notes>
  <HiddenSlides>0</HiddenSlides>
  <MMClips>0</MMClips>
  <ScaleCrop>false</ScaleCrop>
  <HeadingPairs>
    <vt:vector size="6" baseType="variant">
      <vt:variant>
        <vt:lpstr>Verwendete Schriftarten</vt:lpstr>
      </vt:variant>
      <vt:variant>
        <vt:i4>3</vt:i4>
      </vt:variant>
      <vt:variant>
        <vt:lpstr>Design</vt:lpstr>
      </vt:variant>
      <vt:variant>
        <vt:i4>3</vt:i4>
      </vt:variant>
      <vt:variant>
        <vt:lpstr>Folientitel</vt:lpstr>
      </vt:variant>
      <vt:variant>
        <vt:i4>9</vt:i4>
      </vt:variant>
    </vt:vector>
  </HeadingPairs>
  <TitlesOfParts>
    <vt:vector size="15" baseType="lpstr">
      <vt:lpstr>Aptos</vt:lpstr>
      <vt:lpstr>Arial</vt:lpstr>
      <vt:lpstr>CMU Serif</vt:lpstr>
      <vt:lpstr>Cover and End Slide Master</vt:lpstr>
      <vt:lpstr>Contents Slide Master</vt:lpstr>
      <vt:lpstr>Section Break Slide Master</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Peter Okruhlica</cp:lastModifiedBy>
  <cp:revision>285</cp:revision>
  <dcterms:created xsi:type="dcterms:W3CDTF">2018-04-24T17:14:44Z</dcterms:created>
  <dcterms:modified xsi:type="dcterms:W3CDTF">2025-01-14T19:13:42Z</dcterms:modified>
</cp:coreProperties>
</file>