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5"/>
  </p:notesMasterIdLst>
  <p:sldIdLst>
    <p:sldId id="309" r:id="rId4"/>
    <p:sldId id="323" r:id="rId5"/>
    <p:sldId id="321" r:id="rId6"/>
    <p:sldId id="315" r:id="rId7"/>
    <p:sldId id="316" r:id="rId8"/>
    <p:sldId id="318" r:id="rId9"/>
    <p:sldId id="320" r:id="rId10"/>
    <p:sldId id="322" r:id="rId11"/>
    <p:sldId id="317" r:id="rId12"/>
    <p:sldId id="319" r:id="rId13"/>
    <p:sldId id="314"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Okruhlica" initials="PO" lastIdx="1" clrIdx="0">
    <p:extLst>
      <p:ext uri="{19B8F6BF-5375-455C-9EA6-DF929625EA0E}">
        <p15:presenceInfo xmlns:p15="http://schemas.microsoft.com/office/powerpoint/2012/main" userId="6ec65aedfe4bc6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2D050"/>
    <a:srgbClr val="AA313F"/>
    <a:srgbClr val="FFFFFF"/>
    <a:srgbClr val="2F4913"/>
    <a:srgbClr val="C51822"/>
    <a:srgbClr val="ADCAE8"/>
    <a:srgbClr val="B7CA42"/>
    <a:srgbClr val="2D5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117" d="100"/>
          <a:sy n="117" d="100"/>
        </p:scale>
        <p:origin x="642" y="102"/>
      </p:cViewPr>
      <p:guideLst>
        <p:guide orient="horz" pos="237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BC358-5E21-4225-AAAB-C421F7602083}" type="datetimeFigureOut">
              <a:rPr lang="de-DE" smtClean="0"/>
              <a:t>15.01.2025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9D94E-BB64-4413-BA18-51A8FD3EAA35}" type="slidenum">
              <a:rPr lang="de-DE" smtClean="0"/>
              <a:t>‹Nr.›</a:t>
            </a:fld>
            <a:endParaRPr lang="de-DE"/>
          </a:p>
        </p:txBody>
      </p:sp>
    </p:spTree>
    <p:extLst>
      <p:ext uri="{BB962C8B-B14F-4D97-AF65-F5344CB8AC3E}">
        <p14:creationId xmlns:p14="http://schemas.microsoft.com/office/powerpoint/2010/main" val="325001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82245DB-E119-4DA8-858C-9DCF0F54C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
            <a:ext cx="12192000" cy="6857620"/>
          </a:xfrm>
          <a:prstGeom prst="rect">
            <a:avLst/>
          </a:prstGeom>
          <a:solidFill>
            <a:srgbClr val="AA313F"/>
          </a:solidFill>
        </p:spPr>
      </p:pic>
      <p:sp>
        <p:nvSpPr>
          <p:cNvPr id="3" name="TextBox 12">
            <a:extLst>
              <a:ext uri="{FF2B5EF4-FFF2-40B4-BE49-F238E27FC236}">
                <a16:creationId xmlns:a16="http://schemas.microsoft.com/office/drawing/2014/main" id="{3C18F540-BA74-4179-A9B8-C325A2CDD3D5}"/>
              </a:ext>
            </a:extLst>
          </p:cNvPr>
          <p:cNvSpPr txBox="1"/>
          <p:nvPr/>
        </p:nvSpPr>
        <p:spPr>
          <a:xfrm>
            <a:off x="6490604" y="1490008"/>
            <a:ext cx="5326131" cy="1938992"/>
          </a:xfrm>
          <a:prstGeom prst="rect">
            <a:avLst/>
          </a:prstGeom>
          <a:noFill/>
        </p:spPr>
        <p:txBody>
          <a:bodyPr wrap="square" rtlCol="0" anchor="ctr">
            <a:spAutoFit/>
          </a:bodyPr>
          <a:lstStyle/>
          <a:p>
            <a:pPr algn="ctr"/>
            <a:r>
              <a:rPr lang="de-DE" altLang="ko-KR" sz="6000"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Mietspiegel in Polen</a:t>
            </a:r>
          </a:p>
        </p:txBody>
      </p:sp>
      <p:sp>
        <p:nvSpPr>
          <p:cNvPr id="4" name="TextBox 13">
            <a:extLst>
              <a:ext uri="{FF2B5EF4-FFF2-40B4-BE49-F238E27FC236}">
                <a16:creationId xmlns:a16="http://schemas.microsoft.com/office/drawing/2014/main" id="{3622A8E5-3A43-426F-B56D-7776DF78C8F0}"/>
              </a:ext>
            </a:extLst>
          </p:cNvPr>
          <p:cNvSpPr txBox="1"/>
          <p:nvPr/>
        </p:nvSpPr>
        <p:spPr>
          <a:xfrm>
            <a:off x="7186076" y="3321553"/>
            <a:ext cx="3935185" cy="2103589"/>
          </a:xfrm>
          <a:prstGeom prst="rect">
            <a:avLst/>
          </a:prstGeom>
          <a:noFill/>
        </p:spPr>
        <p:txBody>
          <a:bodyPr wrap="square" rtlCol="0" anchor="ctr">
            <a:spAutoFit/>
          </a:bodyPr>
          <a:lstStyle/>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R Shiny App</a:t>
            </a: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Abschlusspräsentation präsentiert von Nico Dilger, Bojidar Ivanov, Peter Okruhlica</a:t>
            </a:r>
          </a:p>
        </p:txBody>
      </p:sp>
      <p:sp>
        <p:nvSpPr>
          <p:cNvPr id="6" name="Textfeld 5">
            <a:extLst>
              <a:ext uri="{FF2B5EF4-FFF2-40B4-BE49-F238E27FC236}">
                <a16:creationId xmlns:a16="http://schemas.microsoft.com/office/drawing/2014/main" id="{4000D09F-CF4C-9C8E-064B-736A30CFF6EF}"/>
              </a:ext>
            </a:extLst>
          </p:cNvPr>
          <p:cNvSpPr txBox="1"/>
          <p:nvPr/>
        </p:nvSpPr>
        <p:spPr>
          <a:xfrm>
            <a:off x="7376575" y="6341331"/>
            <a:ext cx="3554185" cy="369332"/>
          </a:xfrm>
          <a:prstGeom prst="rect">
            <a:avLst/>
          </a:prstGeom>
          <a:noFill/>
        </p:spPr>
        <p:txBody>
          <a:bodyPr wrap="square" rtlCol="0">
            <a:spAutoFit/>
          </a:bodyPr>
          <a:lstStyle/>
          <a:p>
            <a:fld id="{BE52D749-2839-497C-94DD-A2CA221E83C7}" type="datetime2">
              <a:rPr lang="de-DE" smtClean="0">
                <a:solidFill>
                  <a:schemeClr val="accent1"/>
                </a:solidFill>
                <a:latin typeface="CMU Serif" panose="02000803000000000000" pitchFamily="2" charset="0"/>
                <a:ea typeface="CMU Serif" panose="02000803000000000000" pitchFamily="2" charset="0"/>
                <a:cs typeface="CMU Serif" panose="02000803000000000000" pitchFamily="2" charset="0"/>
              </a:rPr>
              <a:t>Mittwoch, 15. Januar 2025</a:t>
            </a:fld>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Tree>
    <p:extLst>
      <p:ext uri="{BB962C8B-B14F-4D97-AF65-F5344CB8AC3E}">
        <p14:creationId xmlns:p14="http://schemas.microsoft.com/office/powerpoint/2010/main" val="226223127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56B7792-E7D7-048D-938C-FCBA462EEFB8}"/>
              </a:ext>
            </a:extLst>
          </p:cNvPr>
          <p:cNvSpPr>
            <a:spLocks noGrp="1"/>
          </p:cNvSpPr>
          <p:nvPr>
            <p:ph type="body" sz="quarter" idx="10"/>
          </p:nvPr>
        </p:nvSpPr>
        <p:spPr>
          <a:xfrm>
            <a:off x="2088077" y="355837"/>
            <a:ext cx="8378537"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Grafische Darstellung</a:t>
            </a:r>
          </a:p>
        </p:txBody>
      </p:sp>
      <p:sp>
        <p:nvSpPr>
          <p:cNvPr id="3" name="Textfeld 2">
            <a:extLst>
              <a:ext uri="{FF2B5EF4-FFF2-40B4-BE49-F238E27FC236}">
                <a16:creationId xmlns:a16="http://schemas.microsoft.com/office/drawing/2014/main" id="{09FEE9B1-876D-0C58-8302-9D486A7B28E6}"/>
              </a:ext>
            </a:extLst>
          </p:cNvPr>
          <p:cNvSpPr txBox="1"/>
          <p:nvPr/>
        </p:nvSpPr>
        <p:spPr>
          <a:xfrm>
            <a:off x="492578" y="1596543"/>
            <a:ext cx="10537372" cy="646331"/>
          </a:xfrm>
          <a:prstGeom prst="rect">
            <a:avLst/>
          </a:prstGeom>
          <a:noFill/>
        </p:spPr>
        <p:txBody>
          <a:bodyPr wrap="square" rtlCol="0">
            <a:spAutoFit/>
          </a:bodyPr>
          <a:lstStyle/>
          <a:p>
            <a:r>
              <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Interaktive Karte Polens mit Markern auf den Städten</a:t>
            </a: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p:txBody>
      </p:sp>
      <p:pic>
        <p:nvPicPr>
          <p:cNvPr id="7" name="Grafik 6">
            <a:extLst>
              <a:ext uri="{FF2B5EF4-FFF2-40B4-BE49-F238E27FC236}">
                <a16:creationId xmlns:a16="http://schemas.microsoft.com/office/drawing/2014/main" id="{1458C961-4F10-4888-C2D4-0F18CFAD71D5}"/>
              </a:ext>
            </a:extLst>
          </p:cNvPr>
          <p:cNvPicPr>
            <a:picLocks noChangeAspect="1"/>
          </p:cNvPicPr>
          <p:nvPr/>
        </p:nvPicPr>
        <p:blipFill>
          <a:blip r:embed="rId2"/>
          <a:stretch>
            <a:fillRect/>
          </a:stretch>
        </p:blipFill>
        <p:spPr>
          <a:xfrm>
            <a:off x="7329546" y="2021751"/>
            <a:ext cx="4369876" cy="4480412"/>
          </a:xfrm>
          <a:prstGeom prst="rect">
            <a:avLst/>
          </a:prstGeom>
        </p:spPr>
      </p:pic>
      <p:sp>
        <p:nvSpPr>
          <p:cNvPr id="8" name="Textfeld 7">
            <a:extLst>
              <a:ext uri="{FF2B5EF4-FFF2-40B4-BE49-F238E27FC236}">
                <a16:creationId xmlns:a16="http://schemas.microsoft.com/office/drawing/2014/main" id="{52387C03-675D-9F73-844E-8C09B6B0601F}"/>
              </a:ext>
            </a:extLst>
          </p:cNvPr>
          <p:cNvSpPr txBox="1"/>
          <p:nvPr/>
        </p:nvSpPr>
        <p:spPr>
          <a:xfrm>
            <a:off x="492578" y="3079857"/>
            <a:ext cx="6504215" cy="2585323"/>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Grafische Darstellung in Form einer Karte, um bessere Visualisierung der prognostizierte Mietpreise zu fördern.</a:t>
            </a:r>
          </a:p>
          <a:p>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Der User kann bei der Prognose die vorhergesagten Preise für andere Städte direkt vergleichen und schafft sich ein Überblick über die ungefähren Mietverhältnisse in Polen.</a:t>
            </a:r>
          </a:p>
          <a:p>
            <a:endParaRPr lang="de-DE" dirty="0"/>
          </a:p>
        </p:txBody>
      </p:sp>
    </p:spTree>
    <p:extLst>
      <p:ext uri="{BB962C8B-B14F-4D97-AF65-F5344CB8AC3E}">
        <p14:creationId xmlns:p14="http://schemas.microsoft.com/office/powerpoint/2010/main" val="22641927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4799FE7-B1B5-4096-9DB7-31AB14DB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660" y="0"/>
            <a:ext cx="12182340" cy="6858000"/>
          </a:xfrm>
          <a:prstGeom prst="rect">
            <a:avLst/>
          </a:prstGeom>
        </p:spPr>
      </p:pic>
      <p:sp>
        <p:nvSpPr>
          <p:cNvPr id="2" name="TextBox 12">
            <a:extLst>
              <a:ext uri="{FF2B5EF4-FFF2-40B4-BE49-F238E27FC236}">
                <a16:creationId xmlns:a16="http://schemas.microsoft.com/office/drawing/2014/main" id="{D71FCAD2-A048-0864-9B6B-5DFCF1B71488}"/>
              </a:ext>
            </a:extLst>
          </p:cNvPr>
          <p:cNvSpPr txBox="1"/>
          <p:nvPr/>
        </p:nvSpPr>
        <p:spPr>
          <a:xfrm>
            <a:off x="269418" y="4171006"/>
            <a:ext cx="5453746" cy="2308324"/>
          </a:xfrm>
          <a:prstGeom prst="rect">
            <a:avLst/>
          </a:prstGeom>
          <a:noFill/>
        </p:spPr>
        <p:txBody>
          <a:bodyPr wrap="square" rtlCol="0" anchor="ctr">
            <a:spAutoFit/>
          </a:bodyPr>
          <a:lstStyle/>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Vielen Dank</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für</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Aufmerksamkeit</a:t>
            </a:r>
          </a:p>
        </p:txBody>
      </p:sp>
    </p:spTree>
    <p:extLst>
      <p:ext uri="{BB962C8B-B14F-4D97-AF65-F5344CB8AC3E}">
        <p14:creationId xmlns:p14="http://schemas.microsoft.com/office/powerpoint/2010/main" val="18896223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B8B928B-D97B-2903-31C1-5EB25166F1BC}"/>
              </a:ext>
            </a:extLst>
          </p:cNvPr>
          <p:cNvSpPr>
            <a:spLocks noGrp="1"/>
          </p:cNvSpPr>
          <p:nvPr>
            <p:ph type="body" sz="quarter" idx="10"/>
          </p:nvPr>
        </p:nvSpPr>
        <p:spPr>
          <a:xfrm>
            <a:off x="2096241" y="380330"/>
            <a:ext cx="9775991"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Use Case</a:t>
            </a:r>
          </a:p>
        </p:txBody>
      </p:sp>
      <p:sp>
        <p:nvSpPr>
          <p:cNvPr id="3" name="Inhaltsplatzhalter 2">
            <a:extLst>
              <a:ext uri="{FF2B5EF4-FFF2-40B4-BE49-F238E27FC236}">
                <a16:creationId xmlns:a16="http://schemas.microsoft.com/office/drawing/2014/main" id="{6CAAF150-A4C9-37EA-B753-F7BDBEDFCC7A}"/>
              </a:ext>
            </a:extLst>
          </p:cNvPr>
          <p:cNvSpPr txBox="1">
            <a:spLocks/>
          </p:cNvSpPr>
          <p:nvPr/>
        </p:nvSpPr>
        <p:spPr bwMode="auto">
          <a:xfrm>
            <a:off x="961644" y="2237611"/>
            <a:ext cx="10268712" cy="3593592"/>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Soll bei der Schätzung von Mietpreisen in großen polnischen Städten unterstützen:</a:t>
            </a:r>
          </a:p>
          <a:p>
            <a:pPr>
              <a:defRPr/>
            </a:pPr>
            <a:endParaRPr lang="de-DE" dirty="0">
              <a:solidFill>
                <a:srgbClr val="002060"/>
              </a:solidFill>
              <a:latin typeface="CMU Serif" panose="02000803000000000000" pitchFamily="2" charset="0"/>
              <a:ea typeface="CMU Serif" panose="02000803000000000000" pitchFamily="2" charset="0"/>
              <a:cs typeface="CMU Serif" panose="02000803000000000000" pitchFamily="2" charset="0"/>
            </a:endParaRPr>
          </a:p>
          <a:p>
            <a:pPr marL="457200" indent="-457200">
              <a:buFont typeface="Arial"/>
              <a:buChar char="•"/>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Als Mietspiegel für Wohnungssuchende</a:t>
            </a:r>
          </a:p>
          <a:p>
            <a:pPr marL="457200" indent="-457200">
              <a:buFont typeface="Arial"/>
              <a:buChar char="•"/>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Orientierungshilfe für Vermieter</a:t>
            </a:r>
          </a:p>
        </p:txBody>
      </p:sp>
    </p:spTree>
    <p:extLst>
      <p:ext uri="{BB962C8B-B14F-4D97-AF65-F5344CB8AC3E}">
        <p14:creationId xmlns:p14="http://schemas.microsoft.com/office/powerpoint/2010/main" val="110447932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683846D-F180-2B17-0B4A-01204BDDE06A}"/>
              </a:ext>
            </a:extLst>
          </p:cNvPr>
          <p:cNvSpPr>
            <a:spLocks noGrp="1"/>
          </p:cNvSpPr>
          <p:nvPr>
            <p:ph type="body" sz="quarter" idx="10"/>
          </p:nvPr>
        </p:nvSpPr>
        <p:spPr>
          <a:xfrm>
            <a:off x="2120735" y="388495"/>
            <a:ext cx="3975266"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Datensatz</a:t>
            </a:r>
          </a:p>
        </p:txBody>
      </p:sp>
      <p:graphicFrame>
        <p:nvGraphicFramePr>
          <p:cNvPr id="3" name="Inhaltsplatzhalter 3">
            <a:extLst>
              <a:ext uri="{FF2B5EF4-FFF2-40B4-BE49-F238E27FC236}">
                <a16:creationId xmlns:a16="http://schemas.microsoft.com/office/drawing/2014/main" id="{CBD87F8D-BA84-EAAF-FA72-60ACDD099481}"/>
              </a:ext>
            </a:extLst>
          </p:cNvPr>
          <p:cNvGraphicFramePr>
            <a:graphicFrameLocks/>
          </p:cNvGraphicFramePr>
          <p:nvPr>
            <p:extLst>
              <p:ext uri="{D42A27DB-BD31-4B8C-83A1-F6EECF244321}">
                <p14:modId xmlns:p14="http://schemas.microsoft.com/office/powerpoint/2010/main" val="1659635185"/>
              </p:ext>
            </p:extLst>
          </p:nvPr>
        </p:nvGraphicFramePr>
        <p:xfrm>
          <a:off x="499928" y="1791470"/>
          <a:ext cx="11061516" cy="4450080"/>
        </p:xfrm>
        <a:graphic>
          <a:graphicData uri="http://schemas.openxmlformats.org/drawingml/2006/table">
            <a:tbl>
              <a:tblPr firstRow="1" bandRow="1">
                <a:tableStyleId>{5C22544A-7EE6-4342-B048-85BDC9FD1C3A}</a:tableStyleId>
              </a:tblPr>
              <a:tblGrid>
                <a:gridCol w="3687172">
                  <a:extLst>
                    <a:ext uri="{9D8B030D-6E8A-4147-A177-3AD203B41FA5}">
                      <a16:colId xmlns:a16="http://schemas.microsoft.com/office/drawing/2014/main" val="20000"/>
                    </a:ext>
                  </a:extLst>
                </a:gridCol>
                <a:gridCol w="4695643">
                  <a:extLst>
                    <a:ext uri="{9D8B030D-6E8A-4147-A177-3AD203B41FA5}">
                      <a16:colId xmlns:a16="http://schemas.microsoft.com/office/drawing/2014/main" val="20001"/>
                    </a:ext>
                  </a:extLst>
                </a:gridCol>
                <a:gridCol w="2678701">
                  <a:extLst>
                    <a:ext uri="{9D8B030D-6E8A-4147-A177-3AD203B41FA5}">
                      <a16:colId xmlns:a16="http://schemas.microsoft.com/office/drawing/2014/main" val="20002"/>
                    </a:ext>
                  </a:extLst>
                </a:gridCol>
              </a:tblGrid>
              <a:tr h="370840">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Variablenname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Beschreibung</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Typ</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city</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Stadtname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Nominal</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1"/>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squareMeters</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Quadratmeter Wohnfläche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Numerisch</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2"/>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rooms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Anzahl der Zimmer</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3"/>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floor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Etage des Apartments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4"/>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buildYear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Baujahr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5"/>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centreDistance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Distanz vom Stadtzentrum in km</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6"/>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schoolDistance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Distanz zur nächsten Schule in km</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7"/>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hasParkingSpace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Parkplatz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8"/>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hasBalcony</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Balkon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9"/>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hasElevator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Fahrstuhl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1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priceInEuro</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Mietpreis in Euro</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38740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16E697-57B2-D5BE-30E9-FB79C99CCA31}"/>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1.</a:t>
            </a:r>
          </a:p>
        </p:txBody>
      </p:sp>
      <p:sp>
        <p:nvSpPr>
          <p:cNvPr id="4" name="Textfeld 3">
            <a:extLst>
              <a:ext uri="{FF2B5EF4-FFF2-40B4-BE49-F238E27FC236}">
                <a16:creationId xmlns:a16="http://schemas.microsoft.com/office/drawing/2014/main" id="{C67D19E8-8394-7DFC-52BB-D75E6E5A50EF}"/>
              </a:ext>
            </a:extLst>
          </p:cNvPr>
          <p:cNvSpPr txBox="1"/>
          <p:nvPr/>
        </p:nvSpPr>
        <p:spPr>
          <a:xfrm>
            <a:off x="221796" y="1494063"/>
            <a:ext cx="11748407" cy="5386090"/>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schlecht gepflegten Daten:</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Die Variable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hatte in unserem Datensatz nur eine Ausprägung und zwar „premium“ bei 2520 Einträgen. Restliche 6329 Einträge waren N/A.</a:t>
            </a: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4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Irrelevanz:</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longtitude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latitude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poiCount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hasSecurity</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hasStorageroom</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type,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a:p>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Betrachtend diese Variablen aus der Sicht des Users sind Variablen wie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(Anzahl der Stockwerke) oder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(Baumaterial des Gebäudes) nicht wichtig bei der Suche nach einer Wohnung bzw. irrelevant für den User.</a:t>
            </a:r>
          </a:p>
        </p:txBody>
      </p:sp>
    </p:spTree>
    <p:extLst>
      <p:ext uri="{BB962C8B-B14F-4D97-AF65-F5344CB8AC3E}">
        <p14:creationId xmlns:p14="http://schemas.microsoft.com/office/powerpoint/2010/main" val="20348108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
            <a:extLst>
              <a:ext uri="{FF2B5EF4-FFF2-40B4-BE49-F238E27FC236}">
                <a16:creationId xmlns:a16="http://schemas.microsoft.com/office/drawing/2014/main" id="{B45745AA-82B3-A935-0786-D8CCCE4EB752}"/>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2.</a:t>
            </a:r>
          </a:p>
        </p:txBody>
      </p:sp>
      <p:sp>
        <p:nvSpPr>
          <p:cNvPr id="8" name="Textfeld 7">
            <a:extLst>
              <a:ext uri="{FF2B5EF4-FFF2-40B4-BE49-F238E27FC236}">
                <a16:creationId xmlns:a16="http://schemas.microsoft.com/office/drawing/2014/main" id="{39C773A4-234B-8279-7390-DEB5339B4D44}"/>
              </a:ext>
            </a:extLst>
          </p:cNvPr>
          <p:cNvSpPr txBox="1"/>
          <p:nvPr/>
        </p:nvSpPr>
        <p:spPr>
          <a:xfrm>
            <a:off x="221796" y="1494063"/>
            <a:ext cx="11748407" cy="430887"/>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zwischen centreDistance und anderen –</a:t>
            </a:r>
            <a:r>
              <a:rPr lang="de-DE" sz="2200"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distance</a:t>
            </a:r>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 Variablen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pic>
        <p:nvPicPr>
          <p:cNvPr id="10" name="Grafik 9" descr="Ein Bild, das Text, Screenshot, Schrift, Diagramm enthält.&#10;&#10;Automatisch generierte Beschreibung">
            <a:extLst>
              <a:ext uri="{FF2B5EF4-FFF2-40B4-BE49-F238E27FC236}">
                <a16:creationId xmlns:a16="http://schemas.microsoft.com/office/drawing/2014/main" id="{8032351D-6515-1625-84AF-8786BE4EE727}"/>
              </a:ext>
            </a:extLst>
          </p:cNvPr>
          <p:cNvPicPr>
            <a:picLocks noChangeAspect="1"/>
          </p:cNvPicPr>
          <p:nvPr/>
        </p:nvPicPr>
        <p:blipFill>
          <a:blip r:embed="rId2">
            <a:extLst>
              <a:ext uri="{28A0092B-C50C-407E-A947-70E740481C1C}">
                <a14:useLocalDpi xmlns:a14="http://schemas.microsoft.com/office/drawing/2010/main" val="0"/>
              </a:ext>
            </a:extLst>
          </a:blip>
          <a:srcRect l="11156" r="13380"/>
          <a:stretch/>
        </p:blipFill>
        <p:spPr>
          <a:xfrm>
            <a:off x="6523265" y="2217675"/>
            <a:ext cx="5355771" cy="4153480"/>
          </a:xfrm>
          <a:prstGeom prst="rect">
            <a:avLst/>
          </a:prstGeom>
        </p:spPr>
      </p:pic>
      <p:sp>
        <p:nvSpPr>
          <p:cNvPr id="11" name="Textfeld 10">
            <a:extLst>
              <a:ext uri="{FF2B5EF4-FFF2-40B4-BE49-F238E27FC236}">
                <a16:creationId xmlns:a16="http://schemas.microsoft.com/office/drawing/2014/main" id="{66F7B542-2F0E-E97A-63C0-F6939EFB8B3A}"/>
              </a:ext>
            </a:extLst>
          </p:cNvPr>
          <p:cNvSpPr txBox="1"/>
          <p:nvPr/>
        </p:nvSpPr>
        <p:spPr>
          <a:xfrm>
            <a:off x="400050" y="2766148"/>
            <a:ext cx="6196694" cy="34163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vorhanden, jedoch nicht so stark.</a:t>
            </a:r>
          </a:p>
          <a:p>
            <a:pPr marL="285750" indent="-285750">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Trotzdem wurden alle Variablen außer centreDistance und schoolDistance aussortiert weil der User sich nicht bewusst sein muss, wie entfernt er seine Wohnung von nächstem Restaurant oder von nächster Apotheke haben möchte. Aus unserer Sicht sind Entfernung zum Zentrum und der Schule (hier versteht man Schule als Grundschule, da Polen anderes Bildungssystem hat) wichtige Aspekte bei der Suche einer Wohnung.</a:t>
            </a:r>
          </a:p>
        </p:txBody>
      </p:sp>
    </p:spTree>
    <p:extLst>
      <p:ext uri="{BB962C8B-B14F-4D97-AF65-F5344CB8AC3E}">
        <p14:creationId xmlns:p14="http://schemas.microsoft.com/office/powerpoint/2010/main" val="35347108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0C17969-D457-05E1-DEC1-EABE1C8EFBD0}"/>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3.</a:t>
            </a:r>
          </a:p>
        </p:txBody>
      </p:sp>
      <p:sp>
        <p:nvSpPr>
          <p:cNvPr id="4" name="Textfeld 3">
            <a:extLst>
              <a:ext uri="{FF2B5EF4-FFF2-40B4-BE49-F238E27FC236}">
                <a16:creationId xmlns:a16="http://schemas.microsoft.com/office/drawing/2014/main" id="{81CD61CF-36D0-572B-BE8F-FC8DA20B8ECF}"/>
              </a:ext>
            </a:extLst>
          </p:cNvPr>
          <p:cNvSpPr txBox="1"/>
          <p:nvPr/>
        </p:nvSpPr>
        <p:spPr>
          <a:xfrm>
            <a:off x="827314" y="2021087"/>
            <a:ext cx="10537372" cy="3416320"/>
          </a:xfrm>
          <a:prstGeom prst="rect">
            <a:avLst/>
          </a:prstGeom>
          <a:noFill/>
        </p:spPr>
        <p:txBody>
          <a:bodyPr wrap="square" rtlCol="0">
            <a:spAutoFit/>
          </a:bodyPr>
          <a:lstStyle/>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Mithilfe von Boxplot wurden 465 Ausreißer aus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data$piceInEuro</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entfernt.</a:t>
            </a: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Aus ursprünglichen 8850 Einträgen haben wir am Ende 5384 valide Einträge für unser Modell.</a:t>
            </a: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Ursprüngliche 28 Variablen haben wir auf 12 reduziert.  </a:t>
            </a:r>
          </a:p>
        </p:txBody>
      </p:sp>
      <p:graphicFrame>
        <p:nvGraphicFramePr>
          <p:cNvPr id="5" name="Tabelle 4">
            <a:extLst>
              <a:ext uri="{FF2B5EF4-FFF2-40B4-BE49-F238E27FC236}">
                <a16:creationId xmlns:a16="http://schemas.microsoft.com/office/drawing/2014/main" id="{813B6344-C3BA-2C8D-7659-84F0592412EC}"/>
              </a:ext>
            </a:extLst>
          </p:cNvPr>
          <p:cNvGraphicFramePr>
            <a:graphicFrameLocks noGrp="1"/>
          </p:cNvGraphicFramePr>
          <p:nvPr>
            <p:extLst>
              <p:ext uri="{D42A27DB-BD31-4B8C-83A1-F6EECF244321}">
                <p14:modId xmlns:p14="http://schemas.microsoft.com/office/powerpoint/2010/main" val="3926049099"/>
              </p:ext>
            </p:extLst>
          </p:nvPr>
        </p:nvGraphicFramePr>
        <p:xfrm>
          <a:off x="2065564" y="2613780"/>
          <a:ext cx="7625443" cy="1010920"/>
        </p:xfrm>
        <a:graphic>
          <a:graphicData uri="http://schemas.openxmlformats.org/drawingml/2006/table">
            <a:tbl>
              <a:tblPr firstRow="1" bandRow="1">
                <a:tableStyleId>{5C22544A-7EE6-4342-B048-85BDC9FD1C3A}</a:tableStyleId>
              </a:tblPr>
              <a:tblGrid>
                <a:gridCol w="2456113">
                  <a:extLst>
                    <a:ext uri="{9D8B030D-6E8A-4147-A177-3AD203B41FA5}">
                      <a16:colId xmlns:a16="http://schemas.microsoft.com/office/drawing/2014/main" val="3310571623"/>
                    </a:ext>
                  </a:extLst>
                </a:gridCol>
                <a:gridCol w="2584665">
                  <a:extLst>
                    <a:ext uri="{9D8B030D-6E8A-4147-A177-3AD203B41FA5}">
                      <a16:colId xmlns:a16="http://schemas.microsoft.com/office/drawing/2014/main" val="4067509422"/>
                    </a:ext>
                  </a:extLst>
                </a:gridCol>
                <a:gridCol w="2584665">
                  <a:extLst>
                    <a:ext uri="{9D8B030D-6E8A-4147-A177-3AD203B41FA5}">
                      <a16:colId xmlns:a16="http://schemas.microsoft.com/office/drawing/2014/main" val="3232951412"/>
                    </a:ext>
                  </a:extLst>
                </a:gridCol>
              </a:tblGrid>
              <a:tr h="370840">
                <a:tc>
                  <a:txBody>
                    <a:bodyPr/>
                    <a:lstStyle/>
                    <a:p>
                      <a:endParaRPr lang="de-DE"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Davor</a:t>
                      </a:r>
                    </a:p>
                  </a:txBody>
                  <a:tcP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Danach</a:t>
                      </a:r>
                    </a:p>
                  </a:txBody>
                  <a:tcPr/>
                </a:tc>
                <a:extLst>
                  <a:ext uri="{0D108BD9-81ED-4DB2-BD59-A6C34878D82A}">
                    <a16:rowId xmlns:a16="http://schemas.microsoft.com/office/drawing/2014/main" val="1066288974"/>
                  </a:ext>
                </a:extLst>
              </a:tr>
              <a:tr h="370840">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Price Range</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(in Euro)</a:t>
                      </a:r>
                    </a:p>
                  </a:txBody>
                  <a:tcPr/>
                </a:tc>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Min=172,5</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Max=4525</a:t>
                      </a:r>
                    </a:p>
                  </a:txBody>
                  <a:tcPr/>
                </a:tc>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Min=172,5</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Max=1610</a:t>
                      </a:r>
                    </a:p>
                  </a:txBody>
                  <a:tcPr/>
                </a:tc>
                <a:extLst>
                  <a:ext uri="{0D108BD9-81ED-4DB2-BD59-A6C34878D82A}">
                    <a16:rowId xmlns:a16="http://schemas.microsoft.com/office/drawing/2014/main" val="2211949909"/>
                  </a:ext>
                </a:extLst>
              </a:tr>
            </a:tbl>
          </a:graphicData>
        </a:graphic>
      </p:graphicFrame>
    </p:spTree>
    <p:extLst>
      <p:ext uri="{BB962C8B-B14F-4D97-AF65-F5344CB8AC3E}">
        <p14:creationId xmlns:p14="http://schemas.microsoft.com/office/powerpoint/2010/main" val="12754207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E7B5BCC-9833-42E0-511B-C65B4B85BB23}"/>
              </a:ext>
            </a:extLst>
          </p:cNvPr>
          <p:cNvSpPr>
            <a:spLocks noGrp="1"/>
          </p:cNvSpPr>
          <p:nvPr>
            <p:ph type="body" sz="quarter" idx="10"/>
          </p:nvPr>
        </p:nvSpPr>
        <p:spPr>
          <a:xfrm>
            <a:off x="2039091" y="380330"/>
            <a:ext cx="9775991"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Besonderheiten</a:t>
            </a:r>
          </a:p>
        </p:txBody>
      </p:sp>
      <p:sp>
        <p:nvSpPr>
          <p:cNvPr id="3" name="Textfeld 2">
            <a:extLst>
              <a:ext uri="{FF2B5EF4-FFF2-40B4-BE49-F238E27FC236}">
                <a16:creationId xmlns:a16="http://schemas.microsoft.com/office/drawing/2014/main" id="{E60B0B39-1205-E583-E290-9979A74C4E9E}"/>
              </a:ext>
            </a:extLst>
          </p:cNvPr>
          <p:cNvSpPr txBox="1"/>
          <p:nvPr/>
        </p:nvSpPr>
        <p:spPr>
          <a:xfrm>
            <a:off x="492578" y="1596543"/>
            <a:ext cx="10537372" cy="1200329"/>
          </a:xfrm>
          <a:prstGeom prst="rect">
            <a:avLst/>
          </a:prstGeom>
          <a:noFill/>
        </p:spPr>
        <p:txBody>
          <a:bodyPr wrap="square" rtlCol="0">
            <a:spAutoFit/>
          </a:bodyPr>
          <a:lstStyle/>
          <a:p>
            <a:r>
              <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Variable </a:t>
            </a:r>
            <a:r>
              <a:rPr lang="de-DE"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a:t>
            </a:r>
            <a:endPar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Beginnend mit 1 statt 0</a:t>
            </a: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p:txBody>
      </p:sp>
      <p:sp>
        <p:nvSpPr>
          <p:cNvPr id="4" name="Textfeld 3">
            <a:extLst>
              <a:ext uri="{FF2B5EF4-FFF2-40B4-BE49-F238E27FC236}">
                <a16:creationId xmlns:a16="http://schemas.microsoft.com/office/drawing/2014/main" id="{35117EA2-2F43-17EC-4B84-9C9B3752F548}"/>
              </a:ext>
            </a:extLst>
          </p:cNvPr>
          <p:cNvSpPr txBox="1"/>
          <p:nvPr/>
        </p:nvSpPr>
        <p:spPr>
          <a:xfrm>
            <a:off x="492578" y="2751365"/>
            <a:ext cx="5451022" cy="2031325"/>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Die Wohnungen in unserem Datensatz sind der sog.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Plattbau</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Da diese Bauten meist mit einem erhöhtem EG gebaut werden, kann dieser als 1.OG betrachtet werden, obwohl sich die Wohnung tatsächlich auf dem EG befindet. Der Datensatz selbst klärt diese Abweichung nicht.</a:t>
            </a:r>
          </a:p>
        </p:txBody>
      </p:sp>
      <p:pic>
        <p:nvPicPr>
          <p:cNvPr id="6" name="Grafik 5">
            <a:extLst>
              <a:ext uri="{FF2B5EF4-FFF2-40B4-BE49-F238E27FC236}">
                <a16:creationId xmlns:a16="http://schemas.microsoft.com/office/drawing/2014/main" id="{26E6B8DC-AF8D-228E-2196-5C314E1A39DD}"/>
              </a:ext>
            </a:extLst>
          </p:cNvPr>
          <p:cNvPicPr>
            <a:picLocks noChangeAspect="1"/>
          </p:cNvPicPr>
          <p:nvPr/>
        </p:nvPicPr>
        <p:blipFill>
          <a:blip r:embed="rId2"/>
          <a:stretch>
            <a:fillRect/>
          </a:stretch>
        </p:blipFill>
        <p:spPr>
          <a:xfrm>
            <a:off x="6482444" y="2095856"/>
            <a:ext cx="4825092" cy="4236666"/>
          </a:xfrm>
          <a:prstGeom prst="rect">
            <a:avLst/>
          </a:prstGeom>
        </p:spPr>
      </p:pic>
    </p:spTree>
    <p:extLst>
      <p:ext uri="{BB962C8B-B14F-4D97-AF65-F5344CB8AC3E}">
        <p14:creationId xmlns:p14="http://schemas.microsoft.com/office/powerpoint/2010/main" val="10397409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B4CE6F0-60E3-F559-ECB2-D6D163150BDA}"/>
              </a:ext>
            </a:extLst>
          </p:cNvPr>
          <p:cNvSpPr>
            <a:spLocks noGrp="1"/>
          </p:cNvSpPr>
          <p:nvPr>
            <p:ph type="body" sz="quarter" idx="10"/>
          </p:nvPr>
        </p:nvSpPr>
        <p:spPr>
          <a:xfrm>
            <a:off x="2120734" y="416379"/>
            <a:ext cx="9775991" cy="64737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User Interface</a:t>
            </a:r>
          </a:p>
        </p:txBody>
      </p:sp>
      <p:graphicFrame>
        <p:nvGraphicFramePr>
          <p:cNvPr id="5" name="Inhaltsplatzhalter 3">
            <a:extLst>
              <a:ext uri="{FF2B5EF4-FFF2-40B4-BE49-F238E27FC236}">
                <a16:creationId xmlns:a16="http://schemas.microsoft.com/office/drawing/2014/main" id="{1E228F48-9702-801B-825B-03853C574261}"/>
              </a:ext>
            </a:extLst>
          </p:cNvPr>
          <p:cNvGraphicFramePr>
            <a:graphicFrameLocks/>
          </p:cNvGraphicFramePr>
          <p:nvPr>
            <p:extLst>
              <p:ext uri="{D42A27DB-BD31-4B8C-83A1-F6EECF244321}">
                <p14:modId xmlns:p14="http://schemas.microsoft.com/office/powerpoint/2010/main" val="296578139"/>
              </p:ext>
            </p:extLst>
          </p:nvPr>
        </p:nvGraphicFramePr>
        <p:xfrm>
          <a:off x="1668959" y="2036404"/>
          <a:ext cx="8854082" cy="4079240"/>
        </p:xfrm>
        <a:graphic>
          <a:graphicData uri="http://schemas.openxmlformats.org/drawingml/2006/table">
            <a:tbl>
              <a:tblPr firstRow="1" bandRow="1">
                <a:tableStyleId>{5C22544A-7EE6-4342-B048-85BDC9FD1C3A}</a:tableStyleId>
              </a:tblPr>
              <a:tblGrid>
                <a:gridCol w="3833046">
                  <a:extLst>
                    <a:ext uri="{9D8B030D-6E8A-4147-A177-3AD203B41FA5}">
                      <a16:colId xmlns:a16="http://schemas.microsoft.com/office/drawing/2014/main" val="20000"/>
                    </a:ext>
                  </a:extLst>
                </a:gridCol>
                <a:gridCol w="5021036">
                  <a:extLst>
                    <a:ext uri="{9D8B030D-6E8A-4147-A177-3AD203B41FA5}">
                      <a16:colId xmlns:a16="http://schemas.microsoft.com/office/drawing/2014/main" val="20001"/>
                    </a:ext>
                  </a:extLst>
                </a:gridCol>
              </a:tblGrid>
              <a:tr h="370840">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Variablenname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Interface-Objekt</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city</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Dropdown-Menü</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1"/>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squareMeters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2"/>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rooms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3"/>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floor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4"/>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buildYear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5"/>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centreDistance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p>
                  </a:txBody>
                  <a:tcPr/>
                </a:tc>
                <a:extLst>
                  <a:ext uri="{0D108BD9-81ED-4DB2-BD59-A6C34878D82A}">
                    <a16:rowId xmlns:a16="http://schemas.microsoft.com/office/drawing/2014/main" val="10006"/>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schoolDistance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p>
                  </a:txBody>
                  <a:tcPr/>
                </a:tc>
                <a:extLst>
                  <a:ext uri="{0D108BD9-81ED-4DB2-BD59-A6C34878D82A}">
                    <a16:rowId xmlns:a16="http://schemas.microsoft.com/office/drawing/2014/main" val="10007"/>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hasParkingSpace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8"/>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hasBalcony</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9"/>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hasElevator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710932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B90A02B-7643-1CC1-D06D-F104398E8839}"/>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Gewähltes Modell</a:t>
            </a:r>
          </a:p>
        </p:txBody>
      </p:sp>
      <p:graphicFrame>
        <p:nvGraphicFramePr>
          <p:cNvPr id="6" name="Tabelle 5">
            <a:extLst>
              <a:ext uri="{FF2B5EF4-FFF2-40B4-BE49-F238E27FC236}">
                <a16:creationId xmlns:a16="http://schemas.microsoft.com/office/drawing/2014/main" id="{69C886FD-2A87-AF55-8F38-EA169A5A0CDB}"/>
              </a:ext>
            </a:extLst>
          </p:cNvPr>
          <p:cNvGraphicFramePr>
            <a:graphicFrameLocks noGrp="1"/>
          </p:cNvGraphicFramePr>
          <p:nvPr>
            <p:extLst>
              <p:ext uri="{D42A27DB-BD31-4B8C-83A1-F6EECF244321}">
                <p14:modId xmlns:p14="http://schemas.microsoft.com/office/powerpoint/2010/main" val="3824551464"/>
              </p:ext>
            </p:extLst>
          </p:nvPr>
        </p:nvGraphicFramePr>
        <p:xfrm>
          <a:off x="498025" y="2293191"/>
          <a:ext cx="11217728" cy="2845710"/>
        </p:xfrm>
        <a:graphic>
          <a:graphicData uri="http://schemas.openxmlformats.org/drawingml/2006/table">
            <a:tbl>
              <a:tblPr firstRow="1" bandRow="1">
                <a:tableStyleId>{5C22544A-7EE6-4342-B048-85BDC9FD1C3A}</a:tableStyleId>
              </a:tblPr>
              <a:tblGrid>
                <a:gridCol w="2683310">
                  <a:extLst>
                    <a:ext uri="{9D8B030D-6E8A-4147-A177-3AD203B41FA5}">
                      <a16:colId xmlns:a16="http://schemas.microsoft.com/office/drawing/2014/main" val="3179380618"/>
                    </a:ext>
                  </a:extLst>
                </a:gridCol>
                <a:gridCol w="2683310">
                  <a:extLst>
                    <a:ext uri="{9D8B030D-6E8A-4147-A177-3AD203B41FA5}">
                      <a16:colId xmlns:a16="http://schemas.microsoft.com/office/drawing/2014/main" val="1288785911"/>
                    </a:ext>
                  </a:extLst>
                </a:gridCol>
                <a:gridCol w="2577717">
                  <a:extLst>
                    <a:ext uri="{9D8B030D-6E8A-4147-A177-3AD203B41FA5}">
                      <a16:colId xmlns:a16="http://schemas.microsoft.com/office/drawing/2014/main" val="4052728086"/>
                    </a:ext>
                  </a:extLst>
                </a:gridCol>
                <a:gridCol w="3273391">
                  <a:extLst>
                    <a:ext uri="{9D8B030D-6E8A-4147-A177-3AD203B41FA5}">
                      <a16:colId xmlns:a16="http://schemas.microsoft.com/office/drawing/2014/main" val="4214692568"/>
                    </a:ext>
                  </a:extLst>
                </a:gridCol>
              </a:tblGrid>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Modell</a:t>
                      </a:r>
                    </a:p>
                    <a:p>
                      <a:pPr algn="ctr"/>
                      <a:endParaRPr lang="de-DE" dirty="0">
                        <a:latin typeface="CMU Serif" panose="02000803000000000000" pitchFamily="2" charset="0"/>
                        <a:ea typeface="CMU Serif" panose="02000803000000000000" pitchFamily="2" charset="0"/>
                        <a:cs typeface="CMU Serif" panose="02000803000000000000" pitchFamily="2" charset="0"/>
                      </a:endParaRPr>
                    </a:p>
                    <a:p>
                      <a:pPr algn="ctr"/>
                      <a:r>
                        <a:rPr lang="de-DE" dirty="0">
                          <a:latin typeface="CMU Serif" panose="02000803000000000000" pitchFamily="2" charset="0"/>
                          <a:ea typeface="CMU Serif" panose="02000803000000000000" pitchFamily="2" charset="0"/>
                          <a:cs typeface="CMU Serif" panose="02000803000000000000" pitchFamily="2" charset="0"/>
                        </a:rPr>
                        <a:t>Größe</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mit Ausreißern</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ohne Ausreißer</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Nicht Lin. Modell ohne Ausreißer</a:t>
                      </a:r>
                    </a:p>
                    <a:p>
                      <a:pPr algn="ctr"/>
                      <a:r>
                        <a:rPr lang="de-DE" b="0" dirty="0">
                          <a:solidFill>
                            <a:schemeClr val="bg1"/>
                          </a:solidFill>
                          <a:latin typeface="CMU Serif" panose="02000803000000000000" pitchFamily="2" charset="0"/>
                          <a:ea typeface="CMU Serif" panose="02000803000000000000" pitchFamily="2" charset="0"/>
                          <a:cs typeface="CMU Serif" panose="02000803000000000000" pitchFamily="2" charset="0"/>
                        </a:rPr>
                        <a:t>(Zielvariable log())</a:t>
                      </a:r>
                    </a:p>
                  </a:txBody>
                  <a:tcPr/>
                </a:tc>
                <a:extLst>
                  <a:ext uri="{0D108BD9-81ED-4DB2-BD59-A6C34878D82A}">
                    <a16:rowId xmlns:a16="http://schemas.microsoft.com/office/drawing/2014/main" val="3233927229"/>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MAE</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188,534</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111,672</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110,087</a:t>
                      </a:r>
                    </a:p>
                  </a:txBody>
                  <a:tcPr anchor="ctr"/>
                </a:tc>
                <a:extLst>
                  <a:ext uri="{0D108BD9-81ED-4DB2-BD59-A6C34878D82A}">
                    <a16:rowId xmlns:a16="http://schemas.microsoft.com/office/drawing/2014/main" val="4134521733"/>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Adj. R</a:t>
                      </a:r>
                      <a:r>
                        <a:rPr lang="de-DE" baseline="30000" dirty="0">
                          <a:latin typeface="CMU Serif" panose="02000803000000000000" pitchFamily="2" charset="0"/>
                          <a:ea typeface="CMU Serif" panose="02000803000000000000" pitchFamily="2" charset="0"/>
                          <a:cs typeface="CMU Serif" panose="02000803000000000000" pitchFamily="2" charset="0"/>
                        </a:rPr>
                        <a:t>2</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0,74067</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0,70506</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0,72844</a:t>
                      </a:r>
                    </a:p>
                  </a:txBody>
                  <a:tcPr anchor="ctr"/>
                </a:tc>
                <a:extLst>
                  <a:ext uri="{0D108BD9-81ED-4DB2-BD59-A6C34878D82A}">
                    <a16:rowId xmlns:a16="http://schemas.microsoft.com/office/drawing/2014/main" val="2600373173"/>
                  </a:ext>
                </a:extLst>
              </a:tr>
              <a:tr h="643770">
                <a:tc>
                  <a:txBody>
                    <a:bodyPr/>
                    <a:lstStyle/>
                    <a:p>
                      <a:pPr algn="ctr"/>
                      <a:r>
                        <a:rPr lang="de-DE" sz="1800" dirty="0">
                          <a:latin typeface="CMU Serif" panose="02000803000000000000" pitchFamily="2" charset="0"/>
                          <a:ea typeface="CMU Serif" panose="02000803000000000000" pitchFamily="2" charset="0"/>
                          <a:cs typeface="CMU Serif" panose="02000803000000000000" pitchFamily="2" charset="0"/>
                        </a:rPr>
                        <a:t>RMSE</a:t>
                      </a:r>
                      <a:endParaRPr lang="de-DE" sz="1800" baseline="30000" dirty="0">
                        <a:latin typeface="CMU Serif" panose="02000803000000000000" pitchFamily="2" charset="0"/>
                        <a:ea typeface="CMU Serif" panose="02000803000000000000" pitchFamily="2" charset="0"/>
                        <a:cs typeface="CMU Serif" panose="02000803000000000000" pitchFamily="2" charset="0"/>
                      </a:endParaRP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NA</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149,05339</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153,46718</a:t>
                      </a:r>
                    </a:p>
                  </a:txBody>
                  <a:tcPr anchor="ctr"/>
                </a:tc>
                <a:extLst>
                  <a:ext uri="{0D108BD9-81ED-4DB2-BD59-A6C34878D82A}">
                    <a16:rowId xmlns:a16="http://schemas.microsoft.com/office/drawing/2014/main" val="2520583151"/>
                  </a:ext>
                </a:extLst>
              </a:tr>
            </a:tbl>
          </a:graphicData>
        </a:graphic>
      </p:graphicFrame>
      <p:cxnSp>
        <p:nvCxnSpPr>
          <p:cNvPr id="8" name="Gerader Verbinder 7">
            <a:extLst>
              <a:ext uri="{FF2B5EF4-FFF2-40B4-BE49-F238E27FC236}">
                <a16:creationId xmlns:a16="http://schemas.microsoft.com/office/drawing/2014/main" id="{763C01DD-DB4A-685B-C4AE-129BEDF3B71B}"/>
              </a:ext>
            </a:extLst>
          </p:cNvPr>
          <p:cNvCxnSpPr>
            <a:cxnSpLocks/>
          </p:cNvCxnSpPr>
          <p:nvPr/>
        </p:nvCxnSpPr>
        <p:spPr>
          <a:xfrm flipH="1" flipV="1">
            <a:off x="498025" y="2293191"/>
            <a:ext cx="2681513" cy="8973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1B0A8C6-656C-0BE6-84B2-2BCF5DB219A7}"/>
              </a:ext>
            </a:extLst>
          </p:cNvPr>
          <p:cNvSpPr txBox="1"/>
          <p:nvPr/>
        </p:nvSpPr>
        <p:spPr>
          <a:xfrm>
            <a:off x="704852" y="5319575"/>
            <a:ext cx="10537372" cy="646331"/>
          </a:xfrm>
          <a:prstGeom prst="rect">
            <a:avLst/>
          </a:prstGeom>
          <a:noFill/>
        </p:spPr>
        <p:txBody>
          <a:bodyPr wrap="square" rtlCol="0">
            <a:spAutoFit/>
          </a:bodyPr>
          <a:lstStyle/>
          <a:p>
            <a:pPr algn="ct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Weitere Transformierungen der Variablen, wie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sqrt</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poly</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des 2. Grades haben zu Verschlechterung des Modells geführt.</a:t>
            </a:r>
          </a:p>
        </p:txBody>
      </p:sp>
      <p:sp>
        <p:nvSpPr>
          <p:cNvPr id="12" name="Textfeld 11">
            <a:extLst>
              <a:ext uri="{FF2B5EF4-FFF2-40B4-BE49-F238E27FC236}">
                <a16:creationId xmlns:a16="http://schemas.microsoft.com/office/drawing/2014/main" id="{5BB7016D-C149-9CFB-CDE3-26344A60207D}"/>
              </a:ext>
            </a:extLst>
          </p:cNvPr>
          <p:cNvSpPr txBox="1"/>
          <p:nvPr/>
        </p:nvSpPr>
        <p:spPr>
          <a:xfrm>
            <a:off x="1838781" y="6188130"/>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Nicht Lineares Modell wurde gewählt.</a:t>
            </a:r>
          </a:p>
        </p:txBody>
      </p:sp>
      <p:sp>
        <p:nvSpPr>
          <p:cNvPr id="13" name="Pfeil: nach rechts 12">
            <a:extLst>
              <a:ext uri="{FF2B5EF4-FFF2-40B4-BE49-F238E27FC236}">
                <a16:creationId xmlns:a16="http://schemas.microsoft.com/office/drawing/2014/main" id="{55739ECD-6079-6637-0AF1-B8F84EA166B7}"/>
              </a:ext>
            </a:extLst>
          </p:cNvPr>
          <p:cNvSpPr/>
          <p:nvPr/>
        </p:nvSpPr>
        <p:spPr>
          <a:xfrm>
            <a:off x="1134674" y="6248002"/>
            <a:ext cx="604602" cy="2061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FB3F685B-668E-A85C-74AB-A943E206FC8E}"/>
              </a:ext>
            </a:extLst>
          </p:cNvPr>
          <p:cNvSpPr txBox="1"/>
          <p:nvPr/>
        </p:nvSpPr>
        <p:spPr>
          <a:xfrm>
            <a:off x="1134674" y="1631561"/>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Daten wurden im Verhältnis 80/20 aufgeteilt.</a:t>
            </a:r>
          </a:p>
        </p:txBody>
      </p:sp>
    </p:spTree>
    <p:extLst>
      <p:ext uri="{BB962C8B-B14F-4D97-AF65-F5344CB8AC3E}">
        <p14:creationId xmlns:p14="http://schemas.microsoft.com/office/powerpoint/2010/main" val="2021881645"/>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Benutzerdefiniert 1">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enutzerdefiniert 1">
      <a:dk1>
        <a:sysClr val="windowText" lastClr="000000"/>
      </a:dk1>
      <a:lt1>
        <a:sysClr val="window" lastClr="FFFFFF"/>
      </a:lt1>
      <a:dk2>
        <a:srgbClr val="44546A"/>
      </a:dk2>
      <a:lt2>
        <a:srgbClr val="E7E6E6"/>
      </a:lt2>
      <a:accent1>
        <a:srgbClr val="2D5E98"/>
      </a:accent1>
      <a:accent2>
        <a:srgbClr val="A31E08"/>
      </a:accent2>
      <a:accent3>
        <a:srgbClr val="FFFFFF"/>
      </a:accent3>
      <a:accent4>
        <a:srgbClr val="A31E08"/>
      </a:accent4>
      <a:accent5>
        <a:srgbClr val="2D5E9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552</Words>
  <Application>Microsoft Office PowerPoint</Application>
  <PresentationFormat>Breitbild</PresentationFormat>
  <Paragraphs>146</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11</vt:i4>
      </vt:variant>
    </vt:vector>
  </HeadingPairs>
  <TitlesOfParts>
    <vt:vector size="17" baseType="lpstr">
      <vt:lpstr>Aptos</vt:lpstr>
      <vt:lpstr>Arial</vt:lpstr>
      <vt:lpstr>CMU Serif</vt:lpstr>
      <vt:lpstr>Cover and End Slide Master</vt:lpstr>
      <vt:lpstr>Contents Slide Master</vt:lpstr>
      <vt:lpstr>Section Break Slide Master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Peter Okruhlica</cp:lastModifiedBy>
  <cp:revision>286</cp:revision>
  <dcterms:created xsi:type="dcterms:W3CDTF">2018-04-24T17:14:44Z</dcterms:created>
  <dcterms:modified xsi:type="dcterms:W3CDTF">2025-01-15T08:48:44Z</dcterms:modified>
</cp:coreProperties>
</file>