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Lst>
  <p:notesMasterIdLst>
    <p:notesMasterId r:id="rId10"/>
  </p:notesMasterIdLst>
  <p:sldIdLst>
    <p:sldId id="309" r:id="rId4"/>
    <p:sldId id="261" r:id="rId5"/>
    <p:sldId id="315" r:id="rId6"/>
    <p:sldId id="316" r:id="rId7"/>
    <p:sldId id="317" r:id="rId8"/>
    <p:sldId id="314" r:id="rId9"/>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Okruhlica" initials="PO" lastIdx="1" clrIdx="0">
    <p:extLst>
      <p:ext uri="{19B8F6BF-5375-455C-9EA6-DF929625EA0E}">
        <p15:presenceInfo xmlns:p15="http://schemas.microsoft.com/office/powerpoint/2012/main" userId="6ec65aedfe4bc6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313F"/>
    <a:srgbClr val="FFFFFF"/>
    <a:srgbClr val="002060"/>
    <a:srgbClr val="2F4913"/>
    <a:srgbClr val="92D050"/>
    <a:srgbClr val="C51822"/>
    <a:srgbClr val="ADCAE8"/>
    <a:srgbClr val="B7CA42"/>
    <a:srgbClr val="2D5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ittlere Formatvorlage 2 - Akz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p:scale>
          <a:sx n="110" d="100"/>
          <a:sy n="110" d="100"/>
        </p:scale>
        <p:origin x="918" y="258"/>
      </p:cViewPr>
      <p:guideLst>
        <p:guide orient="horz" pos="2376"/>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0BC358-5E21-4225-AAAB-C421F7602083}" type="datetimeFigureOut">
              <a:rPr lang="de-DE" smtClean="0"/>
              <a:t>26.12.2024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E9D94E-BB64-4413-BA18-51A8FD3EAA35}" type="slidenum">
              <a:rPr lang="de-DE" smtClean="0"/>
              <a:t>‹Nr.›</a:t>
            </a:fld>
            <a:endParaRPr lang="de-DE"/>
          </a:p>
        </p:txBody>
      </p:sp>
    </p:spTree>
    <p:extLst>
      <p:ext uri="{BB962C8B-B14F-4D97-AF65-F5344CB8AC3E}">
        <p14:creationId xmlns:p14="http://schemas.microsoft.com/office/powerpoint/2010/main" val="325001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genda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5214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1" r:id="rId1"/>
    <p:sldLayoutId id="2147483737" r:id="rId2"/>
    <p:sldLayoutId id="2147483739" r:id="rId3"/>
    <p:sldLayoutId id="2147483736" r:id="rId4"/>
    <p:sldLayoutId id="2147483740" r:id="rId5"/>
    <p:sldLayoutId id="2147483741" r:id="rId6"/>
    <p:sldLayoutId id="2147483742" r:id="rId7"/>
    <p:sldLayoutId id="2147483738" r:id="rId8"/>
    <p:sldLayoutId id="2147483743" r:id="rId9"/>
    <p:sldLayoutId id="2147483745" r:id="rId10"/>
    <p:sldLayoutId id="2147483747" r:id="rId11"/>
    <p:sldLayoutId id="2147483746" r:id="rId12"/>
    <p:sldLayoutId id="2147483744" r:id="rId13"/>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hf hdr="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682245DB-E119-4DA8-858C-9DCF0F54C9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0"/>
            <a:ext cx="12192000" cy="6857620"/>
          </a:xfrm>
          <a:prstGeom prst="rect">
            <a:avLst/>
          </a:prstGeom>
          <a:solidFill>
            <a:srgbClr val="AA313F"/>
          </a:solidFill>
        </p:spPr>
      </p:pic>
      <p:sp>
        <p:nvSpPr>
          <p:cNvPr id="3" name="TextBox 12">
            <a:extLst>
              <a:ext uri="{FF2B5EF4-FFF2-40B4-BE49-F238E27FC236}">
                <a16:creationId xmlns:a16="http://schemas.microsoft.com/office/drawing/2014/main" id="{3C18F540-BA74-4179-A9B8-C325A2CDD3D5}"/>
              </a:ext>
            </a:extLst>
          </p:cNvPr>
          <p:cNvSpPr txBox="1"/>
          <p:nvPr/>
        </p:nvSpPr>
        <p:spPr>
          <a:xfrm>
            <a:off x="6490604" y="1490008"/>
            <a:ext cx="5326131" cy="1938992"/>
          </a:xfrm>
          <a:prstGeom prst="rect">
            <a:avLst/>
          </a:prstGeom>
          <a:noFill/>
        </p:spPr>
        <p:txBody>
          <a:bodyPr wrap="square" rtlCol="0" anchor="ctr">
            <a:spAutoFit/>
          </a:bodyPr>
          <a:lstStyle/>
          <a:p>
            <a:pPr algn="ctr"/>
            <a:r>
              <a:rPr lang="de-DE" altLang="ko-KR" sz="6000"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Mietspiegel in Polen</a:t>
            </a:r>
          </a:p>
        </p:txBody>
      </p:sp>
      <p:sp>
        <p:nvSpPr>
          <p:cNvPr id="4" name="TextBox 13">
            <a:extLst>
              <a:ext uri="{FF2B5EF4-FFF2-40B4-BE49-F238E27FC236}">
                <a16:creationId xmlns:a16="http://schemas.microsoft.com/office/drawing/2014/main" id="{3622A8E5-3A43-426F-B56D-7776DF78C8F0}"/>
              </a:ext>
            </a:extLst>
          </p:cNvPr>
          <p:cNvSpPr txBox="1"/>
          <p:nvPr/>
        </p:nvSpPr>
        <p:spPr>
          <a:xfrm>
            <a:off x="7186076" y="3321553"/>
            <a:ext cx="3935185" cy="2103589"/>
          </a:xfrm>
          <a:prstGeom prst="rect">
            <a:avLst/>
          </a:prstGeom>
          <a:noFill/>
        </p:spPr>
        <p:txBody>
          <a:bodyPr wrap="square" rtlCol="0" anchor="ctr">
            <a:spAutoFit/>
          </a:bodyPr>
          <a:lstStyle/>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Shiny App</a:t>
            </a: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endPar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endParaRPr>
          </a:p>
          <a:p>
            <a:pPr algn="ctr"/>
            <a:r>
              <a:rPr lang="de-DE" altLang="ko-KR" sz="1867" dirty="0">
                <a:solidFill>
                  <a:schemeClr val="tx2">
                    <a:lumMod val="75000"/>
                  </a:schemeClr>
                </a:solidFill>
                <a:latin typeface="CMU Serif" panose="02000803000000000000" pitchFamily="2" charset="0"/>
                <a:ea typeface="CMU Serif" panose="02000803000000000000" pitchFamily="2" charset="0"/>
                <a:cs typeface="CMU Serif" panose="02000803000000000000" pitchFamily="2" charset="0"/>
              </a:rPr>
              <a:t>Abschlusspräsentation präsentiert von Nico Dilger, Bojidar Ivanov, Peter Okruhlica</a:t>
            </a:r>
          </a:p>
        </p:txBody>
      </p:sp>
      <p:sp>
        <p:nvSpPr>
          <p:cNvPr id="6" name="Textfeld 5">
            <a:extLst>
              <a:ext uri="{FF2B5EF4-FFF2-40B4-BE49-F238E27FC236}">
                <a16:creationId xmlns:a16="http://schemas.microsoft.com/office/drawing/2014/main" id="{4000D09F-CF4C-9C8E-064B-736A30CFF6EF}"/>
              </a:ext>
            </a:extLst>
          </p:cNvPr>
          <p:cNvSpPr txBox="1"/>
          <p:nvPr/>
        </p:nvSpPr>
        <p:spPr>
          <a:xfrm>
            <a:off x="7376575" y="6341331"/>
            <a:ext cx="3554185"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Sonntag, 22. Dezember 2024</a:t>
            </a:r>
          </a:p>
        </p:txBody>
      </p:sp>
    </p:spTree>
    <p:extLst>
      <p:ext uri="{BB962C8B-B14F-4D97-AF65-F5344CB8AC3E}">
        <p14:creationId xmlns:p14="http://schemas.microsoft.com/office/powerpoint/2010/main" val="2262231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8A2979-A456-4286-B8FC-8FF4C0C58EFD}"/>
              </a:ext>
            </a:extLst>
          </p:cNvPr>
          <p:cNvSpPr txBox="1"/>
          <p:nvPr/>
        </p:nvSpPr>
        <p:spPr>
          <a:xfrm>
            <a:off x="1670957" y="550281"/>
            <a:ext cx="5446295" cy="842538"/>
          </a:xfrm>
          <a:prstGeom prst="rect">
            <a:avLst/>
          </a:prstGeom>
          <a:noFill/>
        </p:spPr>
        <p:txBody>
          <a:bodyPr wrap="square" rtlCol="0" anchor="ctr">
            <a:spAutoFit/>
          </a:bodyPr>
          <a:lstStyle/>
          <a:p>
            <a:pPr algn="ctr">
              <a:lnSpc>
                <a:spcPts val="5400"/>
              </a:lnSpc>
            </a:pPr>
            <a:r>
              <a:rPr lang="de-DE" altLang="ko-KR" sz="6000" dirty="0">
                <a:solidFill>
                  <a:srgbClr val="002060"/>
                </a:solidFill>
                <a:latin typeface="CMU Serif" panose="02000803000000000000" pitchFamily="2" charset="0"/>
                <a:ea typeface="CMU Serif" panose="02000803000000000000" pitchFamily="2" charset="0"/>
                <a:cs typeface="CMU Serif" panose="02000803000000000000" pitchFamily="2" charset="0"/>
              </a:rPr>
              <a:t>Gliederung</a:t>
            </a:r>
            <a:endParaRPr lang="de-DE" altLang="ko-KR" sz="60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sp>
        <p:nvSpPr>
          <p:cNvPr id="153" name="Freeform: Shape 152">
            <a:extLst>
              <a:ext uri="{FF2B5EF4-FFF2-40B4-BE49-F238E27FC236}">
                <a16:creationId xmlns:a16="http://schemas.microsoft.com/office/drawing/2014/main" id="{F3B4A34E-C246-47F5-A863-109A43C0757D}"/>
              </a:ext>
            </a:extLst>
          </p:cNvPr>
          <p:cNvSpPr/>
          <p:nvPr/>
        </p:nvSpPr>
        <p:spPr>
          <a:xfrm>
            <a:off x="437433" y="352759"/>
            <a:ext cx="1473009" cy="90604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hteck 1">
            <a:extLst>
              <a:ext uri="{FF2B5EF4-FFF2-40B4-BE49-F238E27FC236}">
                <a16:creationId xmlns:a16="http://schemas.microsoft.com/office/drawing/2014/main" id="{96AA9A24-87CF-4FD9-A062-3E8FD5FCE155}"/>
              </a:ext>
            </a:extLst>
          </p:cNvPr>
          <p:cNvSpPr/>
          <p:nvPr/>
        </p:nvSpPr>
        <p:spPr>
          <a:xfrm>
            <a:off x="-39394" y="6497053"/>
            <a:ext cx="12270787" cy="425115"/>
          </a:xfrm>
          <a:prstGeom prst="rect">
            <a:avLst/>
          </a:prstGeom>
          <a:solidFill>
            <a:srgbClr val="AA31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69E23AF-B412-1D98-2A67-3BFC83F561B5}"/>
              </a:ext>
            </a:extLst>
          </p:cNvPr>
          <p:cNvSpPr txBox="1"/>
          <p:nvPr/>
        </p:nvSpPr>
        <p:spPr>
          <a:xfrm>
            <a:off x="437433" y="1551214"/>
            <a:ext cx="11319138" cy="923330"/>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1.</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2.</a:t>
            </a:r>
          </a:p>
          <a:p>
            <a:pPr marL="285750" indent="-285750">
              <a:buFont typeface="Arial" panose="020B0604020202020204" pitchFamily="34" charset="0"/>
              <a:buChar char="•"/>
            </a:pPr>
            <a:r>
              <a:rPr lang="de-DE" dirty="0">
                <a:latin typeface="CMU Serif" panose="02000803000000000000" pitchFamily="2" charset="0"/>
                <a:ea typeface="CMU Serif" panose="02000803000000000000" pitchFamily="2" charset="0"/>
                <a:cs typeface="CMU Serif" panose="02000803000000000000" pitchFamily="2" charset="0"/>
              </a:rPr>
              <a:t>3.</a:t>
            </a:r>
          </a:p>
        </p:txBody>
      </p:sp>
    </p:spTree>
    <p:extLst>
      <p:ext uri="{BB962C8B-B14F-4D97-AF65-F5344CB8AC3E}">
        <p14:creationId xmlns:p14="http://schemas.microsoft.com/office/powerpoint/2010/main" val="11005882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E16E697-57B2-D5BE-30E9-FB79C99CCA31}"/>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1.</a:t>
            </a:r>
          </a:p>
        </p:txBody>
      </p:sp>
      <p:sp>
        <p:nvSpPr>
          <p:cNvPr id="4" name="Textfeld 3">
            <a:extLst>
              <a:ext uri="{FF2B5EF4-FFF2-40B4-BE49-F238E27FC236}">
                <a16:creationId xmlns:a16="http://schemas.microsoft.com/office/drawing/2014/main" id="{C67D19E8-8394-7DFC-52BB-D75E6E5A50EF}"/>
              </a:ext>
            </a:extLst>
          </p:cNvPr>
          <p:cNvSpPr txBox="1"/>
          <p:nvPr/>
        </p:nvSpPr>
        <p:spPr>
          <a:xfrm>
            <a:off x="221796" y="1494063"/>
            <a:ext cx="11748407" cy="5386090"/>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schlecht gepflegten Daten:</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Die Variable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condition</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hatte in unserem Datensatz nur eine Ausprägung und zwar „premium“ bei 2520 Einträgen. Restliche 6329 Einträge waren N/A.</a:t>
            </a:r>
          </a:p>
          <a:p>
            <a:pPr marL="342900" indent="-342900">
              <a:buFont typeface="Arial" panose="020B0604020202020204" pitchFamily="34" charset="0"/>
              <a:buChar char="•"/>
            </a:pP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4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endParaRPr lang="de-DE" sz="1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Aussortiert wegen Irrelevanz:</a:t>
            </a:r>
          </a:p>
          <a:p>
            <a:pPr marL="342900" indent="-342900">
              <a:buFont typeface="Arial" panose="020B0604020202020204" pitchFamily="34" charset="0"/>
              <a:buChar char="•"/>
            </a:pP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longtitude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latitude</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poiCount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hasSecurity</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hasStorageroom</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type,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p>
          <a:p>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Betrachtend diese Variablen aus der Sicht des Users sind Variablen wie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floorCount</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(Anzahl der Stockwerke) oder </a:t>
            </a:r>
            <a:r>
              <a:rPr lang="de-DE" sz="2200"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buildingMaterial</a:t>
            </a:r>
            <a:r>
              <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rPr>
              <a:t>(Baumaterial des Gebäudes) nicht wichtig bei der Suche nach einer Wohnung bzw. irrelevant für den User.</a:t>
            </a:r>
          </a:p>
        </p:txBody>
      </p:sp>
    </p:spTree>
    <p:extLst>
      <p:ext uri="{BB962C8B-B14F-4D97-AF65-F5344CB8AC3E}">
        <p14:creationId xmlns:p14="http://schemas.microsoft.com/office/powerpoint/2010/main" val="203481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platzhalter 1">
            <a:extLst>
              <a:ext uri="{FF2B5EF4-FFF2-40B4-BE49-F238E27FC236}">
                <a16:creationId xmlns:a16="http://schemas.microsoft.com/office/drawing/2014/main" id="{B45745AA-82B3-A935-0786-D8CCCE4EB752}"/>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Aussortierte Variablen 2.</a:t>
            </a:r>
          </a:p>
        </p:txBody>
      </p:sp>
      <p:sp>
        <p:nvSpPr>
          <p:cNvPr id="8" name="Textfeld 7">
            <a:extLst>
              <a:ext uri="{FF2B5EF4-FFF2-40B4-BE49-F238E27FC236}">
                <a16:creationId xmlns:a16="http://schemas.microsoft.com/office/drawing/2014/main" id="{39C773A4-234B-8279-7390-DEB5339B4D44}"/>
              </a:ext>
            </a:extLst>
          </p:cNvPr>
          <p:cNvSpPr txBox="1"/>
          <p:nvPr/>
        </p:nvSpPr>
        <p:spPr>
          <a:xfrm>
            <a:off x="221796" y="1494063"/>
            <a:ext cx="11748407" cy="430887"/>
          </a:xfrm>
          <a:prstGeom prst="rect">
            <a:avLst/>
          </a:prstGeom>
          <a:noFill/>
        </p:spPr>
        <p:txBody>
          <a:bodyPr wrap="square" rtlCol="0">
            <a:spAutoFit/>
          </a:bodyPr>
          <a:lstStyle/>
          <a:p>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zwischen centreDistance und anderen –</a:t>
            </a:r>
            <a:r>
              <a:rPr lang="de-DE" sz="2200" u="sng"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distance</a:t>
            </a:r>
            <a:r>
              <a:rPr lang="de-DE" sz="2200" u="sng" dirty="0">
                <a:solidFill>
                  <a:schemeClr val="accent1"/>
                </a:solidFill>
                <a:latin typeface="CMU Serif" panose="02000803000000000000" pitchFamily="2" charset="0"/>
                <a:ea typeface="CMU Serif" panose="02000803000000000000" pitchFamily="2" charset="0"/>
                <a:cs typeface="CMU Serif" panose="02000803000000000000" pitchFamily="2" charset="0"/>
              </a:rPr>
              <a:t> Variablen</a:t>
            </a:r>
            <a:endParaRPr lang="de-DE" sz="2200"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p:txBody>
      </p:sp>
      <p:pic>
        <p:nvPicPr>
          <p:cNvPr id="10" name="Grafik 9" descr="Ein Bild, das Text, Screenshot, Schrift, Diagramm enthält.&#10;&#10;Automatisch generierte Beschreibung">
            <a:extLst>
              <a:ext uri="{FF2B5EF4-FFF2-40B4-BE49-F238E27FC236}">
                <a16:creationId xmlns:a16="http://schemas.microsoft.com/office/drawing/2014/main" id="{8032351D-6515-1625-84AF-8786BE4EE727}"/>
              </a:ext>
            </a:extLst>
          </p:cNvPr>
          <p:cNvPicPr>
            <a:picLocks noChangeAspect="1"/>
          </p:cNvPicPr>
          <p:nvPr/>
        </p:nvPicPr>
        <p:blipFill>
          <a:blip r:embed="rId2">
            <a:extLst>
              <a:ext uri="{28A0092B-C50C-407E-A947-70E740481C1C}">
                <a14:useLocalDpi xmlns:a14="http://schemas.microsoft.com/office/drawing/2010/main" val="0"/>
              </a:ext>
            </a:extLst>
          </a:blip>
          <a:srcRect l="11156" r="13380"/>
          <a:stretch/>
        </p:blipFill>
        <p:spPr>
          <a:xfrm>
            <a:off x="6523265" y="2217675"/>
            <a:ext cx="5355771" cy="4153480"/>
          </a:xfrm>
          <a:prstGeom prst="rect">
            <a:avLst/>
          </a:prstGeom>
        </p:spPr>
      </p:pic>
      <p:sp>
        <p:nvSpPr>
          <p:cNvPr id="11" name="Textfeld 10">
            <a:extLst>
              <a:ext uri="{FF2B5EF4-FFF2-40B4-BE49-F238E27FC236}">
                <a16:creationId xmlns:a16="http://schemas.microsoft.com/office/drawing/2014/main" id="{66F7B542-2F0E-E97A-63C0-F6939EFB8B3A}"/>
              </a:ext>
            </a:extLst>
          </p:cNvPr>
          <p:cNvSpPr txBox="1"/>
          <p:nvPr/>
        </p:nvSpPr>
        <p:spPr>
          <a:xfrm>
            <a:off x="400050" y="2766148"/>
            <a:ext cx="6196694" cy="3416320"/>
          </a:xfrm>
          <a:prstGeom prst="rect">
            <a:avLst/>
          </a:prstGeom>
          <a:noFill/>
        </p:spPr>
        <p:txBody>
          <a:bodyPr wrap="square" rtlCol="0">
            <a:spAutoFit/>
          </a:bodyPr>
          <a:lstStyle/>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Korrelation vorhanden, jedoch nicht so stark.</a:t>
            </a:r>
          </a:p>
          <a:p>
            <a:pPr marL="285750" indent="-285750">
              <a:buFont typeface="Arial" panose="020B0604020202020204" pitchFamily="34" charset="0"/>
              <a:buChar char="•"/>
            </a:pPr>
            <a:endPar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endParaRPr>
          </a:p>
          <a:p>
            <a:pPr marL="285750" indent="-285750">
              <a:buFont typeface="Arial" panose="020B0604020202020204" pitchFamily="34" charset="0"/>
              <a:buChar char="•"/>
            </a:pP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Trotzdem wurden alle Variablen außer centreDistance und schoolDistance aussortiert weil der User sich nicht bewusst sein muss, wie entfernt er seine Wohnung von nächstem Restaurant oder von nächster Apotheke haben möchte. Aus unserer Sicht sind Entfernung zum Zentrum und der Schule (hier versteht man Schule als Grundschule, da Polen anderes Bildungssystem hat) wichtige Aspekte bei der Suche einer Wohnung.</a:t>
            </a:r>
          </a:p>
        </p:txBody>
      </p:sp>
    </p:spTree>
    <p:extLst>
      <p:ext uri="{BB962C8B-B14F-4D97-AF65-F5344CB8AC3E}">
        <p14:creationId xmlns:p14="http://schemas.microsoft.com/office/powerpoint/2010/main" val="3534710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1">
            <a:extLst>
              <a:ext uri="{FF2B5EF4-FFF2-40B4-BE49-F238E27FC236}">
                <a16:creationId xmlns:a16="http://schemas.microsoft.com/office/drawing/2014/main" id="{0B90A02B-7643-1CC1-D06D-F104398E8839}"/>
              </a:ext>
            </a:extLst>
          </p:cNvPr>
          <p:cNvSpPr>
            <a:spLocks noGrp="1"/>
          </p:cNvSpPr>
          <p:nvPr>
            <p:ph type="body" sz="quarter" idx="10"/>
          </p:nvPr>
        </p:nvSpPr>
        <p:spPr>
          <a:xfrm>
            <a:off x="1825089" y="385818"/>
            <a:ext cx="9008918" cy="724247"/>
          </a:xfrm>
        </p:spPr>
        <p:txBody>
          <a:bodyPr/>
          <a:lstStyle/>
          <a:p>
            <a:r>
              <a:rPr lang="de-DE" dirty="0">
                <a:latin typeface="CMU Serif" panose="02000803000000000000" pitchFamily="2" charset="0"/>
                <a:ea typeface="CMU Serif" panose="02000803000000000000" pitchFamily="2" charset="0"/>
                <a:cs typeface="CMU Serif" panose="02000803000000000000" pitchFamily="2" charset="0"/>
              </a:rPr>
              <a:t>Gewähltes Modell</a:t>
            </a:r>
          </a:p>
        </p:txBody>
      </p:sp>
      <p:graphicFrame>
        <p:nvGraphicFramePr>
          <p:cNvPr id="6" name="Tabelle 5">
            <a:extLst>
              <a:ext uri="{FF2B5EF4-FFF2-40B4-BE49-F238E27FC236}">
                <a16:creationId xmlns:a16="http://schemas.microsoft.com/office/drawing/2014/main" id="{69C886FD-2A87-AF55-8F38-EA169A5A0CDB}"/>
              </a:ext>
            </a:extLst>
          </p:cNvPr>
          <p:cNvGraphicFramePr>
            <a:graphicFrameLocks noGrp="1"/>
          </p:cNvGraphicFramePr>
          <p:nvPr>
            <p:extLst>
              <p:ext uri="{D42A27DB-BD31-4B8C-83A1-F6EECF244321}">
                <p14:modId xmlns:p14="http://schemas.microsoft.com/office/powerpoint/2010/main" val="214838553"/>
              </p:ext>
            </p:extLst>
          </p:nvPr>
        </p:nvGraphicFramePr>
        <p:xfrm>
          <a:off x="620487" y="2072757"/>
          <a:ext cx="11217728" cy="2201940"/>
        </p:xfrm>
        <a:graphic>
          <a:graphicData uri="http://schemas.openxmlformats.org/drawingml/2006/table">
            <a:tbl>
              <a:tblPr firstRow="1" bandRow="1">
                <a:tableStyleId>{5C22544A-7EE6-4342-B048-85BDC9FD1C3A}</a:tableStyleId>
              </a:tblPr>
              <a:tblGrid>
                <a:gridCol w="2683310">
                  <a:extLst>
                    <a:ext uri="{9D8B030D-6E8A-4147-A177-3AD203B41FA5}">
                      <a16:colId xmlns:a16="http://schemas.microsoft.com/office/drawing/2014/main" val="3179380618"/>
                    </a:ext>
                  </a:extLst>
                </a:gridCol>
                <a:gridCol w="2683310">
                  <a:extLst>
                    <a:ext uri="{9D8B030D-6E8A-4147-A177-3AD203B41FA5}">
                      <a16:colId xmlns:a16="http://schemas.microsoft.com/office/drawing/2014/main" val="1288785911"/>
                    </a:ext>
                  </a:extLst>
                </a:gridCol>
                <a:gridCol w="2577717">
                  <a:extLst>
                    <a:ext uri="{9D8B030D-6E8A-4147-A177-3AD203B41FA5}">
                      <a16:colId xmlns:a16="http://schemas.microsoft.com/office/drawing/2014/main" val="4052728086"/>
                    </a:ext>
                  </a:extLst>
                </a:gridCol>
                <a:gridCol w="3273391">
                  <a:extLst>
                    <a:ext uri="{9D8B030D-6E8A-4147-A177-3AD203B41FA5}">
                      <a16:colId xmlns:a16="http://schemas.microsoft.com/office/drawing/2014/main" val="4214692568"/>
                    </a:ext>
                  </a:extLst>
                </a:gridCol>
              </a:tblGrid>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Modell</a:t>
                      </a:r>
                    </a:p>
                    <a:p>
                      <a:pPr algn="ctr"/>
                      <a:endParaRPr lang="de-DE" dirty="0">
                        <a:latin typeface="CMU Serif" panose="02000803000000000000" pitchFamily="2" charset="0"/>
                        <a:ea typeface="CMU Serif" panose="02000803000000000000" pitchFamily="2" charset="0"/>
                        <a:cs typeface="CMU Serif" panose="02000803000000000000" pitchFamily="2" charset="0"/>
                      </a:endParaRPr>
                    </a:p>
                    <a:p>
                      <a:pPr algn="ctr"/>
                      <a:r>
                        <a:rPr lang="de-DE" dirty="0">
                          <a:latin typeface="CMU Serif" panose="02000803000000000000" pitchFamily="2" charset="0"/>
                          <a:ea typeface="CMU Serif" panose="02000803000000000000" pitchFamily="2" charset="0"/>
                          <a:cs typeface="CMU Serif" panose="02000803000000000000" pitchFamily="2" charset="0"/>
                        </a:rPr>
                        <a:t>Größe</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mit Ausreißern</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Lin. Modell ohne Ausreißer</a:t>
                      </a:r>
                    </a:p>
                    <a:p>
                      <a:pPr algn="ctr"/>
                      <a:endParaRPr lang="de-DE" dirty="0"/>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de-DE" dirty="0">
                          <a:solidFill>
                            <a:schemeClr val="bg1"/>
                          </a:solidFill>
                          <a:latin typeface="CMU Serif" panose="02000803000000000000" pitchFamily="2" charset="0"/>
                          <a:ea typeface="CMU Serif" panose="02000803000000000000" pitchFamily="2" charset="0"/>
                          <a:cs typeface="CMU Serif" panose="02000803000000000000" pitchFamily="2" charset="0"/>
                        </a:rPr>
                        <a:t>Nicht Lin. Modell ohne Ausreißer</a:t>
                      </a:r>
                    </a:p>
                    <a:p>
                      <a:pPr algn="ctr"/>
                      <a:r>
                        <a:rPr lang="de-DE" b="0" dirty="0">
                          <a:solidFill>
                            <a:schemeClr val="bg1"/>
                          </a:solidFill>
                          <a:latin typeface="CMU Serif" panose="02000803000000000000" pitchFamily="2" charset="0"/>
                          <a:ea typeface="CMU Serif" panose="02000803000000000000" pitchFamily="2" charset="0"/>
                          <a:cs typeface="CMU Serif" panose="02000803000000000000" pitchFamily="2" charset="0"/>
                        </a:rPr>
                        <a:t>(Zielvariable log())</a:t>
                      </a:r>
                    </a:p>
                  </a:txBody>
                  <a:tcPr/>
                </a:tc>
                <a:extLst>
                  <a:ext uri="{0D108BD9-81ED-4DB2-BD59-A6C34878D82A}">
                    <a16:rowId xmlns:a16="http://schemas.microsoft.com/office/drawing/2014/main" val="3233927229"/>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MAE</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188,534</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111,672</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110,087</a:t>
                      </a:r>
                    </a:p>
                  </a:txBody>
                  <a:tcPr anchor="ctr"/>
                </a:tc>
                <a:extLst>
                  <a:ext uri="{0D108BD9-81ED-4DB2-BD59-A6C34878D82A}">
                    <a16:rowId xmlns:a16="http://schemas.microsoft.com/office/drawing/2014/main" val="4134521733"/>
                  </a:ext>
                </a:extLst>
              </a:tr>
              <a:tr h="643770">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Adj. R</a:t>
                      </a:r>
                      <a:r>
                        <a:rPr lang="de-DE" baseline="30000" dirty="0">
                          <a:latin typeface="CMU Serif" panose="02000803000000000000" pitchFamily="2" charset="0"/>
                          <a:ea typeface="CMU Serif" panose="02000803000000000000" pitchFamily="2" charset="0"/>
                          <a:cs typeface="CMU Serif" panose="02000803000000000000" pitchFamily="2" charset="0"/>
                        </a:rPr>
                        <a:t>2</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0,74067</a:t>
                      </a:r>
                    </a:p>
                  </a:txBody>
                  <a:tcPr anchor="ctr"/>
                </a:tc>
                <a:tc>
                  <a:txBody>
                    <a:bodyPr/>
                    <a:lstStyle/>
                    <a:p>
                      <a:pPr algn="ctr"/>
                      <a:r>
                        <a:rPr lang="de-DE" dirty="0">
                          <a:latin typeface="CMU Serif" panose="02000803000000000000" pitchFamily="2" charset="0"/>
                          <a:ea typeface="CMU Serif" panose="02000803000000000000" pitchFamily="2" charset="0"/>
                          <a:cs typeface="CMU Serif" panose="02000803000000000000" pitchFamily="2" charset="0"/>
                        </a:rPr>
                        <a:t>0,70506</a:t>
                      </a:r>
                    </a:p>
                  </a:txBody>
                  <a:tcPr anchor="ctr"/>
                </a:tc>
                <a:tc>
                  <a:txBody>
                    <a:bodyPr/>
                    <a:lstStyle/>
                    <a:p>
                      <a:pPr algn="ctr"/>
                      <a:r>
                        <a:rPr lang="de-DE" b="0" dirty="0">
                          <a:solidFill>
                            <a:schemeClr val="tx1"/>
                          </a:solidFill>
                          <a:latin typeface="CMU Serif" panose="02000803000000000000" pitchFamily="2" charset="0"/>
                          <a:ea typeface="CMU Serif" panose="02000803000000000000" pitchFamily="2" charset="0"/>
                          <a:cs typeface="CMU Serif" panose="02000803000000000000" pitchFamily="2" charset="0"/>
                        </a:rPr>
                        <a:t>0,72844</a:t>
                      </a:r>
                    </a:p>
                  </a:txBody>
                  <a:tcPr anchor="ctr"/>
                </a:tc>
                <a:extLst>
                  <a:ext uri="{0D108BD9-81ED-4DB2-BD59-A6C34878D82A}">
                    <a16:rowId xmlns:a16="http://schemas.microsoft.com/office/drawing/2014/main" val="2600373173"/>
                  </a:ext>
                </a:extLst>
              </a:tr>
            </a:tbl>
          </a:graphicData>
        </a:graphic>
      </p:graphicFrame>
      <p:cxnSp>
        <p:nvCxnSpPr>
          <p:cNvPr id="8" name="Gerader Verbinder 7">
            <a:extLst>
              <a:ext uri="{FF2B5EF4-FFF2-40B4-BE49-F238E27FC236}">
                <a16:creationId xmlns:a16="http://schemas.microsoft.com/office/drawing/2014/main" id="{763C01DD-DB4A-685B-C4AE-129BEDF3B71B}"/>
              </a:ext>
            </a:extLst>
          </p:cNvPr>
          <p:cNvCxnSpPr>
            <a:cxnSpLocks/>
          </p:cNvCxnSpPr>
          <p:nvPr/>
        </p:nvCxnSpPr>
        <p:spPr>
          <a:xfrm flipH="1" flipV="1">
            <a:off x="620487" y="2072757"/>
            <a:ext cx="2681513" cy="897316"/>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D1B0A8C6-656C-0BE6-84B2-2BCF5DB219A7}"/>
              </a:ext>
            </a:extLst>
          </p:cNvPr>
          <p:cNvSpPr txBox="1"/>
          <p:nvPr/>
        </p:nvSpPr>
        <p:spPr>
          <a:xfrm>
            <a:off x="827314" y="4429669"/>
            <a:ext cx="10537372" cy="646331"/>
          </a:xfrm>
          <a:prstGeom prst="rect">
            <a:avLst/>
          </a:prstGeom>
          <a:noFill/>
        </p:spPr>
        <p:txBody>
          <a:bodyPr wrap="square" rtlCol="0">
            <a:spAutoFit/>
          </a:bodyPr>
          <a:lstStyle/>
          <a:p>
            <a:pPr algn="ct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Weitere Transformierungen der Variablen, wie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sqrt</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poly</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des 2. Grades haben zu Verschlechterung des Modells geführt.</a:t>
            </a:r>
          </a:p>
        </p:txBody>
      </p:sp>
      <p:sp>
        <p:nvSpPr>
          <p:cNvPr id="12" name="Textfeld 11">
            <a:extLst>
              <a:ext uri="{FF2B5EF4-FFF2-40B4-BE49-F238E27FC236}">
                <a16:creationId xmlns:a16="http://schemas.microsoft.com/office/drawing/2014/main" id="{5BB7016D-C149-9CFB-CDE3-26344A60207D}"/>
              </a:ext>
            </a:extLst>
          </p:cNvPr>
          <p:cNvSpPr txBox="1"/>
          <p:nvPr/>
        </p:nvSpPr>
        <p:spPr>
          <a:xfrm>
            <a:off x="1961243" y="5453345"/>
            <a:ext cx="9712828"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Nicht Lineares Modell wurde gewählt.</a:t>
            </a:r>
          </a:p>
        </p:txBody>
      </p:sp>
      <p:sp>
        <p:nvSpPr>
          <p:cNvPr id="13" name="Pfeil: nach rechts 12">
            <a:extLst>
              <a:ext uri="{FF2B5EF4-FFF2-40B4-BE49-F238E27FC236}">
                <a16:creationId xmlns:a16="http://schemas.microsoft.com/office/drawing/2014/main" id="{55739ECD-6079-6637-0AF1-B8F84EA166B7}"/>
              </a:ext>
            </a:extLst>
          </p:cNvPr>
          <p:cNvSpPr/>
          <p:nvPr/>
        </p:nvSpPr>
        <p:spPr>
          <a:xfrm>
            <a:off x="1257136" y="5496889"/>
            <a:ext cx="604602" cy="2061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feld 13">
            <a:extLst>
              <a:ext uri="{FF2B5EF4-FFF2-40B4-BE49-F238E27FC236}">
                <a16:creationId xmlns:a16="http://schemas.microsoft.com/office/drawing/2014/main" id="{41745C37-EEAE-6E94-C7C5-5DEAAA3CA77F}"/>
              </a:ext>
            </a:extLst>
          </p:cNvPr>
          <p:cNvSpPr txBox="1"/>
          <p:nvPr/>
        </p:nvSpPr>
        <p:spPr>
          <a:xfrm>
            <a:off x="692331" y="1482244"/>
            <a:ext cx="10537372" cy="369332"/>
          </a:xfrm>
          <a:prstGeom prst="rect">
            <a:avLst/>
          </a:prstGeom>
          <a:noFill/>
        </p:spPr>
        <p:txBody>
          <a:bodyPr wrap="square" rtlCol="0">
            <a:spAutoFit/>
          </a:bodyPr>
          <a:lstStyle/>
          <a:p>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Mithilfe von Boxplot wurden 465 Ausreißer aus </a:t>
            </a:r>
            <a:r>
              <a:rPr lang="de-DE" dirty="0" err="1">
                <a:solidFill>
                  <a:schemeClr val="accent1"/>
                </a:solidFill>
                <a:latin typeface="CMU Serif" panose="02000803000000000000" pitchFamily="2" charset="0"/>
                <a:ea typeface="CMU Serif" panose="02000803000000000000" pitchFamily="2" charset="0"/>
                <a:cs typeface="CMU Serif" panose="02000803000000000000" pitchFamily="2" charset="0"/>
              </a:rPr>
              <a:t>data$piceInEuro</a:t>
            </a:r>
            <a:r>
              <a:rPr lang="de-DE" dirty="0">
                <a:solidFill>
                  <a:schemeClr val="accent1"/>
                </a:solidFill>
                <a:latin typeface="CMU Serif" panose="02000803000000000000" pitchFamily="2" charset="0"/>
                <a:ea typeface="CMU Serif" panose="02000803000000000000" pitchFamily="2" charset="0"/>
                <a:cs typeface="CMU Serif" panose="02000803000000000000" pitchFamily="2" charset="0"/>
              </a:rPr>
              <a:t> entfernt. </a:t>
            </a:r>
          </a:p>
        </p:txBody>
      </p:sp>
    </p:spTree>
    <p:extLst>
      <p:ext uri="{BB962C8B-B14F-4D97-AF65-F5344CB8AC3E}">
        <p14:creationId xmlns:p14="http://schemas.microsoft.com/office/powerpoint/2010/main" val="202188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A4799FE7-B1B5-4096-9DB7-31AB14DBE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9660" y="0"/>
            <a:ext cx="12182340" cy="6858000"/>
          </a:xfrm>
          <a:prstGeom prst="rect">
            <a:avLst/>
          </a:prstGeom>
        </p:spPr>
      </p:pic>
      <p:sp>
        <p:nvSpPr>
          <p:cNvPr id="2" name="TextBox 12">
            <a:extLst>
              <a:ext uri="{FF2B5EF4-FFF2-40B4-BE49-F238E27FC236}">
                <a16:creationId xmlns:a16="http://schemas.microsoft.com/office/drawing/2014/main" id="{D71FCAD2-A048-0864-9B6B-5DFCF1B71488}"/>
              </a:ext>
            </a:extLst>
          </p:cNvPr>
          <p:cNvSpPr txBox="1"/>
          <p:nvPr/>
        </p:nvSpPr>
        <p:spPr>
          <a:xfrm>
            <a:off x="269418" y="4171006"/>
            <a:ext cx="5453746" cy="2308324"/>
          </a:xfrm>
          <a:prstGeom prst="rect">
            <a:avLst/>
          </a:prstGeom>
          <a:noFill/>
        </p:spPr>
        <p:txBody>
          <a:bodyPr wrap="square" rtlCol="0" anchor="ctr">
            <a:spAutoFit/>
          </a:bodyPr>
          <a:lstStyle/>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Vielen Dank</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für</a:t>
            </a:r>
          </a:p>
          <a:p>
            <a:pPr algn="ctr"/>
            <a:r>
              <a:rPr lang="de-DE" altLang="ko-KR" sz="4800" dirty="0">
                <a:solidFill>
                  <a:schemeClr val="accent1">
                    <a:lumMod val="50000"/>
                  </a:schemeClr>
                </a:solidFill>
                <a:latin typeface="CMU Serif" panose="02000803000000000000" pitchFamily="2" charset="0"/>
                <a:ea typeface="CMU Serif" panose="02000803000000000000" pitchFamily="2" charset="0"/>
                <a:cs typeface="CMU Serif" panose="02000803000000000000" pitchFamily="2" charset="0"/>
              </a:rPr>
              <a:t>Aufmerksamkeit</a:t>
            </a:r>
          </a:p>
        </p:txBody>
      </p:sp>
    </p:spTree>
    <p:extLst>
      <p:ext uri="{BB962C8B-B14F-4D97-AF65-F5344CB8AC3E}">
        <p14:creationId xmlns:p14="http://schemas.microsoft.com/office/powerpoint/2010/main" val="1889622369"/>
      </p:ext>
    </p:extLst>
  </p:cSld>
  <p:clrMapOvr>
    <a:masterClrMapping/>
  </p:clrMapOvr>
  <p:transition spd="slow">
    <p:push dir="u"/>
  </p:transition>
</p:sld>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Benutzerdefiniert 1">
      <a:dk1>
        <a:sysClr val="windowText" lastClr="000000"/>
      </a:dk1>
      <a:lt1>
        <a:sysClr val="window" lastClr="FFFFFF"/>
      </a:lt1>
      <a:dk2>
        <a:srgbClr val="002060"/>
      </a:dk2>
      <a:lt2>
        <a:srgbClr val="E7E6E6"/>
      </a:lt2>
      <a:accent1>
        <a:srgbClr val="002060"/>
      </a:accent1>
      <a:accent2>
        <a:srgbClr val="A31E08"/>
      </a:accent2>
      <a:accent3>
        <a:srgbClr val="FFFFFF"/>
      </a:accent3>
      <a:accent4>
        <a:srgbClr val="A31E08"/>
      </a:accent4>
      <a:accent5>
        <a:srgbClr val="A31E0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Benutzerdefiniert 1">
      <a:dk1>
        <a:sysClr val="windowText" lastClr="000000"/>
      </a:dk1>
      <a:lt1>
        <a:sysClr val="window" lastClr="FFFFFF"/>
      </a:lt1>
      <a:dk2>
        <a:srgbClr val="44546A"/>
      </a:dk2>
      <a:lt2>
        <a:srgbClr val="E7E6E6"/>
      </a:lt2>
      <a:accent1>
        <a:srgbClr val="2D5E98"/>
      </a:accent1>
      <a:accent2>
        <a:srgbClr val="A31E08"/>
      </a:accent2>
      <a:accent3>
        <a:srgbClr val="FFFFFF"/>
      </a:accent3>
      <a:accent4>
        <a:srgbClr val="A31E08"/>
      </a:accent4>
      <a:accent5>
        <a:srgbClr val="2D5E98"/>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288</Words>
  <Application>Microsoft Office PowerPoint</Application>
  <PresentationFormat>Breitbild</PresentationFormat>
  <Paragraphs>49</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3</vt:i4>
      </vt:variant>
      <vt:variant>
        <vt:lpstr>Folientitel</vt:lpstr>
      </vt:variant>
      <vt:variant>
        <vt:i4>6</vt:i4>
      </vt:variant>
    </vt:vector>
  </HeadingPairs>
  <TitlesOfParts>
    <vt:vector size="12" baseType="lpstr">
      <vt:lpstr>Aptos</vt:lpstr>
      <vt:lpstr>Arial</vt:lpstr>
      <vt:lpstr>CMU Serif</vt:lpstr>
      <vt:lpstr>Cover and End Slide Master</vt:lpstr>
      <vt:lpstr>Contents Slide Master</vt:lpstr>
      <vt:lpstr>Section Break Slide Master</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Allppt.com;Googleslidesppt.com</dc:creator>
  <cp:lastModifiedBy>Peter Okruhlica</cp:lastModifiedBy>
  <cp:revision>281</cp:revision>
  <dcterms:created xsi:type="dcterms:W3CDTF">2018-04-24T17:14:44Z</dcterms:created>
  <dcterms:modified xsi:type="dcterms:W3CDTF">2024-12-26T16:46:38Z</dcterms:modified>
</cp:coreProperties>
</file>