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309" r:id="rId4"/>
    <p:sldId id="323" r:id="rId5"/>
    <p:sldId id="321" r:id="rId6"/>
    <p:sldId id="315" r:id="rId7"/>
    <p:sldId id="316" r:id="rId8"/>
    <p:sldId id="318" r:id="rId9"/>
    <p:sldId id="320" r:id="rId10"/>
    <p:sldId id="322" r:id="rId11"/>
    <p:sldId id="317" r:id="rId12"/>
    <p:sldId id="319" r:id="rId13"/>
    <p:sldId id="314"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2D050"/>
    <a:srgbClr val="AA313F"/>
    <a:srgbClr val="FFFFFF"/>
    <a:srgbClr val="2F4913"/>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01" d="100"/>
          <a:sy n="101" d="100"/>
        </p:scale>
        <p:origin x="132" y="76"/>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15.01.2025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R 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Mittwoch, 15. Januar 2025</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56B7792-E7D7-048D-938C-FCBA462EEFB8}"/>
              </a:ext>
            </a:extLst>
          </p:cNvPr>
          <p:cNvSpPr>
            <a:spLocks noGrp="1"/>
          </p:cNvSpPr>
          <p:nvPr>
            <p:ph type="body" sz="quarter" idx="10"/>
          </p:nvPr>
        </p:nvSpPr>
        <p:spPr>
          <a:xfrm>
            <a:off x="2088077" y="355837"/>
            <a:ext cx="8378537"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Grafische Darstellung</a:t>
            </a:r>
          </a:p>
        </p:txBody>
      </p:sp>
      <p:sp>
        <p:nvSpPr>
          <p:cNvPr id="3" name="Textfeld 2">
            <a:extLst>
              <a:ext uri="{FF2B5EF4-FFF2-40B4-BE49-F238E27FC236}">
                <a16:creationId xmlns:a16="http://schemas.microsoft.com/office/drawing/2014/main" id="{09FEE9B1-876D-0C58-8302-9D486A7B28E6}"/>
              </a:ext>
            </a:extLst>
          </p:cNvPr>
          <p:cNvSpPr txBox="1"/>
          <p:nvPr/>
        </p:nvSpPr>
        <p:spPr>
          <a:xfrm>
            <a:off x="492578" y="1596543"/>
            <a:ext cx="10537372" cy="646331"/>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Interaktive Karte Polens mit Markern auf den Städten</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pic>
        <p:nvPicPr>
          <p:cNvPr id="7" name="Grafik 6">
            <a:extLst>
              <a:ext uri="{FF2B5EF4-FFF2-40B4-BE49-F238E27FC236}">
                <a16:creationId xmlns:a16="http://schemas.microsoft.com/office/drawing/2014/main" id="{1458C961-4F10-4888-C2D4-0F18CFAD71D5}"/>
              </a:ext>
            </a:extLst>
          </p:cNvPr>
          <p:cNvPicPr>
            <a:picLocks noChangeAspect="1"/>
          </p:cNvPicPr>
          <p:nvPr/>
        </p:nvPicPr>
        <p:blipFill>
          <a:blip r:embed="rId2"/>
          <a:stretch>
            <a:fillRect/>
          </a:stretch>
        </p:blipFill>
        <p:spPr>
          <a:xfrm>
            <a:off x="7329546" y="2021751"/>
            <a:ext cx="4369876" cy="4480412"/>
          </a:xfrm>
          <a:prstGeom prst="rect">
            <a:avLst/>
          </a:prstGeom>
        </p:spPr>
      </p:pic>
      <p:sp>
        <p:nvSpPr>
          <p:cNvPr id="8" name="Textfeld 7">
            <a:extLst>
              <a:ext uri="{FF2B5EF4-FFF2-40B4-BE49-F238E27FC236}">
                <a16:creationId xmlns:a16="http://schemas.microsoft.com/office/drawing/2014/main" id="{52387C03-675D-9F73-844E-8C09B6B0601F}"/>
              </a:ext>
            </a:extLst>
          </p:cNvPr>
          <p:cNvSpPr txBox="1"/>
          <p:nvPr/>
        </p:nvSpPr>
        <p:spPr>
          <a:xfrm>
            <a:off x="492578" y="3079857"/>
            <a:ext cx="6504215" cy="2585323"/>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Grafische Darstellung in Form einer Karte, um bessere Visualisierung der prognostizierte Mietpreise zu fördern.</a:t>
            </a:r>
          </a:p>
          <a:p>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Der User kann bei der Prognose die vorhergesagten Preise für andere Städte direkt vergleichen und schafft sich ein Überblick über die ungefähren Mietverhältnisse in Polen.</a:t>
            </a:r>
          </a:p>
          <a:p>
            <a:endParaRPr lang="de-DE" dirty="0"/>
          </a:p>
        </p:txBody>
      </p:sp>
    </p:spTree>
    <p:extLst>
      <p:ext uri="{BB962C8B-B14F-4D97-AF65-F5344CB8AC3E}">
        <p14:creationId xmlns:p14="http://schemas.microsoft.com/office/powerpoint/2010/main" val="22641927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B8B928B-D97B-2903-31C1-5EB25166F1BC}"/>
              </a:ext>
            </a:extLst>
          </p:cNvPr>
          <p:cNvSpPr>
            <a:spLocks noGrp="1"/>
          </p:cNvSpPr>
          <p:nvPr>
            <p:ph type="body" sz="quarter" idx="10"/>
          </p:nvPr>
        </p:nvSpPr>
        <p:spPr>
          <a:xfrm>
            <a:off x="209624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 Case</a:t>
            </a:r>
          </a:p>
        </p:txBody>
      </p:sp>
      <p:sp>
        <p:nvSpPr>
          <p:cNvPr id="3" name="Inhaltsplatzhalter 2">
            <a:extLst>
              <a:ext uri="{FF2B5EF4-FFF2-40B4-BE49-F238E27FC236}">
                <a16:creationId xmlns:a16="http://schemas.microsoft.com/office/drawing/2014/main" id="{6CAAF150-A4C9-37EA-B753-F7BDBEDFCC7A}"/>
              </a:ext>
            </a:extLst>
          </p:cNvPr>
          <p:cNvSpPr txBox="1">
            <a:spLocks/>
          </p:cNvSpPr>
          <p:nvPr/>
        </p:nvSpPr>
        <p:spPr bwMode="auto">
          <a:xfrm>
            <a:off x="961644" y="2237611"/>
            <a:ext cx="10268712" cy="359359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Soll bei der Schätzung von Mietpreisen in großen polnischen Städten unterstützen:</a:t>
            </a:r>
            <a:b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br>
            <a:b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br>
            <a:endParaRPr lang="de-DE" dirty="0">
              <a:solidFill>
                <a:srgbClr val="002060"/>
              </a:solidFill>
              <a:latin typeface="CMU Serif" panose="02000803000000000000" pitchFamily="2" charset="0"/>
              <a:ea typeface="CMU Serif" panose="02000803000000000000" pitchFamily="2" charset="0"/>
              <a:cs typeface="CMU Serif" panose="02000803000000000000" pitchFamily="2" charset="0"/>
            </a:endParaRPr>
          </a:p>
          <a:p>
            <a:pPr lvl="1">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Als Mietspiegel für Wohnungssuchende</a:t>
            </a:r>
          </a:p>
          <a:p>
            <a:pPr lvl="1">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Orientierungshilfe für Vermieter</a:t>
            </a:r>
          </a:p>
        </p:txBody>
      </p:sp>
    </p:spTree>
    <p:extLst>
      <p:ext uri="{BB962C8B-B14F-4D97-AF65-F5344CB8AC3E}">
        <p14:creationId xmlns:p14="http://schemas.microsoft.com/office/powerpoint/2010/main" val="11044793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683846D-F180-2B17-0B4A-01204BDDE06A}"/>
              </a:ext>
            </a:extLst>
          </p:cNvPr>
          <p:cNvSpPr>
            <a:spLocks noGrp="1"/>
          </p:cNvSpPr>
          <p:nvPr>
            <p:ph type="body" sz="quarter" idx="10"/>
          </p:nvPr>
        </p:nvSpPr>
        <p:spPr>
          <a:xfrm>
            <a:off x="2120735" y="388495"/>
            <a:ext cx="3975266"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Datensatz</a:t>
            </a:r>
          </a:p>
        </p:txBody>
      </p:sp>
      <p:graphicFrame>
        <p:nvGraphicFramePr>
          <p:cNvPr id="3" name="Inhaltsplatzhalter 3">
            <a:extLst>
              <a:ext uri="{FF2B5EF4-FFF2-40B4-BE49-F238E27FC236}">
                <a16:creationId xmlns:a16="http://schemas.microsoft.com/office/drawing/2014/main" id="{CBD87F8D-BA84-EAAF-FA72-60ACDD099481}"/>
              </a:ext>
            </a:extLst>
          </p:cNvPr>
          <p:cNvGraphicFramePr>
            <a:graphicFrameLocks/>
          </p:cNvGraphicFramePr>
          <p:nvPr>
            <p:extLst>
              <p:ext uri="{D42A27DB-BD31-4B8C-83A1-F6EECF244321}">
                <p14:modId xmlns:p14="http://schemas.microsoft.com/office/powerpoint/2010/main" val="1659635185"/>
              </p:ext>
            </p:extLst>
          </p:nvPr>
        </p:nvGraphicFramePr>
        <p:xfrm>
          <a:off x="499928" y="1791470"/>
          <a:ext cx="11061516" cy="4450080"/>
        </p:xfrm>
        <a:graphic>
          <a:graphicData uri="http://schemas.openxmlformats.org/drawingml/2006/table">
            <a:tbl>
              <a:tblPr firstRow="1" bandRow="1">
                <a:tableStyleId>{5C22544A-7EE6-4342-B048-85BDC9FD1C3A}</a:tableStyleId>
              </a:tblPr>
              <a:tblGrid>
                <a:gridCol w="3687172">
                  <a:extLst>
                    <a:ext uri="{9D8B030D-6E8A-4147-A177-3AD203B41FA5}">
                      <a16:colId xmlns:a16="http://schemas.microsoft.com/office/drawing/2014/main" val="20000"/>
                    </a:ext>
                  </a:extLst>
                </a:gridCol>
                <a:gridCol w="4695643">
                  <a:extLst>
                    <a:ext uri="{9D8B030D-6E8A-4147-A177-3AD203B41FA5}">
                      <a16:colId xmlns:a16="http://schemas.microsoft.com/office/drawing/2014/main" val="20001"/>
                    </a:ext>
                  </a:extLst>
                </a:gridCol>
                <a:gridCol w="2678701">
                  <a:extLst>
                    <a:ext uri="{9D8B030D-6E8A-4147-A177-3AD203B41FA5}">
                      <a16:colId xmlns:a16="http://schemas.microsoft.com/office/drawing/2014/main" val="20002"/>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Beschreibung</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Typ</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Stadtname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Nominal</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squareMeters</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Quadratmeter Wohnfläche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Numerisch</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Anzahl der Zimmer</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Etage des Apartments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Baujahr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vom Stadtzentrum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zur nächsten Schule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Parkplatz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Balkon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Fahrstuhl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priceInEuro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Mietpreis in 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38740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2021087"/>
            <a:ext cx="10537372" cy="3139321"/>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eines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resultierten 5384 valide Einträge für unser Modell.</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Ursprüngliche 28 Variablen wurden auf 12 reduziert.  </a:t>
            </a:r>
          </a:p>
        </p:txBody>
      </p:sp>
      <p:graphicFrame>
        <p:nvGraphicFramePr>
          <p:cNvPr id="5" name="Tabelle 4">
            <a:extLst>
              <a:ext uri="{FF2B5EF4-FFF2-40B4-BE49-F238E27FC236}">
                <a16:creationId xmlns:a16="http://schemas.microsoft.com/office/drawing/2014/main" id="{813B6344-C3BA-2C8D-7659-84F0592412EC}"/>
              </a:ext>
            </a:extLst>
          </p:cNvPr>
          <p:cNvGraphicFramePr>
            <a:graphicFrameLocks noGrp="1"/>
          </p:cNvGraphicFramePr>
          <p:nvPr>
            <p:extLst>
              <p:ext uri="{D42A27DB-BD31-4B8C-83A1-F6EECF244321}">
                <p14:modId xmlns:p14="http://schemas.microsoft.com/office/powerpoint/2010/main" val="3926049099"/>
              </p:ext>
            </p:extLst>
          </p:nvPr>
        </p:nvGraphicFramePr>
        <p:xfrm>
          <a:off x="2065564" y="2613780"/>
          <a:ext cx="7625443" cy="1010920"/>
        </p:xfrm>
        <a:graphic>
          <a:graphicData uri="http://schemas.openxmlformats.org/drawingml/2006/table">
            <a:tbl>
              <a:tblPr firstRow="1" bandRow="1">
                <a:tableStyleId>{5C22544A-7EE6-4342-B048-85BDC9FD1C3A}</a:tableStyleId>
              </a:tblPr>
              <a:tblGrid>
                <a:gridCol w="2456113">
                  <a:extLst>
                    <a:ext uri="{9D8B030D-6E8A-4147-A177-3AD203B41FA5}">
                      <a16:colId xmlns:a16="http://schemas.microsoft.com/office/drawing/2014/main" val="3310571623"/>
                    </a:ext>
                  </a:extLst>
                </a:gridCol>
                <a:gridCol w="2584665">
                  <a:extLst>
                    <a:ext uri="{9D8B030D-6E8A-4147-A177-3AD203B41FA5}">
                      <a16:colId xmlns:a16="http://schemas.microsoft.com/office/drawing/2014/main" val="4067509422"/>
                    </a:ext>
                  </a:extLst>
                </a:gridCol>
                <a:gridCol w="2584665">
                  <a:extLst>
                    <a:ext uri="{9D8B030D-6E8A-4147-A177-3AD203B41FA5}">
                      <a16:colId xmlns:a16="http://schemas.microsoft.com/office/drawing/2014/main" val="3232951412"/>
                    </a:ext>
                  </a:extLst>
                </a:gridCol>
              </a:tblGrid>
              <a:tr h="370840">
                <a:tc>
                  <a:txBody>
                    <a:bodyPr/>
                    <a:lstStyle/>
                    <a:p>
                      <a:endParaRPr lang="de-DE"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Davor</a:t>
                      </a: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Danach</a:t>
                      </a:r>
                    </a:p>
                  </a:txBody>
                  <a:tcPr/>
                </a:tc>
                <a:extLst>
                  <a:ext uri="{0D108BD9-81ED-4DB2-BD59-A6C34878D82A}">
                    <a16:rowId xmlns:a16="http://schemas.microsoft.com/office/drawing/2014/main" val="1066288974"/>
                  </a:ext>
                </a:extLst>
              </a:tr>
              <a:tr h="370840">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Price Range</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(in Euro)</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Max=4525</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Max=1610</a:t>
                      </a:r>
                    </a:p>
                  </a:txBody>
                  <a:tcPr/>
                </a:tc>
                <a:extLst>
                  <a:ext uri="{0D108BD9-81ED-4DB2-BD59-A6C34878D82A}">
                    <a16:rowId xmlns:a16="http://schemas.microsoft.com/office/drawing/2014/main" val="2211949909"/>
                  </a:ext>
                </a:extLst>
              </a:tr>
            </a:tbl>
          </a:graphicData>
        </a:graphic>
      </p:graphicFrame>
    </p:spTree>
    <p:extLst>
      <p:ext uri="{BB962C8B-B14F-4D97-AF65-F5344CB8AC3E}">
        <p14:creationId xmlns:p14="http://schemas.microsoft.com/office/powerpoint/2010/main" val="12754207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7B5BCC-9833-42E0-511B-C65B4B85BB23}"/>
              </a:ext>
            </a:extLst>
          </p:cNvPr>
          <p:cNvSpPr>
            <a:spLocks noGrp="1"/>
          </p:cNvSpPr>
          <p:nvPr>
            <p:ph type="body" sz="quarter" idx="10"/>
          </p:nvPr>
        </p:nvSpPr>
        <p:spPr>
          <a:xfrm>
            <a:off x="203909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Besonderheiten</a:t>
            </a:r>
          </a:p>
        </p:txBody>
      </p:sp>
      <p:sp>
        <p:nvSpPr>
          <p:cNvPr id="3" name="Textfeld 2">
            <a:extLst>
              <a:ext uri="{FF2B5EF4-FFF2-40B4-BE49-F238E27FC236}">
                <a16:creationId xmlns:a16="http://schemas.microsoft.com/office/drawing/2014/main" id="{E60B0B39-1205-E583-E290-9979A74C4E9E}"/>
              </a:ext>
            </a:extLst>
          </p:cNvPr>
          <p:cNvSpPr txBox="1"/>
          <p:nvPr/>
        </p:nvSpPr>
        <p:spPr>
          <a:xfrm>
            <a:off x="492578" y="1596543"/>
            <a:ext cx="10537372" cy="1200329"/>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Variable </a:t>
            </a:r>
            <a:r>
              <a:rPr lang="de-DE"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a:t>
            </a:r>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Beginnend mit 1 statt 0</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sp>
        <p:nvSpPr>
          <p:cNvPr id="4" name="Textfeld 3">
            <a:extLst>
              <a:ext uri="{FF2B5EF4-FFF2-40B4-BE49-F238E27FC236}">
                <a16:creationId xmlns:a16="http://schemas.microsoft.com/office/drawing/2014/main" id="{35117EA2-2F43-17EC-4B84-9C9B3752F548}"/>
              </a:ext>
            </a:extLst>
          </p:cNvPr>
          <p:cNvSpPr txBox="1"/>
          <p:nvPr/>
        </p:nvSpPr>
        <p:spPr>
          <a:xfrm>
            <a:off x="492578" y="2751365"/>
            <a:ext cx="5451022" cy="2031325"/>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Die Wohnungen in unserem Datensatz sind der sog.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Plattbau</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Da diese Bauten meist mit einem erhöhtem EG gebaut werden, kann dieser als 1.OG betrachtet werden, obwohl sich die Wohnung tatsächlich auf dem EG befindet. Der Datensatz selbst klärt diese Abweichung nicht.</a:t>
            </a:r>
          </a:p>
        </p:txBody>
      </p:sp>
      <p:pic>
        <p:nvPicPr>
          <p:cNvPr id="6" name="Grafik 5">
            <a:extLst>
              <a:ext uri="{FF2B5EF4-FFF2-40B4-BE49-F238E27FC236}">
                <a16:creationId xmlns:a16="http://schemas.microsoft.com/office/drawing/2014/main" id="{26E6B8DC-AF8D-228E-2196-5C314E1A39DD}"/>
              </a:ext>
            </a:extLst>
          </p:cNvPr>
          <p:cNvPicPr>
            <a:picLocks noChangeAspect="1"/>
          </p:cNvPicPr>
          <p:nvPr/>
        </p:nvPicPr>
        <p:blipFill>
          <a:blip r:embed="rId2"/>
          <a:stretch>
            <a:fillRect/>
          </a:stretch>
        </p:blipFill>
        <p:spPr>
          <a:xfrm>
            <a:off x="6482444" y="2095856"/>
            <a:ext cx="4825092" cy="4236666"/>
          </a:xfrm>
          <a:prstGeom prst="rect">
            <a:avLst/>
          </a:prstGeom>
        </p:spPr>
      </p:pic>
    </p:spTree>
    <p:extLst>
      <p:ext uri="{BB962C8B-B14F-4D97-AF65-F5344CB8AC3E}">
        <p14:creationId xmlns:p14="http://schemas.microsoft.com/office/powerpoint/2010/main" val="10397409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4CE6F0-60E3-F559-ECB2-D6D163150BDA}"/>
              </a:ext>
            </a:extLst>
          </p:cNvPr>
          <p:cNvSpPr>
            <a:spLocks noGrp="1"/>
          </p:cNvSpPr>
          <p:nvPr>
            <p:ph type="body" sz="quarter" idx="10"/>
          </p:nvPr>
        </p:nvSpPr>
        <p:spPr>
          <a:xfrm>
            <a:off x="2120734" y="416379"/>
            <a:ext cx="9775991" cy="64737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User Interface</a:t>
            </a:r>
          </a:p>
        </p:txBody>
      </p:sp>
      <p:graphicFrame>
        <p:nvGraphicFramePr>
          <p:cNvPr id="5" name="Inhaltsplatzhalter 3">
            <a:extLst>
              <a:ext uri="{FF2B5EF4-FFF2-40B4-BE49-F238E27FC236}">
                <a16:creationId xmlns:a16="http://schemas.microsoft.com/office/drawing/2014/main" id="{1E228F48-9702-801B-825B-03853C574261}"/>
              </a:ext>
            </a:extLst>
          </p:cNvPr>
          <p:cNvGraphicFramePr>
            <a:graphicFrameLocks/>
          </p:cNvGraphicFramePr>
          <p:nvPr>
            <p:extLst>
              <p:ext uri="{D42A27DB-BD31-4B8C-83A1-F6EECF244321}">
                <p14:modId xmlns:p14="http://schemas.microsoft.com/office/powerpoint/2010/main" val="296578139"/>
              </p:ext>
            </p:extLst>
          </p:nvPr>
        </p:nvGraphicFramePr>
        <p:xfrm>
          <a:off x="1668959" y="2036404"/>
          <a:ext cx="8854082" cy="4079240"/>
        </p:xfrm>
        <a:graphic>
          <a:graphicData uri="http://schemas.openxmlformats.org/drawingml/2006/table">
            <a:tbl>
              <a:tblPr firstRow="1" bandRow="1">
                <a:tableStyleId>{5C22544A-7EE6-4342-B048-85BDC9FD1C3A}</a:tableStyleId>
              </a:tblPr>
              <a:tblGrid>
                <a:gridCol w="3833046">
                  <a:extLst>
                    <a:ext uri="{9D8B030D-6E8A-4147-A177-3AD203B41FA5}">
                      <a16:colId xmlns:a16="http://schemas.microsoft.com/office/drawing/2014/main" val="20000"/>
                    </a:ext>
                  </a:extLst>
                </a:gridCol>
                <a:gridCol w="5021036">
                  <a:extLst>
                    <a:ext uri="{9D8B030D-6E8A-4147-A177-3AD203B41FA5}">
                      <a16:colId xmlns:a16="http://schemas.microsoft.com/office/drawing/2014/main" val="20001"/>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Interface-Objekt</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Dropdown-Menü</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squareMeters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710932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3824551464"/>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Breitbild</PresentationFormat>
  <Paragraphs>145</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11</vt:i4>
      </vt:variant>
    </vt:vector>
  </HeadingPairs>
  <TitlesOfParts>
    <vt:vector size="17"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Nico Dilger</cp:lastModifiedBy>
  <cp:revision>291</cp:revision>
  <dcterms:created xsi:type="dcterms:W3CDTF">2018-04-24T17:14:44Z</dcterms:created>
  <dcterms:modified xsi:type="dcterms:W3CDTF">2025-01-15T09:03:26Z</dcterms:modified>
</cp:coreProperties>
</file>