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23640" y="6357240"/>
            <a:ext cx="11867040" cy="338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39" name="Freeform: Shape 2"/>
          <p:cNvSpPr/>
          <p:nvPr/>
        </p:nvSpPr>
        <p:spPr>
          <a:xfrm>
            <a:off x="323640" y="6349320"/>
            <a:ext cx="563760" cy="346320"/>
          </a:xfrm>
          <a:custGeom>
            <a:avLst/>
            <a:gdLst>
              <a:gd name="textAreaLeft" fmla="*/ 0 w 563760"/>
              <a:gd name="textAreaRight" fmla="*/ 565200 w 563760"/>
              <a:gd name="textAreaTop" fmla="*/ 0 h 346320"/>
              <a:gd name="textAreaBottom" fmla="*/ 347760 h 34632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89880" cy="1024560"/>
          </a:xfrm>
          <a:custGeom>
            <a:avLst/>
            <a:gdLst>
              <a:gd name="textAreaLeft" fmla="*/ 0 w 11189880"/>
              <a:gd name="textAreaRight" fmla="*/ 11191320 w 11189880"/>
              <a:gd name="textAreaTop" fmla="*/ 0 h 1024560"/>
              <a:gd name="textAreaBottom" fmla="*/ 1026000 h 1024560"/>
            </a:gdLst>
            <a:ah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Freeform: Shape 3"/>
          <p:cNvSpPr/>
          <p:nvPr/>
        </p:nvSpPr>
        <p:spPr>
          <a:xfrm>
            <a:off x="0" y="161280"/>
            <a:ext cx="1666800" cy="1024560"/>
          </a:xfrm>
          <a:custGeom>
            <a:avLst/>
            <a:gdLst>
              <a:gd name="textAreaLeft" fmla="*/ 0 w 1666800"/>
              <a:gd name="textAreaRight" fmla="*/ 1668240 w 1666800"/>
              <a:gd name="textAreaTop" fmla="*/ 0 h 1024560"/>
              <a:gd name="textAreaBottom" fmla="*/ 1026000 h 102456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0" name="Freeform: Shape 8"/>
          <p:cNvSpPr/>
          <p:nvPr/>
        </p:nvSpPr>
        <p:spPr>
          <a:xfrm>
            <a:off x="11288880" y="161280"/>
            <a:ext cx="901440" cy="1024560"/>
          </a:xfrm>
          <a:custGeom>
            <a:avLst/>
            <a:gdLst>
              <a:gd name="textAreaLeft" fmla="*/ 0 w 901440"/>
              <a:gd name="textAreaRight" fmla="*/ 902880 w 901440"/>
              <a:gd name="textAreaTop" fmla="*/ 0 h 1024560"/>
              <a:gd name="textAreaBottom" fmla="*/ 1026000 h 1024560"/>
            </a:gdLst>
            <a:ah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2"/>
          <a:srcRect l="4890" t="0" r="0" b="0"/>
          <a:stretch/>
        </p:blipFill>
        <p:spPr>
          <a:xfrm flipH="1">
            <a:off x="597600" y="0"/>
            <a:ext cx="11594520" cy="685656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yaminh/german-car-insights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 descr=""/>
          <p:cNvPicPr/>
          <p:nvPr/>
        </p:nvPicPr>
        <p:blipFill>
          <a:blip r:embed="rId1"/>
          <a:stretch/>
        </p:blipFill>
        <p:spPr>
          <a:xfrm>
            <a:off x="0" y="360"/>
            <a:ext cx="12190680" cy="68562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292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2720"/>
            <a:ext cx="3819960" cy="31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rafik 3" descr="Ein Bild, das Text, Diagramm, Reihe, parallel enthält.&#10;&#10;KI-generierte Inhalte können fehlerhaft sein."/>
          <p:cNvPicPr/>
          <p:nvPr/>
        </p:nvPicPr>
        <p:blipFill>
          <a:blip r:embed="rId1"/>
          <a:srcRect l="0" t="3595" r="0" b="0"/>
          <a:stretch/>
        </p:blipFill>
        <p:spPr>
          <a:xfrm>
            <a:off x="2352600" y="1267920"/>
            <a:ext cx="7485480" cy="4849920"/>
          </a:xfrm>
          <a:prstGeom prst="rect">
            <a:avLst/>
          </a:prstGeom>
          <a:ln w="0">
            <a:noFill/>
          </a:ln>
        </p:spPr>
      </p:pic>
      <p:sp>
        <p:nvSpPr>
          <p:cNvPr id="265" name="Textfeld 2"/>
          <p:cNvSpPr/>
          <p:nvPr/>
        </p:nvSpPr>
        <p:spPr>
          <a:xfrm>
            <a:off x="637200" y="6230520"/>
            <a:ext cx="995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feld 2"/>
          <p:cNvSpPr/>
          <p:nvPr/>
        </p:nvSpPr>
        <p:spPr>
          <a:xfrm>
            <a:off x="628560" y="1512000"/>
            <a:ext cx="995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deutlich, wie wichtig die neue Variable brand_type ist.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rafik 2" descr="Ein Bild, das Text, Screenshot, Diagramm, Rechteck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1131840" y="2229120"/>
            <a:ext cx="4472280" cy="41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Ergebnis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628560" y="1512000"/>
            <a:ext cx="9952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Durch unsere Analyse und Bereinigung haben wir: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Variablen reduziert von 15 -&gt; 8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Einträge reduzieret von 100.000 -&gt; 88.507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3"/>
          <p:cNvSpPr/>
          <p:nvPr/>
        </p:nvSpPr>
        <p:spPr>
          <a:xfrm>
            <a:off x="5686920" y="2698200"/>
            <a:ext cx="632700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2. Support Vector Machine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reeform: Shape 152"/>
          <p:cNvSpPr/>
          <p:nvPr/>
        </p:nvSpPr>
        <p:spPr>
          <a:xfrm>
            <a:off x="673920" y="1688040"/>
            <a:ext cx="5085360" cy="3127320"/>
          </a:xfrm>
          <a:custGeom>
            <a:avLst/>
            <a:gdLst>
              <a:gd name="textAreaLeft" fmla="*/ 0 w 5085360"/>
              <a:gd name="textAreaRight" fmla="*/ 5086800 w 5085360"/>
              <a:gd name="textAreaTop" fmla="*/ 0 h 3127320"/>
              <a:gd name="textAreaBottom" fmla="*/ 3128760 h 312732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73" name="Rechteck 1"/>
          <p:cNvSpPr/>
          <p:nvPr/>
        </p:nvSpPr>
        <p:spPr>
          <a:xfrm>
            <a:off x="-39240" y="6496920"/>
            <a:ext cx="12269520" cy="42372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Support Vector Machines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feld 3"/>
          <p:cNvSpPr/>
          <p:nvPr/>
        </p:nvSpPr>
        <p:spPr>
          <a:xfrm>
            <a:off x="628560" y="1512000"/>
            <a:ext cx="99525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Training der SVM auf train_val-Datensatz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Erstes Ausführen mit Kreuzvalidierung war sehr langsam, weshalb wir eine andere Library verwendet haben, um Multithreading nutzen zu können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Nach einigen Stunden Training, kamen als die optimalen Parameter: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Sigma: 5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C: 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==&gt; C ist in der mittleren Range, aber Sigma (hat mehr Potential TODO)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Mit MAE: 3082.514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Deshalb wurde nochmals trainiert mit angepasstem Tuning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"/>
          <p:cNvSpPr/>
          <p:nvPr/>
        </p:nvSpPr>
        <p:spPr>
          <a:xfrm>
            <a:off x="5686920" y="2698560"/>
            <a:ext cx="632700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3. Entscheidungs-Baum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Freeform: Shape 152"/>
          <p:cNvSpPr/>
          <p:nvPr/>
        </p:nvSpPr>
        <p:spPr>
          <a:xfrm>
            <a:off x="673920" y="1688040"/>
            <a:ext cx="5085360" cy="3127320"/>
          </a:xfrm>
          <a:custGeom>
            <a:avLst/>
            <a:gdLst>
              <a:gd name="textAreaLeft" fmla="*/ 0 w 5085360"/>
              <a:gd name="textAreaRight" fmla="*/ 5086800 w 5085360"/>
              <a:gd name="textAreaTop" fmla="*/ 0 h 3127320"/>
              <a:gd name="textAreaBottom" fmla="*/ 3128760 h 312732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78" name="Rechteck 1"/>
          <p:cNvSpPr/>
          <p:nvPr/>
        </p:nvSpPr>
        <p:spPr>
          <a:xfrm>
            <a:off x="-39240" y="6496920"/>
            <a:ext cx="12269520" cy="42372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Entscheidungsbaum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4860000" y="2777040"/>
            <a:ext cx="7382520" cy="3962520"/>
          </a:xfrm>
          <a:prstGeom prst="rect">
            <a:avLst/>
          </a:prstGeom>
          <a:ln w="0">
            <a:noFill/>
          </a:ln>
        </p:spPr>
      </p:pic>
      <p:sp>
        <p:nvSpPr>
          <p:cNvPr id="281" name="Textfeld 4"/>
          <p:cNvSpPr/>
          <p:nvPr/>
        </p:nvSpPr>
        <p:spPr>
          <a:xfrm>
            <a:off x="628560" y="1512000"/>
            <a:ext cx="99525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Training auf train_val-Datensatz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Tuning mit Kreuzvalidierung auf Anzahl der Blätter (Endknoten) des Baums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MAE: 4.898,059 €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Kreuzvalidierung unnötig, das Anzahl der Blätter bereits optimal ist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3"/>
          <p:cNvSpPr/>
          <p:nvPr/>
        </p:nvSpPr>
        <p:spPr>
          <a:xfrm>
            <a:off x="5686920" y="2698200"/>
            <a:ext cx="632700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4. Neuronal Network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Freeform: Shape 152"/>
          <p:cNvSpPr/>
          <p:nvPr/>
        </p:nvSpPr>
        <p:spPr>
          <a:xfrm>
            <a:off x="673920" y="1688040"/>
            <a:ext cx="5085360" cy="3127320"/>
          </a:xfrm>
          <a:custGeom>
            <a:avLst/>
            <a:gdLst>
              <a:gd name="textAreaLeft" fmla="*/ 0 w 5085360"/>
              <a:gd name="textAreaRight" fmla="*/ 5086800 w 5085360"/>
              <a:gd name="textAreaTop" fmla="*/ 0 h 3127320"/>
              <a:gd name="textAreaBottom" fmla="*/ 3128760 h 312732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84" name="Rechteck 1"/>
          <p:cNvSpPr/>
          <p:nvPr/>
        </p:nvSpPr>
        <p:spPr>
          <a:xfrm>
            <a:off x="-39240" y="6496920"/>
            <a:ext cx="12269520" cy="42372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32"/>
          <p:cNvGrpSpPr/>
          <p:nvPr/>
        </p:nvGrpSpPr>
        <p:grpSpPr>
          <a:xfrm>
            <a:off x="1313280" y="279720"/>
            <a:ext cx="9400320" cy="3467160"/>
            <a:chOff x="1313280" y="279720"/>
            <a:chExt cx="9400320" cy="3467160"/>
          </a:xfrm>
        </p:grpSpPr>
        <p:grpSp>
          <p:nvGrpSpPr>
            <p:cNvPr id="286" name="Group 36"/>
            <p:cNvGrpSpPr/>
            <p:nvPr/>
          </p:nvGrpSpPr>
          <p:grpSpPr>
            <a:xfrm>
              <a:off x="4695120" y="279720"/>
              <a:ext cx="2625480" cy="3411000"/>
              <a:chOff x="4695120" y="279720"/>
              <a:chExt cx="2625480" cy="3411000"/>
            </a:xfrm>
          </p:grpSpPr>
          <p:sp>
            <p:nvSpPr>
              <p:cNvPr id="287" name="Graphic 2"/>
              <p:cNvSpPr/>
              <p:nvPr/>
            </p:nvSpPr>
            <p:spPr>
              <a:xfrm>
                <a:off x="4695120" y="279720"/>
                <a:ext cx="2625480" cy="3411000"/>
              </a:xfrm>
              <a:custGeom>
                <a:avLst/>
                <a:gdLst>
                  <a:gd name="textAreaLeft" fmla="*/ 0 w 2625480"/>
                  <a:gd name="textAreaRight" fmla="*/ 2626920 w 2625480"/>
                  <a:gd name="textAreaTop" fmla="*/ 0 h 3411000"/>
                  <a:gd name="textAreaBottom" fmla="*/ 3412440 h 3411000"/>
                </a:gdLst>
                <a:ah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88" name="Group 40"/>
              <p:cNvGrpSpPr/>
              <p:nvPr/>
            </p:nvGrpSpPr>
            <p:grpSpPr>
              <a:xfrm>
                <a:off x="5502960" y="658080"/>
                <a:ext cx="1325880" cy="1299240"/>
                <a:chOff x="5502960" y="658080"/>
                <a:chExt cx="1325880" cy="1299240"/>
              </a:xfrm>
            </p:grpSpPr>
            <p:sp>
              <p:nvSpPr>
                <p:cNvPr id="289" name="Graphic 4"/>
                <p:cNvSpPr/>
                <p:nvPr/>
              </p:nvSpPr>
              <p:spPr>
                <a:xfrm>
                  <a:off x="5502960" y="658080"/>
                  <a:ext cx="1325880" cy="1299240"/>
                </a:xfrm>
                <a:custGeom>
                  <a:avLst/>
                  <a:gdLst>
                    <a:gd name="textAreaLeft" fmla="*/ 0 w 1325880"/>
                    <a:gd name="textAreaRight" fmla="*/ 1327320 w 1325880"/>
                    <a:gd name="textAreaTop" fmla="*/ 0 h 1299240"/>
                    <a:gd name="textAreaBottom" fmla="*/ 1300680 h 1299240"/>
                  </a:gdLst>
                  <a:ah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90" name="Freeform: Shape 42"/>
                <p:cNvSpPr/>
                <p:nvPr/>
              </p:nvSpPr>
              <p:spPr>
                <a:xfrm>
                  <a:off x="5824800" y="1128600"/>
                  <a:ext cx="622800" cy="411120"/>
                </a:xfrm>
                <a:custGeom>
                  <a:avLst/>
                  <a:gdLst>
                    <a:gd name="textAreaLeft" fmla="*/ 0 w 622800"/>
                    <a:gd name="textAreaRight" fmla="*/ 624240 w 622800"/>
                    <a:gd name="textAreaTop" fmla="*/ 0 h 411120"/>
                    <a:gd name="textAreaBottom" fmla="*/ 412560 h 411120"/>
                  </a:gdLst>
                  <a:ah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91" name="Rectangle 38"/>
            <p:cNvSpPr/>
            <p:nvPr/>
          </p:nvSpPr>
          <p:spPr>
            <a:xfrm>
              <a:off x="1313280" y="3684600"/>
              <a:ext cx="9400320" cy="622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8720" bIns="1872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6320" cy="79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platzhalter 1"/>
          <p:cNvSpPr/>
          <p:nvPr/>
        </p:nvSpPr>
        <p:spPr>
          <a:xfrm>
            <a:off x="5390640" y="349200"/>
            <a:ext cx="34063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500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59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4720" cy="67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 marL="20772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12"/>
          <p:cNvSpPr/>
          <p:nvPr/>
        </p:nvSpPr>
        <p:spPr>
          <a:xfrm>
            <a:off x="354600" y="4205520"/>
            <a:ext cx="479340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endParaRPr b="0" lang="de-DE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4720" cy="101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600" spc="-1" strike="noStrike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b="0" lang="de-DE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8360" cy="50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b="0" lang="de-DE" sz="1800" spc="-1" strike="noStrike" u="sng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1"/>
              </a:rPr>
              <a:t>https://www.kaggle.com/datasets/yaminh/german-car-insights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040" cy="2972160"/>
        </p:xfrm>
        <a:graphic>
          <a:graphicData uri="http://schemas.openxmlformats.org/drawingml/2006/table">
            <a:tbl>
              <a:tblPr/>
              <a:tblGrid>
                <a:gridCol w="2203200"/>
                <a:gridCol w="2203200"/>
              </a:tblGrid>
              <a:tr h="376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040" cy="3337200"/>
        </p:xfrm>
        <a:graphic>
          <a:graphicData uri="http://schemas.openxmlformats.org/drawingml/2006/table">
            <a:tbl>
              <a:tblPr/>
              <a:tblGrid>
                <a:gridCol w="3368520"/>
                <a:gridCol w="1451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5959800" y="1899720"/>
            <a:ext cx="5886000" cy="28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/>
            </a:b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Freeform: Shape 152"/>
          <p:cNvSpPr/>
          <p:nvPr/>
        </p:nvSpPr>
        <p:spPr>
          <a:xfrm>
            <a:off x="673920" y="1688040"/>
            <a:ext cx="5085360" cy="3127320"/>
          </a:xfrm>
          <a:custGeom>
            <a:avLst/>
            <a:gdLst>
              <a:gd name="textAreaLeft" fmla="*/ 0 w 5085360"/>
              <a:gd name="textAreaRight" fmla="*/ 5086800 w 5085360"/>
              <a:gd name="textAreaTop" fmla="*/ 0 h 3127320"/>
              <a:gd name="textAreaBottom" fmla="*/ 3128760 h 312732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46" name="Rechteck 1"/>
          <p:cNvSpPr/>
          <p:nvPr/>
        </p:nvSpPr>
        <p:spPr>
          <a:xfrm>
            <a:off x="-39240" y="6496920"/>
            <a:ext cx="12269520" cy="42372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3000"/>
          </a:bodyPr>
          <a:p>
            <a:pPr marL="20412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feld 2"/>
          <p:cNvSpPr/>
          <p:nvPr/>
        </p:nvSpPr>
        <p:spPr>
          <a:xfrm>
            <a:off x="585360" y="1788840"/>
            <a:ext cx="99525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„offer_description“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offer_description Wort unfallfrei, sport, 4x4 usw. steht.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sport bzw. 4x4 -&gt; neue Spalte erzeugt.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„power_ps“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„power_kw“ durch Umwandlung gewonnen werden.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3000"/>
          </a:bodyPr>
          <a:p>
            <a:pPr marL="20412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feld 2"/>
          <p:cNvSpPr/>
          <p:nvPr/>
        </p:nvSpPr>
        <p:spPr>
          <a:xfrm>
            <a:off x="585360" y="1788840"/>
            <a:ext cx="99525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„fuel_consumption_g_km“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fuel_type Diesel oder Benzin, nicht für alternative Antriebsarten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fuel_type zu wichtig für Zielvariable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älter als 2003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deren Kilometerstand über 500.000 km liegt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Grafik 247" descr=""/>
          <p:cNvPicPr/>
          <p:nvPr/>
        </p:nvPicPr>
        <p:blipFill>
          <a:blip r:embed="rId1"/>
          <a:stretch/>
        </p:blipFill>
        <p:spPr>
          <a:xfrm>
            <a:off x="5248800" y="2556360"/>
            <a:ext cx="3791880" cy="26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feld 2"/>
          <p:cNvSpPr/>
          <p:nvPr/>
        </p:nvSpPr>
        <p:spPr>
          <a:xfrm>
            <a:off x="585360" y="1507680"/>
            <a:ext cx="995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Ausreißer in „price_in_euro“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Setzen eines vernünftigen Höchstpreises für ein Gebrauchtwagen (60.000 €)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rafik 4" descr=""/>
          <p:cNvPicPr/>
          <p:nvPr/>
        </p:nvPicPr>
        <p:blipFill>
          <a:blip r:embed="rId1"/>
          <a:srcRect l="3454" t="3588" r="53067" b="14613"/>
          <a:stretch/>
        </p:blipFill>
        <p:spPr>
          <a:xfrm>
            <a:off x="585360" y="2443680"/>
            <a:ext cx="3212640" cy="384264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7" descr=""/>
          <p:cNvPicPr/>
          <p:nvPr/>
        </p:nvPicPr>
        <p:blipFill>
          <a:blip r:embed="rId2"/>
          <a:srcRect l="3476" t="4038" r="52240" b="13659"/>
          <a:stretch/>
        </p:blipFill>
        <p:spPr>
          <a:xfrm>
            <a:off x="6339240" y="2553840"/>
            <a:ext cx="3252240" cy="3842640"/>
          </a:xfrm>
          <a:prstGeom prst="rect">
            <a:avLst/>
          </a:prstGeom>
          <a:ln w="0">
            <a:noFill/>
          </a:ln>
        </p:spPr>
      </p:pic>
      <p:sp>
        <p:nvSpPr>
          <p:cNvPr id="256" name="Pfeil: nach rechts 8"/>
          <p:cNvSpPr/>
          <p:nvPr/>
        </p:nvSpPr>
        <p:spPr>
          <a:xfrm>
            <a:off x="4048920" y="4169160"/>
            <a:ext cx="2039400" cy="39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1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fik 5" descr=""/>
          <p:cNvPicPr/>
          <p:nvPr/>
        </p:nvPicPr>
        <p:blipFill>
          <a:blip r:embed="rId1"/>
          <a:srcRect l="0" t="2445" r="0" b="2101"/>
          <a:stretch/>
        </p:blipFill>
        <p:spPr>
          <a:xfrm>
            <a:off x="1662480" y="2282400"/>
            <a:ext cx="7798320" cy="446256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feld 2"/>
          <p:cNvSpPr/>
          <p:nvPr/>
        </p:nvSpPr>
        <p:spPr>
          <a:xfrm>
            <a:off x="585360" y="1553040"/>
            <a:ext cx="9952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Die Farbe hat fast keinen Einfluss auf den Preis, Farben wie gold, green etc. wenig vertreten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720" cy="64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feld 2"/>
          <p:cNvSpPr/>
          <p:nvPr/>
        </p:nvSpPr>
        <p:spPr>
          <a:xfrm>
            <a:off x="585360" y="1483920"/>
            <a:ext cx="995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Grafik 2" descr="Ein Bild, das Text, Diagramm, Screenshot, Reihe enthält.&#10;&#10;KI-generierte Inhalte können fehlerhaft sein."/>
          <p:cNvPicPr/>
          <p:nvPr/>
        </p:nvPicPr>
        <p:blipFill>
          <a:blip r:embed="rId1"/>
          <a:srcRect l="0" t="3740" r="0" b="0"/>
          <a:stretch/>
        </p:blipFill>
        <p:spPr>
          <a:xfrm>
            <a:off x="1903680" y="1923840"/>
            <a:ext cx="7315920" cy="47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LibreOffice/7.4.7.2$Linux_X86_64 LibreOffice_project/40$Build-2</Application>
  <AppVersion>15.0000</AppVersion>
  <Words>480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  <dc:description/>
  <dc:language>de-DE</dc:language>
  <cp:lastModifiedBy/>
  <dcterms:modified xsi:type="dcterms:W3CDTF">2025-06-05T14:55:56Z</dcterms:modified>
  <cp:revision>324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