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23640" y="6357240"/>
            <a:ext cx="11866680" cy="337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Freeform: Shape 2"/>
          <p:cNvSpPr/>
          <p:nvPr/>
        </p:nvSpPr>
        <p:spPr>
          <a:xfrm>
            <a:off x="323640" y="6349320"/>
            <a:ext cx="563400" cy="345960"/>
          </a:xfrm>
          <a:custGeom>
            <a:avLst/>
            <a:gdLst/>
            <a:ah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89520" cy="1024200"/>
          </a:xfrm>
          <a:custGeom>
            <a:avLst/>
            <a:gdLst/>
            <a:ahLst/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Freeform: Shape 3"/>
          <p:cNvSpPr/>
          <p:nvPr/>
        </p:nvSpPr>
        <p:spPr>
          <a:xfrm>
            <a:off x="0" y="161280"/>
            <a:ext cx="1666440" cy="1024200"/>
          </a:xfrm>
          <a:custGeom>
            <a:avLst/>
            <a:gdLst/>
            <a:ah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Freeform: Shape 8"/>
          <p:cNvSpPr/>
          <p:nvPr/>
        </p:nvSpPr>
        <p:spPr>
          <a:xfrm>
            <a:off x="11288880" y="161280"/>
            <a:ext cx="901080" cy="1024200"/>
          </a:xfrm>
          <a:custGeom>
            <a:avLst/>
            <a:gdLst/>
            <a:ahLst/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2"/>
          <a:srcRect l="4890" t="0" r="0" b="0"/>
          <a:stretch/>
        </p:blipFill>
        <p:spPr>
          <a:xfrm flipH="1">
            <a:off x="597960" y="0"/>
            <a:ext cx="11594160" cy="685620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yaminh/german-car-insights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 descr=""/>
          <p:cNvPicPr/>
          <p:nvPr/>
        </p:nvPicPr>
        <p:blipFill>
          <a:blip r:embed="rId1"/>
          <a:stretch/>
        </p:blipFill>
        <p:spPr>
          <a:xfrm>
            <a:off x="0" y="360"/>
            <a:ext cx="12190320" cy="685584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256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de-DE" sz="6000" spc="-1" strike="noStrike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2720"/>
            <a:ext cx="3819600" cy="31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b="0" lang="de-DE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de-DE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de-DE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b="0" lang="de-DE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b="0" lang="de-DE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b="0" lang="de-DE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de-DE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264" name="Grafik 3" descr="Ein Bild, das Text, Diagramm, Reihe, parallel enthält.&#10;&#10;KI-generierte Inhalte können fehlerhaft sein."/>
          <p:cNvPicPr/>
          <p:nvPr/>
        </p:nvPicPr>
        <p:blipFill>
          <a:blip r:embed="rId1"/>
          <a:srcRect l="0" t="3595" r="0" b="0"/>
          <a:stretch/>
        </p:blipFill>
        <p:spPr>
          <a:xfrm>
            <a:off x="2352600" y="1267920"/>
            <a:ext cx="7485120" cy="4849560"/>
          </a:xfrm>
          <a:prstGeom prst="rect">
            <a:avLst/>
          </a:prstGeom>
          <a:ln w="0">
            <a:noFill/>
          </a:ln>
        </p:spPr>
      </p:pic>
      <p:sp>
        <p:nvSpPr>
          <p:cNvPr id="265" name="Textfeld 2"/>
          <p:cNvSpPr/>
          <p:nvPr/>
        </p:nvSpPr>
        <p:spPr>
          <a:xfrm>
            <a:off x="637200" y="6230520"/>
            <a:ext cx="9952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267" name="Textfeld 2"/>
          <p:cNvSpPr/>
          <p:nvPr/>
        </p:nvSpPr>
        <p:spPr>
          <a:xfrm>
            <a:off x="628560" y="1512000"/>
            <a:ext cx="995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deutlich, wie wichtig die neue Variable brand_type ist.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68" name="Grafik 2" descr="Ein Bild, das Text, Screenshot, Diagramm, Rechteck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1131840" y="2229120"/>
            <a:ext cx="4471920" cy="418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Ergebnis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628560" y="1512000"/>
            <a:ext cx="9952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Durch unsere Analyse und Bereinigung haben wir: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Variablen reduziert von 15 -&gt; 8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Einträge reduzieret von 100.000 -&gt; 88.507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3"/>
          <p:cNvSpPr/>
          <p:nvPr/>
        </p:nvSpPr>
        <p:spPr>
          <a:xfrm>
            <a:off x="5686920" y="2698200"/>
            <a:ext cx="632664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2. Support Vector Machine</a:t>
            </a:r>
            <a:endParaRPr b="0" lang="de-DE" sz="5500" spc="-1" strike="noStrike">
              <a:latin typeface="Arial"/>
            </a:endParaRPr>
          </a:p>
        </p:txBody>
      </p:sp>
      <p:sp>
        <p:nvSpPr>
          <p:cNvPr id="272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Support Vector Machines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275" name="Textfeld 3"/>
          <p:cNvSpPr/>
          <p:nvPr/>
        </p:nvSpPr>
        <p:spPr>
          <a:xfrm>
            <a:off x="628560" y="1512000"/>
            <a:ext cx="99522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Training der SVM auf train_val-Datensatz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Erstes Ausführen mit Kreuzvalidierung war sehr langsam, weshalb wir eine andere Library verwendet haben, um Multithreading nutzen zu können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Nach einigen Stunden Training, kamen als die optimalen Parameter: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Sigma: 5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C: 2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==&gt; C ist in der mittleren Range, aber Sigma (hat mehr Potential TODO)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Mit MAE: 3082.514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Deshalb wurde nochmals trainiert mit angepasstem Tuning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Tuning nur minimale Auswirkungen auf MAE: 3076.228 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"/>
          <p:cNvSpPr/>
          <p:nvPr/>
        </p:nvSpPr>
        <p:spPr>
          <a:xfrm>
            <a:off x="5686920" y="2355480"/>
            <a:ext cx="6326640" cy="21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3. Entscheidungs-Baum</a:t>
            </a:r>
            <a:endParaRPr b="0" lang="de-DE" sz="5500" spc="-1" strike="noStrike">
              <a:latin typeface="Arial"/>
            </a:endParaRPr>
          </a:p>
        </p:txBody>
      </p:sp>
      <p:sp>
        <p:nvSpPr>
          <p:cNvPr id="277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Entscheidungsbaum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4860000" y="2777040"/>
            <a:ext cx="7382160" cy="3962160"/>
          </a:xfrm>
          <a:prstGeom prst="rect">
            <a:avLst/>
          </a:prstGeom>
          <a:ln w="0">
            <a:noFill/>
          </a:ln>
        </p:spPr>
      </p:pic>
      <p:sp>
        <p:nvSpPr>
          <p:cNvPr id="281" name="Textfeld 4"/>
          <p:cNvSpPr/>
          <p:nvPr/>
        </p:nvSpPr>
        <p:spPr>
          <a:xfrm>
            <a:off x="628560" y="1512000"/>
            <a:ext cx="9952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Training auf train_val-Datensatz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Tuning mit Kreuzvalidierung auf Anzahl der Blätter (Endknoten) des Baums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MAE: 4.898,059 €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Kreuzvalidierung unnötig, das Anzahl der Blätter bereits optimal 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3"/>
          <p:cNvSpPr/>
          <p:nvPr/>
        </p:nvSpPr>
        <p:spPr>
          <a:xfrm>
            <a:off x="5686920" y="2698200"/>
            <a:ext cx="632664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4. Neuronal Network</a:t>
            </a:r>
            <a:endParaRPr b="0" lang="de-DE" sz="5500" spc="-1" strike="noStrike">
              <a:latin typeface="Arial"/>
            </a:endParaRPr>
          </a:p>
        </p:txBody>
      </p:sp>
      <p:sp>
        <p:nvSpPr>
          <p:cNvPr id="283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32"/>
          <p:cNvGrpSpPr/>
          <p:nvPr/>
        </p:nvGrpSpPr>
        <p:grpSpPr>
          <a:xfrm>
            <a:off x="1313280" y="279720"/>
            <a:ext cx="9399960" cy="3466800"/>
            <a:chOff x="1313280" y="279720"/>
            <a:chExt cx="9399960" cy="3466800"/>
          </a:xfrm>
        </p:grpSpPr>
        <p:grpSp>
          <p:nvGrpSpPr>
            <p:cNvPr id="286" name="Group 36"/>
            <p:cNvGrpSpPr/>
            <p:nvPr/>
          </p:nvGrpSpPr>
          <p:grpSpPr>
            <a:xfrm>
              <a:off x="4695120" y="279720"/>
              <a:ext cx="2625120" cy="3410640"/>
              <a:chOff x="4695120" y="279720"/>
              <a:chExt cx="2625120" cy="3410640"/>
            </a:xfrm>
          </p:grpSpPr>
          <p:sp>
            <p:nvSpPr>
              <p:cNvPr id="287" name="Graphic 2"/>
              <p:cNvSpPr/>
              <p:nvPr/>
            </p:nvSpPr>
            <p:spPr>
              <a:xfrm>
                <a:off x="4695120" y="279720"/>
                <a:ext cx="2625120" cy="3410640"/>
              </a:xfrm>
              <a:custGeom>
                <a:avLst/>
                <a:gdLst/>
                <a:ahLst/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88" name="Group 40"/>
              <p:cNvGrpSpPr/>
              <p:nvPr/>
            </p:nvGrpSpPr>
            <p:grpSpPr>
              <a:xfrm>
                <a:off x="5502960" y="658080"/>
                <a:ext cx="1325520" cy="1298880"/>
                <a:chOff x="5502960" y="658080"/>
                <a:chExt cx="1325520" cy="1298880"/>
              </a:xfrm>
            </p:grpSpPr>
            <p:sp>
              <p:nvSpPr>
                <p:cNvPr id="289" name="Graphic 4"/>
                <p:cNvSpPr/>
                <p:nvPr/>
              </p:nvSpPr>
              <p:spPr>
                <a:xfrm>
                  <a:off x="5502960" y="658080"/>
                  <a:ext cx="1325520" cy="1298880"/>
                </a:xfrm>
                <a:custGeom>
                  <a:avLst/>
                  <a:gdLst/>
                  <a:ahLst/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0" name="Freeform: Shape 42"/>
                <p:cNvSpPr/>
                <p:nvPr/>
              </p:nvSpPr>
              <p:spPr>
                <a:xfrm>
                  <a:off x="5824800" y="1128600"/>
                  <a:ext cx="622440" cy="410760"/>
                </a:xfrm>
                <a:custGeom>
                  <a:avLst/>
                  <a:gdLst/>
                  <a:ah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91" name="Rectangle 38"/>
            <p:cNvSpPr/>
            <p:nvPr/>
          </p:nvSpPr>
          <p:spPr>
            <a:xfrm>
              <a:off x="1313280" y="3684600"/>
              <a:ext cx="9399960" cy="619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5960" cy="79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293" name="Textplatzhalter 1"/>
          <p:cNvSpPr/>
          <p:nvPr/>
        </p:nvSpPr>
        <p:spPr>
          <a:xfrm>
            <a:off x="5390640" y="349200"/>
            <a:ext cx="340596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b="0" lang="de-DE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464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buNone/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55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1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2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3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4360" cy="67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 marL="20772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b="0" lang="de-DE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12"/>
          <p:cNvSpPr/>
          <p:nvPr/>
        </p:nvSpPr>
        <p:spPr>
          <a:xfrm>
            <a:off x="354600" y="3900600"/>
            <a:ext cx="4793040" cy="20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endParaRPr b="0" lang="de-DE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4360" cy="101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600" spc="-1" strike="noStrike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b="0" lang="de-DE" sz="4600" spc="-1" strike="noStrike">
              <a:latin typeface="Arial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80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b="0" lang="de-DE" sz="1800" spc="-1" strike="noStrike" u="sng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1"/>
              </a:rPr>
              <a:t>https://www.kaggle.com/datasets/yaminh/german-car-insights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b="0" lang="de-DE" sz="1800" spc="-1" strike="noStrike"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040" cy="2971800"/>
        </p:xfrm>
        <a:graphic>
          <a:graphicData uri="http://schemas.openxmlformats.org/drawingml/2006/table">
            <a:tbl>
              <a:tblPr/>
              <a:tblGrid>
                <a:gridCol w="2203200"/>
                <a:gridCol w="2203200"/>
              </a:tblGrid>
              <a:tr h="376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040" cy="3336840"/>
        </p:xfrm>
        <a:graphic>
          <a:graphicData uri="http://schemas.openxmlformats.org/drawingml/2006/table">
            <a:tbl>
              <a:tblPr/>
              <a:tblGrid>
                <a:gridCol w="3368520"/>
                <a:gridCol w="1451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5959800" y="1213920"/>
            <a:ext cx="5885640" cy="42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/>
            </a:b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245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3000"/>
          </a:bodyPr>
          <a:p>
            <a:pPr marL="20412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248" name="Textfeld 2"/>
          <p:cNvSpPr/>
          <p:nvPr/>
        </p:nvSpPr>
        <p:spPr>
          <a:xfrm>
            <a:off x="585360" y="1788840"/>
            <a:ext cx="99522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„offer_description“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offer_description Wort unfallfrei, sport, 4x4 usw. steht.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sport bzw. 4x4 -&gt; neue Spalte erzeugt.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„power_ps“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„power_kw“ durch Umwandlung gewonnen werden.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3000"/>
          </a:bodyPr>
          <a:p>
            <a:pPr marL="20412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250" name="Textfeld 2"/>
          <p:cNvSpPr/>
          <p:nvPr/>
        </p:nvSpPr>
        <p:spPr>
          <a:xfrm>
            <a:off x="585360" y="1788840"/>
            <a:ext cx="995220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„fuel_consumption_g_km“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fuel_type Diesel oder Benzin, nicht für alternative Antriebsarten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fuel_type zu wichtig für Zielvariable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älter als 2003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deren Kilometerstand über 500.000 km liegt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251" name="Grafik 247" descr=""/>
          <p:cNvPicPr/>
          <p:nvPr/>
        </p:nvPicPr>
        <p:blipFill>
          <a:blip r:embed="rId1"/>
          <a:stretch/>
        </p:blipFill>
        <p:spPr>
          <a:xfrm>
            <a:off x="5248800" y="2556360"/>
            <a:ext cx="3791520" cy="26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253" name="Textfeld 2"/>
          <p:cNvSpPr/>
          <p:nvPr/>
        </p:nvSpPr>
        <p:spPr>
          <a:xfrm>
            <a:off x="585360" y="1507680"/>
            <a:ext cx="995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Ausreißer in „price_in_euro“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Setzen eines vernünftigen Höchstpreises für ein Gebrauchtwagen (60.000 €) 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54" name="Grafik 4" descr=""/>
          <p:cNvPicPr/>
          <p:nvPr/>
        </p:nvPicPr>
        <p:blipFill>
          <a:blip r:embed="rId1"/>
          <a:srcRect l="3454" t="3588" r="53067" b="14613"/>
          <a:stretch/>
        </p:blipFill>
        <p:spPr>
          <a:xfrm>
            <a:off x="585360" y="2443680"/>
            <a:ext cx="3212280" cy="384228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7" descr=""/>
          <p:cNvPicPr/>
          <p:nvPr/>
        </p:nvPicPr>
        <p:blipFill>
          <a:blip r:embed="rId2"/>
          <a:srcRect l="3476" t="4038" r="52240" b="13659"/>
          <a:stretch/>
        </p:blipFill>
        <p:spPr>
          <a:xfrm>
            <a:off x="6339240" y="2553840"/>
            <a:ext cx="3251880" cy="3842280"/>
          </a:xfrm>
          <a:prstGeom prst="rect">
            <a:avLst/>
          </a:prstGeom>
          <a:ln w="0">
            <a:noFill/>
          </a:ln>
        </p:spPr>
      </p:pic>
      <p:sp>
        <p:nvSpPr>
          <p:cNvPr id="256" name="Pfeil: nach rechts 8"/>
          <p:cNvSpPr/>
          <p:nvPr/>
        </p:nvSpPr>
        <p:spPr>
          <a:xfrm>
            <a:off x="4048920" y="4169160"/>
            <a:ext cx="2039040" cy="39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1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fik 5" descr=""/>
          <p:cNvPicPr/>
          <p:nvPr/>
        </p:nvPicPr>
        <p:blipFill>
          <a:blip r:embed="rId1"/>
          <a:srcRect l="0" t="2445" r="0" b="2101"/>
          <a:stretch/>
        </p:blipFill>
        <p:spPr>
          <a:xfrm>
            <a:off x="1662480" y="2282400"/>
            <a:ext cx="7797960" cy="446220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259" name="Textfeld 2"/>
          <p:cNvSpPr/>
          <p:nvPr/>
        </p:nvSpPr>
        <p:spPr>
          <a:xfrm>
            <a:off x="585360" y="1553040"/>
            <a:ext cx="9952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Die Farbe hat fast keinen Einfluss auf den Preis, Farben wie gold, green etc. wenig vertreten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261" name="Textfeld 2"/>
          <p:cNvSpPr/>
          <p:nvPr/>
        </p:nvSpPr>
        <p:spPr>
          <a:xfrm>
            <a:off x="585360" y="1483920"/>
            <a:ext cx="9952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62" name="Grafik 2" descr="Ein Bild, das Text, Diagramm, Screenshot, Reihe enthält.&#10;&#10;KI-generierte Inhalte können fehlerhaft sein."/>
          <p:cNvPicPr/>
          <p:nvPr/>
        </p:nvPicPr>
        <p:blipFill>
          <a:blip r:embed="rId1"/>
          <a:srcRect l="0" t="3740" r="0" b="0"/>
          <a:stretch/>
        </p:blipFill>
        <p:spPr>
          <a:xfrm>
            <a:off x="1903680" y="1923840"/>
            <a:ext cx="7315560" cy="47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Application>LibreOffice/7.3.7.2$Linux_X86_64 LibreOffice_project/30$Build-2</Application>
  <AppVersion>15.0000</AppVersion>
  <Words>480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  <dc:description/>
  <dc:language>de-DE</dc:language>
  <cp:lastModifiedBy/>
  <dcterms:modified xsi:type="dcterms:W3CDTF">2025-06-05T19:41:50Z</dcterms:modified>
  <cp:revision>326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