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49" r:id="rId2"/>
  </p:sldMasterIdLst>
  <p:sldIdLst>
    <p:sldId id="309" r:id="rId3"/>
    <p:sldId id="348" r:id="rId4"/>
    <p:sldId id="353" r:id="rId5"/>
    <p:sldId id="352" r:id="rId6"/>
    <p:sldId id="354" r:id="rId7"/>
    <p:sldId id="261" r:id="rId8"/>
    <p:sldId id="349" r:id="rId9"/>
    <p:sldId id="350" r:id="rId10"/>
    <p:sldId id="351" r:id="rId11"/>
    <p:sldId id="275" r:id="rId12"/>
    <p:sldId id="346" r:id="rId13"/>
    <p:sldId id="31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Okruhlica" initials="PO" lastIdx="1" clrIdx="0">
    <p:extLst>
      <p:ext uri="{19B8F6BF-5375-455C-9EA6-DF929625EA0E}">
        <p15:presenceInfo xmlns:p15="http://schemas.microsoft.com/office/powerpoint/2012/main" userId="6ec65aedfe4bc6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A313F"/>
    <a:srgbClr val="FFFFFF"/>
    <a:srgbClr val="2F4913"/>
    <a:srgbClr val="92D050"/>
    <a:srgbClr val="C51822"/>
    <a:srgbClr val="ADCAE8"/>
    <a:srgbClr val="B7CA42"/>
    <a:srgbClr val="2D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8" y="108"/>
      </p:cViewPr>
      <p:guideLst>
        <p:guide orient="horz" pos="23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965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1D3076-C9E3-7AF5-C29B-FCDED3837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3DC9DC-5C91-C59D-8C7B-F3CAF39E10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26890" y="228158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1983559-6E44-102E-FF3B-32B34B3C61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99965" y="4216400"/>
            <a:ext cx="3455987" cy="1544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41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253A0C-3378-631A-BBCA-91D1A7B9EF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60" y="0"/>
            <a:ext cx="12182340" cy="6858000"/>
          </a:xfrm>
          <a:prstGeom prst="rect">
            <a:avLst/>
          </a:prstGeom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9BB727-7D4A-D404-B83B-B6B2873740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409" y="462827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496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enschliches Gesicht, Person, Licht, Kunst enthält.&#10;&#10;Automatisch generierte Beschreibung">
            <a:extLst>
              <a:ext uri="{FF2B5EF4-FFF2-40B4-BE49-F238E27FC236}">
                <a16:creationId xmlns:a16="http://schemas.microsoft.com/office/drawing/2014/main" id="{0023472D-91BE-1913-CC6C-365B282D5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/>
          <a:stretch/>
        </p:blipFill>
        <p:spPr>
          <a:xfrm flipH="1">
            <a:off x="596113" y="0"/>
            <a:ext cx="11595887" cy="6858000"/>
          </a:xfrm>
          <a:prstGeom prst="rect">
            <a:avLst/>
          </a:prstGeom>
        </p:spPr>
      </p:pic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057E902-8600-CDBA-C860-E38F2C0E51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2" y="4709200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9965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baseline="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8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6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2245DB-E119-4DA8-858C-9DCF0F54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3C18F540-BA74-4179-A9B8-C325A2CDD3D5}"/>
              </a:ext>
            </a:extLst>
          </p:cNvPr>
          <p:cNvSpPr txBox="1"/>
          <p:nvPr/>
        </p:nvSpPr>
        <p:spPr>
          <a:xfrm>
            <a:off x="6877959" y="1420043"/>
            <a:ext cx="48244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6000" b="1" dirty="0">
                <a:solidFill>
                  <a:schemeClr val="tx2">
                    <a:lumMod val="75000"/>
                  </a:schemeClr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Machine Learning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3622A8E5-3A43-426F-B56D-7776DF78C8F0}"/>
              </a:ext>
            </a:extLst>
          </p:cNvPr>
          <p:cNvSpPr txBox="1"/>
          <p:nvPr/>
        </p:nvSpPr>
        <p:spPr>
          <a:xfrm>
            <a:off x="7379561" y="3262531"/>
            <a:ext cx="3821271" cy="2898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Analyse der Gebrauchtwagen und deren Preise in Deutschland</a:t>
            </a: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24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Vorgestellt von</a:t>
            </a:r>
          </a:p>
          <a:p>
            <a:pPr algn="ctr"/>
            <a:endParaRPr lang="de-DE" altLang="ko-KR" sz="7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Peter Okruhlica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Nico Dilger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am xx.xx.2025</a:t>
            </a:r>
          </a:p>
          <a:p>
            <a:pPr algn="ctr"/>
            <a:endParaRPr lang="ko-KR" altLang="en-US" sz="19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  <a:cs typeface="Aptos Serif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3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13217" y="279874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7C9638-79CE-43F1-92DA-86FCEFC51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13" y="349106"/>
            <a:ext cx="3407657" cy="792605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ahnschrift SemiLight" panose="020B0502040204020203" pitchFamily="34" charset="0"/>
              </a:rPr>
              <a:t>Content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44CB5F3D-4CF2-C96F-5407-6D6E49F19E2E}"/>
              </a:ext>
            </a:extLst>
          </p:cNvPr>
          <p:cNvSpPr txBox="1">
            <a:spLocks/>
          </p:cNvSpPr>
          <p:nvPr/>
        </p:nvSpPr>
        <p:spPr>
          <a:xfrm>
            <a:off x="5390721" y="349106"/>
            <a:ext cx="3407657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838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935" y="380280"/>
            <a:ext cx="8066002" cy="68107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061C4418-2F26-5D3F-FD31-282B435BC65D}"/>
              </a:ext>
            </a:extLst>
          </p:cNvPr>
          <p:cNvSpPr txBox="1"/>
          <p:nvPr/>
        </p:nvSpPr>
        <p:spPr>
          <a:xfrm>
            <a:off x="354563" y="4197204"/>
            <a:ext cx="4794951" cy="1485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altLang="ko-KR" sz="1050" i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  <a:p>
            <a:pPr algn="ctr"/>
            <a:r>
              <a:rPr lang="de-DE" altLang="ko-KR" sz="4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Vielen Dank für </a:t>
            </a:r>
          </a:p>
          <a:p>
            <a:pPr algn="ctr"/>
            <a:r>
              <a:rPr lang="de-DE" altLang="ko-KR" sz="4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Aufmerksamkeit</a:t>
            </a:r>
            <a:endParaRPr lang="de-DE" altLang="ko-KR" sz="5400" b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CBCD8AC-1A5A-0A80-75BE-EF7CFC0E3370}"/>
              </a:ext>
            </a:extLst>
          </p:cNvPr>
          <p:cNvSpPr txBox="1"/>
          <p:nvPr/>
        </p:nvSpPr>
        <p:spPr>
          <a:xfrm>
            <a:off x="0" y="444145"/>
            <a:ext cx="5446295" cy="842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Gliederung</a:t>
            </a:r>
            <a:endParaRPr lang="de-DE" altLang="ko-KR" sz="60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416969B-CB20-490A-B9C4-BD3ACAC43A1D}"/>
              </a:ext>
            </a:extLst>
          </p:cNvPr>
          <p:cNvSpPr txBox="1"/>
          <p:nvPr/>
        </p:nvSpPr>
        <p:spPr>
          <a:xfrm>
            <a:off x="762000" y="1355558"/>
            <a:ext cx="8847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 SemiLight" panose="020B0502040204020203" pitchFamily="34" charset="0"/>
              </a:rPr>
              <a:t>Vorstellung des Datensatzes und Zweck der Analyse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Bereinigung des Datensatzes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Deskriptive Datenanalyse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3 Maschinelle Lernverfahren: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1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2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0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0904" y="240634"/>
            <a:ext cx="8066002" cy="1018672"/>
          </a:xfrm>
        </p:spPr>
        <p:txBody>
          <a:bodyPr>
            <a:normAutofit/>
          </a:bodyPr>
          <a:lstStyle/>
          <a:p>
            <a:pPr algn="ctr"/>
            <a:r>
              <a:rPr lang="de-DE" sz="46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Datensatz</a:t>
            </a:r>
            <a:endParaRPr lang="en-US" sz="4600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CD1534-88B0-4789-9729-6F86E25FDDF8}"/>
              </a:ext>
            </a:extLst>
          </p:cNvPr>
          <p:cNvSpPr txBox="1"/>
          <p:nvPr/>
        </p:nvSpPr>
        <p:spPr>
          <a:xfrm>
            <a:off x="596136" y="1539053"/>
            <a:ext cx="109997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Der Datensatz wurde unter </a:t>
            </a:r>
            <a:r>
              <a:rPr lang="de-DE" dirty="0">
                <a:latin typeface="Bahnschrift SemiLight" panose="020B0502040204020203" pitchFamily="34" charset="0"/>
                <a:hlinkClick r:id="rId2"/>
              </a:rPr>
              <a:t>https://www.kaggle.com/datasets/yaminh/german-car-insights</a:t>
            </a:r>
            <a:r>
              <a:rPr lang="de-DE" dirty="0">
                <a:latin typeface="Bahnschrift SemiLight" panose="020B0502040204020203" pitchFamily="34" charset="0"/>
              </a:rPr>
              <a:t> heruntergeladen.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Beinhaltet 100.000 Einträge zu Gebrauchtwagen auf dem deutschen Markt zwischen den Jahren    1995-2023</a:t>
            </a:r>
          </a:p>
          <a:p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Bahnschrift SemiLight" panose="020B0502040204020203" pitchFamily="34" charset="0"/>
              </a:rPr>
              <a:t>Use Cases: </a:t>
            </a:r>
            <a:r>
              <a:rPr lang="de-DE" dirty="0">
                <a:latin typeface="Bahnschrift SemiLight" panose="020B0502040204020203" pitchFamily="34" charset="0"/>
              </a:rPr>
              <a:t>Trendanalyse der Automobilindustrie, Realistische Preiseinschätzung eines Gebrauchtwagens</a:t>
            </a:r>
            <a:endParaRPr lang="de-DE" b="1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713FFF1-A9C6-4492-AD6C-C6F3814A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96268"/>
              </p:ext>
            </p:extLst>
          </p:nvPr>
        </p:nvGraphicFramePr>
        <p:xfrm>
          <a:off x="935597" y="2885619"/>
          <a:ext cx="4406424" cy="297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12">
                  <a:extLst>
                    <a:ext uri="{9D8B030D-6E8A-4147-A177-3AD203B41FA5}">
                      <a16:colId xmlns:a16="http://schemas.microsoft.com/office/drawing/2014/main" val="3252619035"/>
                    </a:ext>
                  </a:extLst>
                </a:gridCol>
                <a:gridCol w="2203212">
                  <a:extLst>
                    <a:ext uri="{9D8B030D-6E8A-4147-A177-3AD203B41FA5}">
                      <a16:colId xmlns:a16="http://schemas.microsoft.com/office/drawing/2014/main" val="865412684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Unnamed</a:t>
                      </a:r>
                      <a:r>
                        <a:rPr lang="de-DE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0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5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7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Registration_date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Price_in_euro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82822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D954-603E-4AB1-8D4D-14C1CC137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24363"/>
              </p:ext>
            </p:extLst>
          </p:nvPr>
        </p:nvGraphicFramePr>
        <p:xfrm>
          <a:off x="6058616" y="2520571"/>
          <a:ext cx="4820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54">
                  <a:extLst>
                    <a:ext uri="{9D8B030D-6E8A-4147-A177-3AD203B41FA5}">
                      <a16:colId xmlns:a16="http://schemas.microsoft.com/office/drawing/2014/main" val="2113753867"/>
                    </a:ext>
                  </a:extLst>
                </a:gridCol>
                <a:gridCol w="1451998">
                  <a:extLst>
                    <a:ext uri="{9D8B030D-6E8A-4147-A177-3AD203B41FA5}">
                      <a16:colId xmlns:a16="http://schemas.microsoft.com/office/drawing/2014/main" val="263360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Typ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0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Power_kw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5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Power_ps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Transmission_type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0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Fuel_type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Fuel_consumption_l_100km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Fuel_consumption_g_km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8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Mileage_in_km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4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Offer_description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1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999" y="460491"/>
            <a:ext cx="8066002" cy="646331"/>
          </a:xfrm>
        </p:spPr>
        <p:txBody>
          <a:bodyPr>
            <a:normAutofit fontScale="85000" lnSpcReduction="20000"/>
          </a:bodyPr>
          <a:lstStyle/>
          <a:p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Bereinigung der Daten 1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3FB237-EAB2-420A-B049-9367A89DFA41}"/>
              </a:ext>
            </a:extLst>
          </p:cNvPr>
          <p:cNvSpPr txBox="1"/>
          <p:nvPr/>
        </p:nvSpPr>
        <p:spPr>
          <a:xfrm>
            <a:off x="585537" y="1788695"/>
            <a:ext cx="99541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Bahnschrift SemiLight" panose="020B0502040204020203" pitchFamily="34" charset="0"/>
              </a:rPr>
              <a:t>Entfernung der Spalte „Unnamed..0“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hat keine Relevanz, sie ist reine Nummerierung der Zeilen.</a:t>
            </a:r>
          </a:p>
          <a:p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  <a:p>
            <a:r>
              <a:rPr lang="de-DE" b="1" dirty="0">
                <a:latin typeface="Bahnschrift SemiLight" panose="020B0502040204020203" pitchFamily="34" charset="0"/>
              </a:rPr>
              <a:t>Entfernung der Spalte „</a:t>
            </a:r>
            <a:r>
              <a:rPr lang="de-DE" b="1" dirty="0" err="1">
                <a:latin typeface="Bahnschrift SemiLight" panose="020B0502040204020203" pitchFamily="34" charset="0"/>
              </a:rPr>
              <a:t>offer_description</a:t>
            </a:r>
            <a:r>
              <a:rPr lang="de-DE" b="1" dirty="0">
                <a:latin typeface="Bahnschrift SemiLight" panose="020B0502040204020203" pitchFamily="34" charset="0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Z.B.: wurde geschaut, ob in der Spalte </a:t>
            </a:r>
            <a:r>
              <a:rPr lang="de-DE" dirty="0" err="1">
                <a:latin typeface="Bahnschrift SemiLight" panose="020B0502040204020203" pitchFamily="34" charset="0"/>
              </a:rPr>
              <a:t>offer_description</a:t>
            </a:r>
            <a:r>
              <a:rPr lang="de-DE" dirty="0">
                <a:latin typeface="Bahnschrift SemiLight" panose="020B0502040204020203" pitchFamily="34" charset="0"/>
              </a:rPr>
              <a:t> Wort unfallfrei steht, dies war auch der Fall aber nur bei 48 Einträgen von 100 000. D.h.: wir wollten wissen, ob man aus dieser Spalte zusätzliche Informationen gewinnen kann.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liefert daher keine aufschlussreiche Informationen für weitere Analyse.</a:t>
            </a:r>
          </a:p>
          <a:p>
            <a:endParaRPr lang="de-DE" dirty="0">
              <a:latin typeface="Bahnschrift SemiLight" panose="020B0502040204020203" pitchFamily="34" charset="0"/>
            </a:endParaRPr>
          </a:p>
          <a:p>
            <a:r>
              <a:rPr lang="de-DE" b="1" dirty="0">
                <a:latin typeface="Bahnschrift SemiLight" panose="020B0502040204020203" pitchFamily="34" charset="0"/>
              </a:rPr>
              <a:t>Entfernung der Spalte „</a:t>
            </a:r>
            <a:r>
              <a:rPr lang="de-DE" b="1" dirty="0" err="1">
                <a:latin typeface="Bahnschrift SemiLight" panose="020B0502040204020203" pitchFamily="34" charset="0"/>
              </a:rPr>
              <a:t>power_ps</a:t>
            </a:r>
            <a:r>
              <a:rPr lang="de-DE" b="1" dirty="0">
                <a:latin typeface="Bahnschrift SemiLight" panose="020B0502040204020203" pitchFamily="34" charset="0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Die Pferdestärke kann auch aus „</a:t>
            </a:r>
            <a:r>
              <a:rPr lang="de-DE" dirty="0" err="1">
                <a:latin typeface="Bahnschrift SemiLight" panose="020B0502040204020203" pitchFamily="34" charset="0"/>
              </a:rPr>
              <a:t>power_kw</a:t>
            </a:r>
            <a:r>
              <a:rPr lang="de-DE" dirty="0">
                <a:latin typeface="Bahnschrift SemiLight" panose="020B0502040204020203" pitchFamily="34" charset="0"/>
              </a:rPr>
              <a:t>“ durch Umwandlung gewonnen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ist daher überflüssig für die weitere Analyse.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6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999" y="460491"/>
            <a:ext cx="8066002" cy="646331"/>
          </a:xfrm>
        </p:spPr>
        <p:txBody>
          <a:bodyPr>
            <a:normAutofit fontScale="85000" lnSpcReduction="20000"/>
          </a:bodyPr>
          <a:lstStyle/>
          <a:p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Bereinigung der Daten 2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3FB237-EAB2-420A-B049-9367A89DFA41}"/>
              </a:ext>
            </a:extLst>
          </p:cNvPr>
          <p:cNvSpPr txBox="1"/>
          <p:nvPr/>
        </p:nvSpPr>
        <p:spPr>
          <a:xfrm>
            <a:off x="585537" y="1788695"/>
            <a:ext cx="99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C&lt;</a:t>
            </a:r>
            <a:r>
              <a:rPr lang="de-DE" dirty="0" err="1">
                <a:latin typeface="Bahnschrift SemiLight" panose="020B0502040204020203" pitchFamily="34" charset="0"/>
              </a:rPr>
              <a:t>yxcyx</a:t>
            </a:r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959642" y="2549187"/>
            <a:ext cx="5887453" cy="15350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1. Deskriptive</a:t>
            </a:r>
            <a:b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</a:b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Datenanalyse</a:t>
            </a:r>
            <a:endParaRPr lang="de-DE" altLang="ko-KR" sz="60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2.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1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3.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2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4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4.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3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264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fang/En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Breitbild</PresentationFormat>
  <Paragraphs>96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 SemiBold</vt:lpstr>
      <vt:lpstr>Arial</vt:lpstr>
      <vt:lpstr>Bahnschrift SemiLight</vt:lpstr>
      <vt:lpstr>CMU Serif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Peter Okruhlica</cp:lastModifiedBy>
  <cp:revision>295</cp:revision>
  <dcterms:created xsi:type="dcterms:W3CDTF">2018-04-24T17:14:44Z</dcterms:created>
  <dcterms:modified xsi:type="dcterms:W3CDTF">2025-05-10T19:00:28Z</dcterms:modified>
</cp:coreProperties>
</file>