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323640" y="6357240"/>
            <a:ext cx="11866680" cy="3376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Freeform: Shape 2"/>
          <p:cNvSpPr/>
          <p:nvPr/>
        </p:nvSpPr>
        <p:spPr>
          <a:xfrm>
            <a:off x="323640" y="6349320"/>
            <a:ext cx="563400" cy="345960"/>
          </a:xfrm>
          <a:custGeom>
            <a:avLst/>
            <a:gdLst/>
            <a:ahLst/>
            <a:cxn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/>
          <p:nvPr/>
        </p:nvSpPr>
        <p:spPr>
          <a:xfrm>
            <a:off x="0" y="161280"/>
            <a:ext cx="11189520" cy="1024200"/>
          </a:xfrm>
          <a:custGeom>
            <a:avLst/>
            <a:gdLst/>
            <a:ahLst/>
            <a:cxnLst/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Freeform: Shape 3"/>
          <p:cNvSpPr/>
          <p:nvPr/>
        </p:nvSpPr>
        <p:spPr>
          <a:xfrm>
            <a:off x="0" y="161280"/>
            <a:ext cx="1666440" cy="1024200"/>
          </a:xfrm>
          <a:custGeom>
            <a:avLst/>
            <a:gdLst/>
            <a:ahLst/>
            <a:cxn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Freeform: Shape 8"/>
          <p:cNvSpPr/>
          <p:nvPr/>
        </p:nvSpPr>
        <p:spPr>
          <a:xfrm>
            <a:off x="11288880" y="161280"/>
            <a:ext cx="901080" cy="1024200"/>
          </a:xfrm>
          <a:custGeom>
            <a:avLst/>
            <a:gdLst/>
            <a:ahLst/>
            <a:cxnLst/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gradFill rotWithShape="0">
            <a:gsLst>
              <a:gs pos="0">
                <a:srgbClr val="EAF1FF">
                  <a:alpha val="0"/>
                </a:srgbClr>
              </a:gs>
              <a:gs pos="100000">
                <a:srgbClr val="002060">
                  <a:alpha val="61176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4" descr="Ein Bild, das Menschliches Gesicht, Person, Licht, Kunst enthält.&#10;&#10;Automatisch generierte Beschreibung"/>
          <p:cNvPicPr/>
          <p:nvPr/>
        </p:nvPicPr>
        <p:blipFill>
          <a:blip r:embed="rId14"/>
          <a:srcRect l="4890"/>
          <a:stretch/>
        </p:blipFill>
        <p:spPr>
          <a:xfrm flipH="1">
            <a:off x="597960" y="0"/>
            <a:ext cx="11594160" cy="685620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minh/german-car-insights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rafik 1"/>
          <p:cNvPicPr/>
          <p:nvPr/>
        </p:nvPicPr>
        <p:blipFill>
          <a:blip r:embed="rId2"/>
          <a:stretch/>
        </p:blipFill>
        <p:spPr>
          <a:xfrm>
            <a:off x="0" y="360"/>
            <a:ext cx="12190320" cy="6855840"/>
          </a:xfrm>
          <a:prstGeom prst="rect">
            <a:avLst/>
          </a:prstGeom>
          <a:ln w="0">
            <a:noFill/>
          </a:ln>
        </p:spPr>
      </p:pic>
      <p:sp>
        <p:nvSpPr>
          <p:cNvPr id="236" name="TextBox 12"/>
          <p:cNvSpPr/>
          <p:nvPr/>
        </p:nvSpPr>
        <p:spPr>
          <a:xfrm>
            <a:off x="6877800" y="1430280"/>
            <a:ext cx="4822560" cy="191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6000" b="1" strike="noStrike" spc="-1">
                <a:solidFill>
                  <a:srgbClr val="001848"/>
                </a:solidFill>
                <a:latin typeface="CMU Serif"/>
                <a:ea typeface="CMU Serif"/>
              </a:rPr>
              <a:t>Machine Learning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237" name="TextBox 13"/>
          <p:cNvSpPr/>
          <p:nvPr/>
        </p:nvSpPr>
        <p:spPr>
          <a:xfrm>
            <a:off x="7379640" y="3132720"/>
            <a:ext cx="3819600" cy="31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Analyse der Gebrauchtwagen und deren Preise in Deutschland</a:t>
            </a:r>
            <a:endParaRPr lang="de-DE" sz="19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de-DE" sz="187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de-DE" sz="187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Vorgestellt von</a:t>
            </a: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de-DE" sz="7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Peter Okruhlica</a:t>
            </a:r>
            <a:endParaRPr lang="de-DE" sz="19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Nico Dilger</a:t>
            </a:r>
            <a:endParaRPr lang="de-DE" sz="19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am xx.xx.2025</a:t>
            </a:r>
            <a:endParaRPr lang="de-DE" sz="19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de-DE" sz="1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lang="de-DE" sz="4000" b="0" strike="noStrike" spc="-1">
              <a:latin typeface="Arial"/>
            </a:endParaRPr>
          </a:p>
        </p:txBody>
      </p:sp>
      <p:pic>
        <p:nvPicPr>
          <p:cNvPr id="264" name="Grafik 3" descr="Ein Bild, das Text, Diagramm, Reihe, parallel enthält.&#10;&#10;KI-generierte Inhalte können fehlerhaft sein."/>
          <p:cNvPicPr/>
          <p:nvPr/>
        </p:nvPicPr>
        <p:blipFill>
          <a:blip r:embed="rId2"/>
          <a:srcRect t="3595"/>
          <a:stretch/>
        </p:blipFill>
        <p:spPr>
          <a:xfrm>
            <a:off x="2352600" y="1267920"/>
            <a:ext cx="7485120" cy="4849560"/>
          </a:xfrm>
          <a:prstGeom prst="rect">
            <a:avLst/>
          </a:prstGeom>
          <a:ln w="0">
            <a:noFill/>
          </a:ln>
        </p:spPr>
      </p:pic>
      <p:sp>
        <p:nvSpPr>
          <p:cNvPr id="265" name="Textfeld 2"/>
          <p:cNvSpPr/>
          <p:nvPr/>
        </p:nvSpPr>
        <p:spPr>
          <a:xfrm>
            <a:off x="637200" y="6230520"/>
            <a:ext cx="9952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Der Sprung beträgt ca. 7000 €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67" name="Textfeld 2"/>
          <p:cNvSpPr/>
          <p:nvPr/>
        </p:nvSpPr>
        <p:spPr>
          <a:xfrm>
            <a:off x="628560" y="1512000"/>
            <a:ext cx="99522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Klassifiziert man die Autos anhand dieses Sprungs, wird nochmal der Preisunterschied deutlich.</a:t>
            </a:r>
            <a:endParaRPr lang="de-DE" sz="1800" b="0" strike="noStrike" spc="-1" dirty="0">
              <a:latin typeface="Arial"/>
            </a:endParaRPr>
          </a:p>
        </p:txBody>
      </p:sp>
      <p:pic>
        <p:nvPicPr>
          <p:cNvPr id="268" name="Grafik 2" descr="Ein Bild, das Text, Screenshot, Diagramm, Rechteck enthält.&#10;&#10;KI-generierte Inhalte können fehlerhaft sein."/>
          <p:cNvPicPr/>
          <p:nvPr/>
        </p:nvPicPr>
        <p:blipFill>
          <a:blip r:embed="rId2"/>
          <a:stretch/>
        </p:blipFill>
        <p:spPr>
          <a:xfrm>
            <a:off x="1131840" y="2229120"/>
            <a:ext cx="4471920" cy="4183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Ergebnis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70" name="Textfeld 2"/>
          <p:cNvSpPr/>
          <p:nvPr/>
        </p:nvSpPr>
        <p:spPr>
          <a:xfrm>
            <a:off x="628560" y="1512000"/>
            <a:ext cx="99522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Durch unsere Analyse und Bereinigung haben wir: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- die Anzahl der Variablen reduziert von 15 -&gt; 8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- die Anzahl der Einträge reduzieret von 100.000 -&gt; 88.507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3"/>
          <p:cNvSpPr/>
          <p:nvPr/>
        </p:nvSpPr>
        <p:spPr>
          <a:xfrm>
            <a:off x="5686920" y="2698200"/>
            <a:ext cx="6326640" cy="146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2. Support Vector Machine</a:t>
            </a:r>
            <a:endParaRPr lang="de-DE" sz="5500" b="0" strike="noStrike" spc="-1">
              <a:latin typeface="Arial"/>
            </a:endParaRPr>
          </a:p>
        </p:txBody>
      </p:sp>
      <p:sp>
        <p:nvSpPr>
          <p:cNvPr id="272" name="Freeform: Shape 152"/>
          <p:cNvSpPr/>
          <p:nvPr/>
        </p:nvSpPr>
        <p:spPr>
          <a:xfrm>
            <a:off x="673920" y="1688040"/>
            <a:ext cx="5085000" cy="3126960"/>
          </a:xfrm>
          <a:custGeom>
            <a:avLst/>
            <a:gdLst/>
            <a:ahLst/>
            <a:cxn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Rechteck 1"/>
          <p:cNvSpPr/>
          <p:nvPr/>
        </p:nvSpPr>
        <p:spPr>
          <a:xfrm>
            <a:off x="-39240" y="6496920"/>
            <a:ext cx="12269160" cy="42336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Support Vector Machines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75" name="Textfeld 3"/>
          <p:cNvSpPr/>
          <p:nvPr/>
        </p:nvSpPr>
        <p:spPr>
          <a:xfrm>
            <a:off x="628560" y="1512000"/>
            <a:ext cx="995220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Training der SVM auf train_val-Datensatz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Erstes Ausführen mit Kreuzvalidierung war sehr langsam, weshalb wir eine andere Library verwendet haben, um Multithreading nutzen zu können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Nach einigen Stunden Training, kamen als die optimalen Parameter:</a:t>
            </a:r>
            <a:endParaRPr lang="de-DE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Sigma: 5</a:t>
            </a:r>
            <a:endParaRPr lang="de-DE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C: 2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==&gt; C ist in der mittleren Range, aber Sigma (hat mehr Potential TODO)</a:t>
            </a:r>
            <a:endParaRPr lang="de-DE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Mit MAE: 3082.514</a:t>
            </a:r>
            <a:endParaRPr lang="de-DE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Deshalb wurde nochmals trainiert mit angepasstem Tuning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Ergebnis:</a:t>
            </a:r>
            <a:endParaRPr lang="de-DE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Tuning nur minimale Auswirkungen auf MAE: 3076.228 </a:t>
            </a:r>
            <a:endParaRPr lang="de-DE" sz="1800" b="0" strike="noStrike" spc="-1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3"/>
          <p:cNvSpPr/>
          <p:nvPr/>
        </p:nvSpPr>
        <p:spPr>
          <a:xfrm>
            <a:off x="5686920" y="2355480"/>
            <a:ext cx="6326640" cy="21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3. Entscheidungs-Baum</a:t>
            </a:r>
            <a:endParaRPr lang="de-DE" sz="5500" b="0" strike="noStrike" spc="-1">
              <a:latin typeface="Arial"/>
            </a:endParaRPr>
          </a:p>
        </p:txBody>
      </p:sp>
      <p:sp>
        <p:nvSpPr>
          <p:cNvPr id="277" name="Freeform: Shape 152"/>
          <p:cNvSpPr/>
          <p:nvPr/>
        </p:nvSpPr>
        <p:spPr>
          <a:xfrm>
            <a:off x="673920" y="1688040"/>
            <a:ext cx="5085000" cy="3126960"/>
          </a:xfrm>
          <a:custGeom>
            <a:avLst/>
            <a:gdLst/>
            <a:ahLst/>
            <a:cxn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Rechteck 1"/>
          <p:cNvSpPr/>
          <p:nvPr/>
        </p:nvSpPr>
        <p:spPr>
          <a:xfrm>
            <a:off x="-39240" y="6496920"/>
            <a:ext cx="12269160" cy="42336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Entscheidungsbaum</a:t>
            </a:r>
            <a:endParaRPr lang="de-DE" sz="4000" b="0" strike="noStrike" spc="-1">
              <a:latin typeface="Arial"/>
            </a:endParaRPr>
          </a:p>
        </p:txBody>
      </p:sp>
      <p:pic>
        <p:nvPicPr>
          <p:cNvPr id="280" name="Grafik 279"/>
          <p:cNvPicPr/>
          <p:nvPr/>
        </p:nvPicPr>
        <p:blipFill>
          <a:blip r:embed="rId2"/>
          <a:stretch/>
        </p:blipFill>
        <p:spPr>
          <a:xfrm>
            <a:off x="4860000" y="2777040"/>
            <a:ext cx="7382160" cy="3962160"/>
          </a:xfrm>
          <a:prstGeom prst="rect">
            <a:avLst/>
          </a:prstGeom>
          <a:ln w="0">
            <a:noFill/>
          </a:ln>
        </p:spPr>
      </p:pic>
      <p:sp>
        <p:nvSpPr>
          <p:cNvPr id="281" name="Textfeld 4"/>
          <p:cNvSpPr/>
          <p:nvPr/>
        </p:nvSpPr>
        <p:spPr>
          <a:xfrm>
            <a:off x="628560" y="1512000"/>
            <a:ext cx="995220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Training auf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train_val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-Datensatz</a:t>
            </a: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Tuning mit Kreuzvalidierung auf Anzahl der Blätter (Endknoten) des Baums</a:t>
            </a:r>
            <a:endParaRPr lang="de-DE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Ergebnis:</a:t>
            </a:r>
            <a:endParaRPr lang="de-DE" sz="18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MAE: 4.898,059 €</a:t>
            </a:r>
            <a:endParaRPr lang="de-DE" sz="18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Kreuzvalidierung unnötig, da die Anzahl der Blätter bereits optimal ist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3"/>
          <p:cNvSpPr/>
          <p:nvPr/>
        </p:nvSpPr>
        <p:spPr>
          <a:xfrm>
            <a:off x="5686920" y="2632995"/>
            <a:ext cx="6326640" cy="15912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lang="de-DE" sz="55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4. Neuronales </a:t>
            </a:r>
          </a:p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lang="de-DE" sz="5500" b="1" spc="-1" dirty="0">
                <a:solidFill>
                  <a:srgbClr val="002060"/>
                </a:solidFill>
                <a:latin typeface="CMU Serif"/>
                <a:ea typeface="CMU Serif"/>
              </a:rPr>
              <a:t>Netz</a:t>
            </a:r>
            <a:endParaRPr lang="de-DE" sz="5500" b="0" strike="noStrike" spc="-1" dirty="0">
              <a:latin typeface="Arial"/>
            </a:endParaRPr>
          </a:p>
        </p:txBody>
      </p:sp>
      <p:sp>
        <p:nvSpPr>
          <p:cNvPr id="283" name="Freeform: Shape 152"/>
          <p:cNvSpPr/>
          <p:nvPr/>
        </p:nvSpPr>
        <p:spPr>
          <a:xfrm>
            <a:off x="673920" y="1688040"/>
            <a:ext cx="5085000" cy="3126960"/>
          </a:xfrm>
          <a:custGeom>
            <a:avLst/>
            <a:gdLst/>
            <a:ahLst/>
            <a:cxn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Rechteck 1"/>
          <p:cNvSpPr/>
          <p:nvPr/>
        </p:nvSpPr>
        <p:spPr>
          <a:xfrm>
            <a:off x="-39240" y="6496920"/>
            <a:ext cx="12269160" cy="42336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32"/>
          <p:cNvGrpSpPr/>
          <p:nvPr/>
        </p:nvGrpSpPr>
        <p:grpSpPr>
          <a:xfrm>
            <a:off x="1313280" y="279720"/>
            <a:ext cx="9399960" cy="3466800"/>
            <a:chOff x="1313280" y="279720"/>
            <a:chExt cx="9399960" cy="3466800"/>
          </a:xfrm>
        </p:grpSpPr>
        <p:grpSp>
          <p:nvGrpSpPr>
            <p:cNvPr id="286" name="Group 36"/>
            <p:cNvGrpSpPr/>
            <p:nvPr/>
          </p:nvGrpSpPr>
          <p:grpSpPr>
            <a:xfrm>
              <a:off x="4695120" y="279720"/>
              <a:ext cx="2625120" cy="3410640"/>
              <a:chOff x="4695120" y="279720"/>
              <a:chExt cx="2625120" cy="3410640"/>
            </a:xfrm>
          </p:grpSpPr>
          <p:sp>
            <p:nvSpPr>
              <p:cNvPr id="287" name="Graphic 2"/>
              <p:cNvSpPr/>
              <p:nvPr/>
            </p:nvSpPr>
            <p:spPr>
              <a:xfrm>
                <a:off x="4695120" y="279720"/>
                <a:ext cx="2625120" cy="3410640"/>
              </a:xfrm>
              <a:custGeom>
                <a:avLst/>
                <a:gdLst/>
                <a:ahLst/>
                <a:cxnLst/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88" name="Group 40"/>
              <p:cNvGrpSpPr/>
              <p:nvPr/>
            </p:nvGrpSpPr>
            <p:grpSpPr>
              <a:xfrm>
                <a:off x="5502960" y="658080"/>
                <a:ext cx="1325520" cy="1298880"/>
                <a:chOff x="5502960" y="658080"/>
                <a:chExt cx="1325520" cy="1298880"/>
              </a:xfrm>
            </p:grpSpPr>
            <p:sp>
              <p:nvSpPr>
                <p:cNvPr id="289" name="Graphic 4"/>
                <p:cNvSpPr/>
                <p:nvPr/>
              </p:nvSpPr>
              <p:spPr>
                <a:xfrm>
                  <a:off x="5502960" y="658080"/>
                  <a:ext cx="1325520" cy="129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0" name="Freeform: Shape 42"/>
                <p:cNvSpPr/>
                <p:nvPr/>
              </p:nvSpPr>
              <p:spPr>
                <a:xfrm>
                  <a:off x="5824800" y="1128600"/>
                  <a:ext cx="622440" cy="410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291" name="Rectangle 38"/>
            <p:cNvSpPr/>
            <p:nvPr/>
          </p:nvSpPr>
          <p:spPr>
            <a:xfrm>
              <a:off x="1313280" y="3684600"/>
              <a:ext cx="9399960" cy="619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/>
          </p:nvPr>
        </p:nvSpPr>
        <p:spPr>
          <a:xfrm>
            <a:off x="690840" y="349200"/>
            <a:ext cx="3405960" cy="79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Bahnschrift SemiLight"/>
                <a:ea typeface="Arial Unicode MS"/>
              </a:rPr>
              <a:t>Content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293" name="Textplatzhalter 1"/>
          <p:cNvSpPr/>
          <p:nvPr/>
        </p:nvSpPr>
        <p:spPr>
          <a:xfrm>
            <a:off x="5390640" y="349200"/>
            <a:ext cx="3405960" cy="79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CMU Serif"/>
                <a:ea typeface="CMU Serif"/>
              </a:rPr>
              <a:t>Content</a:t>
            </a:r>
            <a:endParaRPr lang="de-DE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"/>
          <p:cNvSpPr/>
          <p:nvPr/>
        </p:nvSpPr>
        <p:spPr>
          <a:xfrm>
            <a:off x="0" y="477720"/>
            <a:ext cx="544464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buNone/>
            </a:pPr>
            <a:r>
              <a:rPr lang="de-DE" sz="6000" b="1" strike="noStrike" spc="-1">
                <a:solidFill>
                  <a:srgbClr val="002060"/>
                </a:solidFill>
                <a:latin typeface="CMU Serif"/>
                <a:ea typeface="CMU Serif"/>
              </a:rPr>
              <a:t>Gliederung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239" name="Textfeld 1"/>
          <p:cNvSpPr/>
          <p:nvPr/>
        </p:nvSpPr>
        <p:spPr>
          <a:xfrm>
            <a:off x="762120" y="1355400"/>
            <a:ext cx="884556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Vorstellung des Datensatzes und Zweck der Analyse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Bereinigung des Datensatzes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Deskriptive Datenanalyse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3 Maschinelle Lernverfahren: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1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2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3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1983960" y="380160"/>
            <a:ext cx="8064360" cy="67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79000"/>
          </a:bodyPr>
          <a:lstStyle/>
          <a:p>
            <a:pPr marL="20772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Titel</a:t>
            </a:r>
            <a:endParaRPr lang="de-DE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Box 12"/>
          <p:cNvSpPr/>
          <p:nvPr/>
        </p:nvSpPr>
        <p:spPr>
          <a:xfrm>
            <a:off x="354600" y="3900600"/>
            <a:ext cx="4793040" cy="207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  <a:buNone/>
            </a:pPr>
            <a:endParaRPr lang="de-DE" sz="105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Vielen Dank für </a:t>
            </a:r>
            <a:endParaRPr lang="de-DE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Aufmerksamkeit</a:t>
            </a:r>
            <a:endParaRPr lang="de-DE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590840" y="240480"/>
            <a:ext cx="8064360" cy="101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600" b="1" strike="noStrike" spc="-1">
                <a:solidFill>
                  <a:srgbClr val="FFFFFF"/>
                </a:solidFill>
                <a:latin typeface="CMU Serif"/>
                <a:ea typeface="CMU Serif"/>
              </a:rPr>
              <a:t>Datensatz</a:t>
            </a:r>
            <a:endParaRPr lang="de-DE" sz="4600" b="0" strike="noStrike" spc="-1">
              <a:latin typeface="Arial"/>
            </a:endParaRPr>
          </a:p>
        </p:txBody>
      </p:sp>
      <p:sp>
        <p:nvSpPr>
          <p:cNvPr id="241" name="Textfeld 2"/>
          <p:cNvSpPr/>
          <p:nvPr/>
        </p:nvSpPr>
        <p:spPr>
          <a:xfrm>
            <a:off x="596160" y="1539000"/>
            <a:ext cx="1099800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Der Datensatz wurde unter </a:t>
            </a:r>
            <a:r>
              <a:rPr lang="de-DE" sz="1800" b="0" u="sng" strike="noStrike" spc="-1">
                <a:solidFill>
                  <a:srgbClr val="D8D8D8"/>
                </a:solidFill>
                <a:uFillTx/>
                <a:latin typeface="Bahnschrift SemiLight"/>
                <a:ea typeface="Arial Unicode MS"/>
                <a:hlinkClick r:id="rId2"/>
              </a:rPr>
              <a:t>https://www.kaggle.com/datasets/yaminh/german-car-insights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 heruntergeladen.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Beinhaltet 100.000 Einträge zu Gebrauchtwagen auf dem deutschen Markt zwischen den Jahren    1995-2023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Use Cases: 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Trendanalyse der Automobilindustrie, Realistische Preiseinschätzung eines Gebrauchtwagens</a:t>
            </a:r>
            <a:endParaRPr lang="de-DE" sz="1800" b="0" strike="noStrike" spc="-1">
              <a:latin typeface="Arial"/>
            </a:endParaRPr>
          </a:p>
        </p:txBody>
      </p:sp>
      <p:graphicFrame>
        <p:nvGraphicFramePr>
          <p:cNvPr id="242" name="Tabelle 4"/>
          <p:cNvGraphicFramePr/>
          <p:nvPr/>
        </p:nvGraphicFramePr>
        <p:xfrm>
          <a:off x="935640" y="2885760"/>
          <a:ext cx="4406400" cy="2972160"/>
        </p:xfrm>
        <a:graphic>
          <a:graphicData uri="http://schemas.openxmlformats.org/drawingml/2006/table">
            <a:tbl>
              <a:tblPr/>
              <a:tblGrid>
                <a:gridCol w="2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Unnamed: 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Brand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Model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Color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Registration_date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Year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Price_in_euro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3" name="Tabelle 5"/>
          <p:cNvGraphicFramePr/>
          <p:nvPr/>
        </p:nvGraphicFramePr>
        <p:xfrm>
          <a:off x="6058440" y="2520720"/>
          <a:ext cx="4820400" cy="3337200"/>
        </p:xfrm>
        <a:graphic>
          <a:graphicData uri="http://schemas.openxmlformats.org/drawingml/2006/table">
            <a:tbl>
              <a:tblPr/>
              <a:tblGrid>
                <a:gridCol w="336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Power_kw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Power_ps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Transmission_type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Fuel_type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Fuel_consumption_l_100km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Fuel_consumption_g_km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Mileage_in_km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Offer_description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3"/>
          <p:cNvSpPr/>
          <p:nvPr/>
        </p:nvSpPr>
        <p:spPr>
          <a:xfrm>
            <a:off x="5959800" y="1213920"/>
            <a:ext cx="5885640" cy="420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  <a:buNone/>
            </a:pPr>
            <a:r>
              <a:rPr lang="de-DE" sz="6000" b="1" strike="noStrike" spc="-1">
                <a:solidFill>
                  <a:srgbClr val="002060"/>
                </a:solidFill>
                <a:latin typeface="CMU Serif"/>
                <a:ea typeface="CMU Serif"/>
              </a:rPr>
              <a:t>1. Bereinigung und deskriptive</a:t>
            </a:r>
            <a:br>
              <a:rPr sz="6000"/>
            </a:br>
            <a:r>
              <a:rPr lang="de-DE" sz="6000" b="1" strike="noStrike" spc="-1">
                <a:solidFill>
                  <a:srgbClr val="002060"/>
                </a:solidFill>
                <a:latin typeface="CMU Serif"/>
                <a:ea typeface="CMU Serif"/>
              </a:rPr>
              <a:t>Datenanalyse</a:t>
            </a:r>
            <a:endParaRPr lang="de-DE" sz="6000" b="0" strike="noStrike" spc="-1">
              <a:latin typeface="Arial"/>
            </a:endParaRPr>
          </a:p>
        </p:txBody>
      </p:sp>
      <p:sp>
        <p:nvSpPr>
          <p:cNvPr id="245" name="Freeform: Shape 152"/>
          <p:cNvSpPr/>
          <p:nvPr/>
        </p:nvSpPr>
        <p:spPr>
          <a:xfrm>
            <a:off x="673920" y="1688040"/>
            <a:ext cx="5085000" cy="3126960"/>
          </a:xfrm>
          <a:custGeom>
            <a:avLst/>
            <a:gdLst/>
            <a:ahLst/>
            <a:cxnLst/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Rechteck 1"/>
          <p:cNvSpPr/>
          <p:nvPr/>
        </p:nvSpPr>
        <p:spPr>
          <a:xfrm>
            <a:off x="-39240" y="6496920"/>
            <a:ext cx="12269160" cy="42336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73000"/>
          </a:bodyPr>
          <a:lstStyle/>
          <a:p>
            <a:pPr marL="2041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1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248" name="Textfeld 2"/>
          <p:cNvSpPr/>
          <p:nvPr/>
        </p:nvSpPr>
        <p:spPr>
          <a:xfrm>
            <a:off x="585360" y="1788840"/>
            <a:ext cx="995220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„Unnamed..0“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Spalte hat keine Relevanz, sie ist reine Nummerierung der Zeilen.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„offer_description“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Z.B.: wurde geschaut, ob in der Spalte offer_description Wort unfallfrei, sport, 4x4 usw. steht.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Dies war auch der Fall bei sport bzw. 4x4 -&gt; neue Spalte erzeugt.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„power_ps“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Die Pferdestärke kann auch aus „power_kw“ durch Umwandlung gewonnen werden.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Spalte ist daher überflüssig für die weitere Analyse.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73000"/>
          </a:bodyPr>
          <a:lstStyle/>
          <a:p>
            <a:pPr marL="20412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2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250" name="Textfeld 2"/>
          <p:cNvSpPr/>
          <p:nvPr/>
        </p:nvSpPr>
        <p:spPr>
          <a:xfrm>
            <a:off x="585360" y="1788840"/>
            <a:ext cx="9952200" cy="55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„fuel_consumption_g_km“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nur sinnvoll befüllt für fuel_type Diesel oder Benzin, nicht für alternative Antriebsarten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fuel_type zu wichtig für Zielvariable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DejaVu Sans"/>
              </a:rPr>
              <a:t>Entfernung der Gebrauchtwagen älter als 2003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DejaVu Sans"/>
              </a:rPr>
              <a:t>Entfernung der Gebrauchtwagen deren Kilometerstand über 500.000 km liegt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251" name="Grafik 247"/>
          <p:cNvPicPr/>
          <p:nvPr/>
        </p:nvPicPr>
        <p:blipFill>
          <a:blip r:embed="rId2"/>
          <a:stretch/>
        </p:blipFill>
        <p:spPr>
          <a:xfrm>
            <a:off x="5248800" y="2556360"/>
            <a:ext cx="3791520" cy="262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3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53" name="Textfeld 2"/>
          <p:cNvSpPr/>
          <p:nvPr/>
        </p:nvSpPr>
        <p:spPr>
          <a:xfrm>
            <a:off x="585360" y="1507680"/>
            <a:ext cx="9952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Entfernung der Ausreißer in „price_in_euro“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DejaVu Sans"/>
              </a:rPr>
              <a:t>Setzen eines vernünftigen Höchstpreises für ein Gebrauchtwagen (60.000 €)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254" name="Grafik 4"/>
          <p:cNvPicPr/>
          <p:nvPr/>
        </p:nvPicPr>
        <p:blipFill>
          <a:blip r:embed="rId2"/>
          <a:srcRect l="3454" t="3588" r="53067" b="14613"/>
          <a:stretch/>
        </p:blipFill>
        <p:spPr>
          <a:xfrm>
            <a:off x="585360" y="2443680"/>
            <a:ext cx="3212280" cy="3842280"/>
          </a:xfrm>
          <a:prstGeom prst="rect">
            <a:avLst/>
          </a:prstGeom>
          <a:ln w="0">
            <a:noFill/>
          </a:ln>
        </p:spPr>
      </p:pic>
      <p:pic>
        <p:nvPicPr>
          <p:cNvPr id="255" name="Grafik 7"/>
          <p:cNvPicPr/>
          <p:nvPr/>
        </p:nvPicPr>
        <p:blipFill>
          <a:blip r:embed="rId3"/>
          <a:srcRect l="3476" t="4038" r="52240" b="13659"/>
          <a:stretch/>
        </p:blipFill>
        <p:spPr>
          <a:xfrm>
            <a:off x="6339240" y="2553840"/>
            <a:ext cx="3251880" cy="3842280"/>
          </a:xfrm>
          <a:prstGeom prst="rect">
            <a:avLst/>
          </a:prstGeom>
          <a:ln w="0">
            <a:noFill/>
          </a:ln>
        </p:spPr>
      </p:pic>
      <p:sp>
        <p:nvSpPr>
          <p:cNvPr id="256" name="Pfeil: nach rechts 8"/>
          <p:cNvSpPr/>
          <p:nvPr/>
        </p:nvSpPr>
        <p:spPr>
          <a:xfrm>
            <a:off x="4048920" y="4169160"/>
            <a:ext cx="2039040" cy="39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1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rafik 5"/>
          <p:cNvPicPr/>
          <p:nvPr/>
        </p:nvPicPr>
        <p:blipFill>
          <a:blip r:embed="rId2"/>
          <a:srcRect t="2445" b="2101"/>
          <a:stretch/>
        </p:blipFill>
        <p:spPr>
          <a:xfrm>
            <a:off x="1662480" y="2282400"/>
            <a:ext cx="7797960" cy="4462200"/>
          </a:xfrm>
          <a:prstGeom prst="rect">
            <a:avLst/>
          </a:prstGeom>
          <a:ln w="0">
            <a:noFill/>
          </a:ln>
        </p:spPr>
      </p:pic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4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59" name="Textfeld 2"/>
          <p:cNvSpPr/>
          <p:nvPr/>
        </p:nvSpPr>
        <p:spPr>
          <a:xfrm>
            <a:off x="585360" y="1553040"/>
            <a:ext cx="99522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„Color“</a:t>
            </a:r>
            <a:endParaRPr lang="de-DE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DejaVu Sans"/>
              </a:rPr>
              <a:t>Die Farbe hat fast keinen Einfluss auf den Preis, Farben wie gold, green etc. wenig vertreten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2063160" y="443520"/>
            <a:ext cx="8064360" cy="64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lang="de-DE" sz="4000" b="0" strike="noStrike" spc="-1">
              <a:latin typeface="Arial"/>
            </a:endParaRPr>
          </a:p>
        </p:txBody>
      </p:sp>
      <p:sp>
        <p:nvSpPr>
          <p:cNvPr id="261" name="Textfeld 2"/>
          <p:cNvSpPr/>
          <p:nvPr/>
        </p:nvSpPr>
        <p:spPr>
          <a:xfrm>
            <a:off x="585360" y="1483920"/>
            <a:ext cx="9952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Zusammenfassung der Spalte Brand in 2 Kategorien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262" name="Grafik 2" descr="Ein Bild, das Text, Diagramm, Screenshot, Reihe enthält.&#10;&#10;KI-generierte Inhalte können fehlerhaft sein."/>
          <p:cNvPicPr/>
          <p:nvPr/>
        </p:nvPicPr>
        <p:blipFill>
          <a:blip r:embed="rId2"/>
          <a:srcRect t="3740"/>
          <a:stretch/>
        </p:blipFill>
        <p:spPr>
          <a:xfrm>
            <a:off x="1903680" y="1923840"/>
            <a:ext cx="7315560" cy="473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592</Words>
  <Application>Microsoft Office PowerPoint</Application>
  <PresentationFormat>Breitbild</PresentationFormat>
  <Paragraphs>142</Paragraphs>
  <Slides>21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21</vt:i4>
      </vt:variant>
    </vt:vector>
  </HeadingPairs>
  <TitlesOfParts>
    <vt:vector size="32" baseType="lpstr">
      <vt:lpstr>Arial</vt:lpstr>
      <vt:lpstr>Bahnschrift SemiLight</vt:lpstr>
      <vt:lpstr>CMU Serif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Allppt.com;Googleslidesppt.com</dc:creator>
  <dc:description/>
  <cp:lastModifiedBy>Peter Okruhlica</cp:lastModifiedBy>
  <cp:revision>328</cp:revision>
  <dcterms:created xsi:type="dcterms:W3CDTF">2018-04-24T17:14:44Z</dcterms:created>
  <dcterms:modified xsi:type="dcterms:W3CDTF">2025-06-08T11:07:36Z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Breitbild</vt:lpwstr>
  </property>
  <property fmtid="{D5CDD505-2E9C-101B-9397-08002B2CF9AE}" pid="4" name="Slides">
    <vt:i4>19</vt:i4>
  </property>
</Properties>
</file>