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</p:sldMasterIdLst>
  <p:sldIdLst>
    <p:sldId id="256" r:id="rId7"/>
    <p:sldId id="257" r:id="rId8"/>
    <p:sldId id="258" r:id="rId9"/>
    <p:sldId id="261" r:id="rId10"/>
    <p:sldId id="259" r:id="rId11"/>
    <p:sldId id="260" r:id="rId12"/>
    <p:sldId id="269" r:id="rId13"/>
    <p:sldId id="270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subTitle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184500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3333240" y="470916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/>
          </p:nvPr>
        </p:nvSpPr>
        <p:spPr>
          <a:xfrm>
            <a:off x="35676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/>
          </p:nvPr>
        </p:nvSpPr>
        <p:spPr>
          <a:xfrm>
            <a:off x="184500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34" name="PlaceHolder 7"/>
          <p:cNvSpPr>
            <a:spLocks noGrp="1"/>
          </p:cNvSpPr>
          <p:nvPr>
            <p:ph/>
          </p:nvPr>
        </p:nvSpPr>
        <p:spPr>
          <a:xfrm>
            <a:off x="3333240" y="5373000"/>
            <a:ext cx="14169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4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1270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2612160" y="537300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567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2612160" y="4709160"/>
            <a:ext cx="214776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1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356760" y="5373000"/>
            <a:ext cx="4401720" cy="6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6000"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1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0" y="339480"/>
            <a:ext cx="1219176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39" name="Rectangle 3"/>
          <p:cNvSpPr/>
          <p:nvPr/>
        </p:nvSpPr>
        <p:spPr>
          <a:xfrm>
            <a:off x="323640" y="6357240"/>
            <a:ext cx="11868120" cy="33912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0" name="Freeform: Shape 2"/>
          <p:cNvSpPr/>
          <p:nvPr/>
        </p:nvSpPr>
        <p:spPr>
          <a:xfrm>
            <a:off x="323640" y="6349320"/>
            <a:ext cx="564840" cy="347400"/>
          </a:xfrm>
          <a:custGeom>
            <a:avLst/>
            <a:gdLst>
              <a:gd name="textAreaLeft" fmla="*/ 0 w 564840"/>
              <a:gd name="textAreaRight" fmla="*/ 565200 w 564840"/>
              <a:gd name="textAreaTop" fmla="*/ 0 h 347400"/>
              <a:gd name="textAreaBottom" fmla="*/ 347760 h 347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Freeform: Shape 6"/>
          <p:cNvSpPr/>
          <p:nvPr/>
        </p:nvSpPr>
        <p:spPr>
          <a:xfrm>
            <a:off x="0" y="161280"/>
            <a:ext cx="11190960" cy="1025640"/>
          </a:xfrm>
          <a:custGeom>
            <a:avLst/>
            <a:gdLst>
              <a:gd name="textAreaLeft" fmla="*/ 0 w 11190960"/>
              <a:gd name="textAreaRight" fmla="*/ 11191320 w 1119096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body"/>
          </p:nvPr>
        </p:nvSpPr>
        <p:spPr>
          <a:xfrm>
            <a:off x="2120760" y="339480"/>
            <a:ext cx="9775800" cy="72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5400" b="1" strike="noStrike" spc="-1">
                <a:solidFill>
                  <a:srgbClr val="FFFFFF"/>
                </a:solidFill>
                <a:latin typeface="CMU Serif"/>
                <a:ea typeface="Arial Unicode MS"/>
              </a:rPr>
              <a:t>BASIC LAYOUT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80" name="Freeform: Shape 3"/>
          <p:cNvSpPr/>
          <p:nvPr/>
        </p:nvSpPr>
        <p:spPr>
          <a:xfrm>
            <a:off x="0" y="161280"/>
            <a:ext cx="1667880" cy="1025640"/>
          </a:xfrm>
          <a:custGeom>
            <a:avLst/>
            <a:gdLst>
              <a:gd name="textAreaLeft" fmla="*/ 0 w 1667880"/>
              <a:gd name="textAreaRight" fmla="*/ 1668240 w 166788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1" name="Freeform: Shape 8"/>
          <p:cNvSpPr/>
          <p:nvPr/>
        </p:nvSpPr>
        <p:spPr>
          <a:xfrm>
            <a:off x="11288880" y="161280"/>
            <a:ext cx="902520" cy="1025640"/>
          </a:xfrm>
          <a:custGeom>
            <a:avLst/>
            <a:gdLst>
              <a:gd name="textAreaLeft" fmla="*/ 0 w 902520"/>
              <a:gd name="textAreaRight" fmla="*/ 902880 w 902520"/>
              <a:gd name="textAreaTop" fmla="*/ 0 h 1025640"/>
              <a:gd name="textAreaBottom" fmla="*/ 1026000 h 1025640"/>
            </a:gdLst>
            <a:ahLst/>
            <a:cxnLst/>
            <a:rect l="textAreaLeft" t="textAreaTop" r="textAreaRight" b="textAreaBottom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Rectangl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gradFill rotWithShape="0">
            <a:gsLst>
              <a:gs pos="0">
                <a:srgbClr val="EAF1FF">
                  <a:alpha val="0"/>
                </a:srgbClr>
              </a:gs>
              <a:gs pos="100000">
                <a:srgbClr val="002060">
                  <a:alpha val="61176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MU Serif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MU Serif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rafik 4" descr="Ein Bild, das Menschliches Gesicht, Person, Licht, Kunst enthält.&#10;&#10;Automatisch generierte Beschreibung"/>
          <p:cNvPicPr/>
          <p:nvPr/>
        </p:nvPicPr>
        <p:blipFill>
          <a:blip r:embed="rId14"/>
          <a:srcRect l="4890"/>
          <a:stretch/>
        </p:blipFill>
        <p:spPr>
          <a:xfrm flipH="1">
            <a:off x="596520" y="0"/>
            <a:ext cx="11595600" cy="6857640"/>
          </a:xfrm>
          <a:prstGeom prst="rect">
            <a:avLst/>
          </a:prstGeom>
          <a:ln w="0">
            <a:noFill/>
          </a:ln>
        </p:spPr>
      </p:pic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356760" y="4709160"/>
            <a:ext cx="4401720" cy="1270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>
                <a:solidFill>
                  <a:srgbClr val="002060"/>
                </a:solidFill>
                <a:latin typeface="CMU Serif"/>
                <a:ea typeface="Arial Unicode MS"/>
              </a:rPr>
              <a:t>Titel</a:t>
            </a:r>
            <a:endParaRPr lang="en-US" sz="48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MU Serif"/>
              </a:rPr>
              <a:t>Format des Titeltextes durch Klicken bearbeiten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aminh/german-car-insights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rafik 1"/>
          <p:cNvPicPr/>
          <p:nvPr/>
        </p:nvPicPr>
        <p:blipFill>
          <a:blip r:embed="rId2"/>
          <a:stretch/>
        </p:blipFill>
        <p:spPr>
          <a:xfrm>
            <a:off x="0" y="360"/>
            <a:ext cx="12191760" cy="6857280"/>
          </a:xfrm>
          <a:prstGeom prst="rect">
            <a:avLst/>
          </a:prstGeom>
          <a:ln w="0">
            <a:noFill/>
          </a:ln>
        </p:spPr>
      </p:pic>
      <p:sp>
        <p:nvSpPr>
          <p:cNvPr id="236" name="TextBox 12"/>
          <p:cNvSpPr/>
          <p:nvPr/>
        </p:nvSpPr>
        <p:spPr>
          <a:xfrm>
            <a:off x="6877800" y="1430280"/>
            <a:ext cx="4824000" cy="191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1848"/>
                </a:solidFill>
                <a:latin typeface="CMU Serif"/>
                <a:ea typeface="CMU Serif"/>
              </a:rPr>
              <a:t>Machine Learning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Box 13"/>
          <p:cNvSpPr/>
          <p:nvPr/>
        </p:nvSpPr>
        <p:spPr>
          <a:xfrm>
            <a:off x="7379640" y="3133800"/>
            <a:ext cx="3821040" cy="3155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Analyse der Gebrauchtwagen und deren Preise in Deutschland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87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24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Vorgestellt von</a:t>
            </a:r>
            <a:endParaRPr lang="de-DE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7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Peter Okruhlica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Nico Dilger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1900" b="0" strike="noStrike" spc="-1">
                <a:solidFill>
                  <a:srgbClr val="001848"/>
                </a:solidFill>
                <a:latin typeface="Bahnschrift SemiLight"/>
                <a:ea typeface="Arial Unicode MS"/>
              </a:rPr>
              <a:t>am xx.xx.2025</a:t>
            </a: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de-DE" sz="1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3.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2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7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4.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3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60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 32"/>
          <p:cNvGrpSpPr/>
          <p:nvPr/>
        </p:nvGrpSpPr>
        <p:grpSpPr>
          <a:xfrm>
            <a:off x="1313280" y="279720"/>
            <a:ext cx="9401400" cy="3468240"/>
            <a:chOff x="1313280" y="279720"/>
            <a:chExt cx="9401400" cy="3468240"/>
          </a:xfrm>
        </p:grpSpPr>
        <p:grpSp>
          <p:nvGrpSpPr>
            <p:cNvPr id="262" name="Group 36"/>
            <p:cNvGrpSpPr/>
            <p:nvPr/>
          </p:nvGrpSpPr>
          <p:grpSpPr>
            <a:xfrm>
              <a:off x="4695120" y="279720"/>
              <a:ext cx="2626560" cy="3412080"/>
              <a:chOff x="4695120" y="279720"/>
              <a:chExt cx="2626560" cy="3412080"/>
            </a:xfrm>
          </p:grpSpPr>
          <p:sp>
            <p:nvSpPr>
              <p:cNvPr id="263" name="Graphic 2"/>
              <p:cNvSpPr/>
              <p:nvPr/>
            </p:nvSpPr>
            <p:spPr>
              <a:xfrm>
                <a:off x="4695120" y="279720"/>
                <a:ext cx="2626560" cy="3412080"/>
              </a:xfrm>
              <a:custGeom>
                <a:avLst/>
                <a:gdLst>
                  <a:gd name="textAreaLeft" fmla="*/ 0 w 2626560"/>
                  <a:gd name="textAreaRight" fmla="*/ 2626920 w 2626560"/>
                  <a:gd name="textAreaTop" fmla="*/ 0 h 3412080"/>
                  <a:gd name="textAreaBottom" fmla="*/ 3412440 h 3412080"/>
                </a:gdLst>
                <a:ahLst/>
                <a:cxnLst/>
                <a:rect l="textAreaLeft" t="textAreaTop" r="textAreaRight" b="textAreaBottom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>
                  <a:lnSpc>
                    <a:spcPct val="100000"/>
                  </a:lnSpc>
                </a:pPr>
                <a:endParaRPr lang="en-US" sz="1800" b="0" strike="noStrike" spc="-1">
                  <a:solidFill>
                    <a:srgbClr val="000000"/>
                  </a:solidFill>
                  <a:latin typeface="CMU Serif"/>
                  <a:ea typeface="Arial Unicode MS"/>
                </a:endParaRPr>
              </a:p>
            </p:txBody>
          </p:sp>
          <p:grpSp>
            <p:nvGrpSpPr>
              <p:cNvPr id="264" name="Group 40"/>
              <p:cNvGrpSpPr/>
              <p:nvPr/>
            </p:nvGrpSpPr>
            <p:grpSpPr>
              <a:xfrm>
                <a:off x="5502960" y="658080"/>
                <a:ext cx="1326960" cy="1300320"/>
                <a:chOff x="5502960" y="658080"/>
                <a:chExt cx="1326960" cy="1300320"/>
              </a:xfrm>
            </p:grpSpPr>
            <p:sp>
              <p:nvSpPr>
                <p:cNvPr id="265" name="Graphic 4"/>
                <p:cNvSpPr/>
                <p:nvPr/>
              </p:nvSpPr>
              <p:spPr>
                <a:xfrm>
                  <a:off x="5502960" y="658080"/>
                  <a:ext cx="1326960" cy="1300320"/>
                </a:xfrm>
                <a:custGeom>
                  <a:avLst/>
                  <a:gdLst>
                    <a:gd name="textAreaLeft" fmla="*/ 0 w 1326960"/>
                    <a:gd name="textAreaRight" fmla="*/ 1327320 w 1326960"/>
                    <a:gd name="textAreaTop" fmla="*/ 0 h 1300320"/>
                    <a:gd name="textAreaBottom" fmla="*/ 1300680 h 1300320"/>
                  </a:gdLst>
                  <a:ahLst/>
                  <a:cxnLst/>
                  <a:rect l="textAreaLeft" t="textAreaTop" r="textAreaRight" b="textAreaBottom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rgbClr val="000000"/>
                    </a:solidFill>
                    <a:latin typeface="CMU Serif"/>
                    <a:ea typeface="Arial Unicode MS"/>
                  </a:endParaRPr>
                </a:p>
              </p:txBody>
            </p:sp>
            <p:sp>
              <p:nvSpPr>
                <p:cNvPr id="266" name="Freeform: Shape 42"/>
                <p:cNvSpPr/>
                <p:nvPr/>
              </p:nvSpPr>
              <p:spPr>
                <a:xfrm>
                  <a:off x="5824800" y="1128600"/>
                  <a:ext cx="623880" cy="412200"/>
                </a:xfrm>
                <a:custGeom>
                  <a:avLst/>
                  <a:gdLst>
                    <a:gd name="textAreaLeft" fmla="*/ 0 w 623880"/>
                    <a:gd name="textAreaRight" fmla="*/ 624240 w 623880"/>
                    <a:gd name="textAreaTop" fmla="*/ 0 h 412200"/>
                    <a:gd name="textAreaBottom" fmla="*/ 412560 h 412200"/>
                  </a:gdLst>
                  <a:ahLst/>
                  <a:cxnLst/>
                  <a:rect l="textAreaLeft" t="textAreaTop" r="textAreaRight" b="textAreaBottom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tIns="45000" rIns="90000" bIns="45000" anchor="ctr">
                  <a:no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endParaRPr lang="en-US" sz="1800" b="0" strike="noStrike" spc="-1">
                    <a:solidFill>
                      <a:schemeClr val="lt1"/>
                    </a:solidFill>
                    <a:latin typeface="CMU Serif"/>
                    <a:ea typeface="Arial Unicode MS"/>
                  </a:endParaRPr>
                </a:p>
              </p:txBody>
            </p:sp>
          </p:grpSp>
        </p:grpSp>
        <p:sp>
          <p:nvSpPr>
            <p:cNvPr id="267" name="Rectangle 38"/>
            <p:cNvSpPr/>
            <p:nvPr/>
          </p:nvSpPr>
          <p:spPr>
            <a:xfrm>
              <a:off x="1313280" y="3684600"/>
              <a:ext cx="9401400" cy="6336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18720" rIns="90000" bIns="187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MU Serif"/>
                <a:ea typeface="Arial Unicode MS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908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Bahnschrift SemiLight"/>
                <a:ea typeface="Arial Unicode MS"/>
              </a:rPr>
              <a:t>Content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69" name="Textplatzhalter 1"/>
          <p:cNvSpPr/>
          <p:nvPr/>
        </p:nvSpPr>
        <p:spPr>
          <a:xfrm>
            <a:off x="5390640" y="349200"/>
            <a:ext cx="3407400" cy="792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5400" b="1" strike="noStrike" spc="-1">
                <a:solidFill>
                  <a:srgbClr val="002060"/>
                </a:solidFill>
                <a:latin typeface="CMU Serif"/>
                <a:ea typeface="CMU Serif"/>
              </a:rPr>
              <a:t>Content</a:t>
            </a:r>
            <a:endParaRPr lang="de-DE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/>
          </p:nvPr>
        </p:nvSpPr>
        <p:spPr>
          <a:xfrm>
            <a:off x="1983960" y="380160"/>
            <a:ext cx="8065800" cy="680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6500" lnSpcReduction="20000"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Titel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Box 12"/>
          <p:cNvSpPr/>
          <p:nvPr/>
        </p:nvSpPr>
        <p:spPr>
          <a:xfrm>
            <a:off x="354600" y="4205520"/>
            <a:ext cx="4794480" cy="14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endParaRPr lang="de-DE" sz="105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Vielen Dank für 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de-DE" sz="4000" b="1" strike="noStrike" spc="-1">
                <a:solidFill>
                  <a:srgbClr val="002060"/>
                </a:solidFill>
                <a:latin typeface="CMU Serif"/>
                <a:ea typeface="CMU Serif"/>
              </a:rPr>
              <a:t>Aufmerksamkeit</a:t>
            </a:r>
            <a:endParaRPr lang="de-DE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3"/>
          <p:cNvSpPr/>
          <p:nvPr/>
        </p:nvSpPr>
        <p:spPr>
          <a:xfrm>
            <a:off x="0" y="477720"/>
            <a:ext cx="5446080" cy="775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</a:pPr>
            <a:r>
              <a:rPr lang="de-DE" sz="6000" b="1" strike="noStrike" spc="-1">
                <a:solidFill>
                  <a:srgbClr val="002060"/>
                </a:solidFill>
                <a:latin typeface="CMU Serif"/>
                <a:ea typeface="CMU Serif"/>
              </a:rPr>
              <a:t>Gliederung</a:t>
            </a:r>
            <a:endParaRPr lang="de-DE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feld 1"/>
          <p:cNvSpPr/>
          <p:nvPr/>
        </p:nvSpPr>
        <p:spPr>
          <a:xfrm>
            <a:off x="762120" y="1355400"/>
            <a:ext cx="8847000" cy="22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Vorstellung des Datensatzes und Zweck der 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Bereinigung des Datensatzes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Deskriptive Datenanalyse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3 Maschinelle Lernverfahren: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1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2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	Maschinelles Lernverfahren 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90840" y="240480"/>
            <a:ext cx="8065800" cy="101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600" b="1" strike="noStrike" spc="-1">
                <a:solidFill>
                  <a:srgbClr val="FFFFFF"/>
                </a:solidFill>
                <a:latin typeface="CMU Serif"/>
                <a:ea typeface="CMU Serif"/>
              </a:rPr>
              <a:t>Datensatz</a:t>
            </a:r>
            <a:endParaRPr lang="en-US" sz="46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1" name="Textfeld 2"/>
          <p:cNvSpPr/>
          <p:nvPr/>
        </p:nvSpPr>
        <p:spPr>
          <a:xfrm>
            <a:off x="596160" y="1539000"/>
            <a:ext cx="10999440" cy="506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Der Datensatz wurde unter </a:t>
            </a:r>
            <a:r>
              <a:rPr lang="de-DE" sz="1800" b="0" u="sng" strike="noStrike" spc="-1">
                <a:solidFill>
                  <a:srgbClr val="D8D8D8"/>
                </a:solidFill>
                <a:uFillTx/>
                <a:latin typeface="Bahnschrift SemiLight"/>
                <a:ea typeface="Arial Unicode MS"/>
                <a:hlinkClick r:id="rId2"/>
              </a:rPr>
              <a:t>https://www.kaggle.com/datasets/yaminh/german-car-insights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 heruntergeladen.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Beinhaltet 100.000 Einträge zu Gebrauchtwagen auf dem deutschen Markt zwischen den Jahren    1995-2023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1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Use Cases: </a:t>
            </a:r>
            <a:r>
              <a:rPr lang="de-DE" sz="1800" b="0" strike="noStrike" spc="-1">
                <a:solidFill>
                  <a:srgbClr val="000000"/>
                </a:solidFill>
                <a:latin typeface="Bahnschrift SemiLight"/>
                <a:ea typeface="Arial Unicode MS"/>
              </a:rPr>
              <a:t>Trendanalyse der Automobilindustrie, Realistische Preiseinschätzung eines Gebrauchtwagens</a:t>
            </a: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2" name="Tabelle 4"/>
          <p:cNvGraphicFramePr/>
          <p:nvPr/>
        </p:nvGraphicFramePr>
        <p:xfrm>
          <a:off x="935640" y="2885760"/>
          <a:ext cx="4406400" cy="2972160"/>
        </p:xfrm>
        <a:graphic>
          <a:graphicData uri="http://schemas.openxmlformats.org/drawingml/2006/table">
            <a:tbl>
              <a:tblPr/>
              <a:tblGrid>
                <a:gridCol w="220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6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Unnamed: 0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Brand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Model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Color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Registration_date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Year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Price_in_euro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43" name="Tabelle 5"/>
          <p:cNvGraphicFramePr/>
          <p:nvPr/>
        </p:nvGraphicFramePr>
        <p:xfrm>
          <a:off x="6058440" y="2520720"/>
          <a:ext cx="4820400" cy="3337200"/>
        </p:xfrm>
        <a:graphic>
          <a:graphicData uri="http://schemas.openxmlformats.org/drawingml/2006/table">
            <a:tbl>
              <a:tblPr/>
              <a:tblGrid>
                <a:gridCol w="336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Variable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1" strike="noStrike" spc="-1">
                          <a:solidFill>
                            <a:schemeClr val="lt1"/>
                          </a:solidFill>
                          <a:latin typeface="CMU Serif"/>
                          <a:ea typeface="Arial Unicode MS"/>
                        </a:rPr>
                        <a:t>Typ</a:t>
                      </a:r>
                      <a:endParaRPr lang="de-DE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Power_kw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Power_ps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Transmission_type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Fuel_type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Factor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Fuel_consumption_l_100km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Fuel_consumption_g_km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Mileage_in_km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Int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CCC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Offer_description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de-DE" sz="1800" b="0" strike="noStrike" spc="-1">
                          <a:solidFill>
                            <a:schemeClr val="dk1"/>
                          </a:solidFill>
                          <a:latin typeface="CMU Serif"/>
                          <a:ea typeface="Arial Unicode MS"/>
                        </a:rPr>
                        <a:t>String</a:t>
                      </a:r>
                      <a:endParaRPr lang="de-DE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7E7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Box 3"/>
          <p:cNvSpPr/>
          <p:nvPr/>
        </p:nvSpPr>
        <p:spPr>
          <a:xfrm>
            <a:off x="5959800" y="1857033"/>
            <a:ext cx="5887080" cy="2918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1. Bereinigung und deskriptive</a:t>
            </a:r>
            <a:br>
              <a:rPr sz="6000" dirty="0"/>
            </a:br>
            <a:r>
              <a:rPr lang="de-DE" sz="6000" b="1" strike="noStrike" spc="-1" dirty="0">
                <a:solidFill>
                  <a:srgbClr val="002060"/>
                </a:solidFill>
                <a:latin typeface="CMU Serif"/>
                <a:ea typeface="CMU Serif"/>
              </a:rPr>
              <a:t>Datenanalyse</a:t>
            </a:r>
            <a:endParaRPr lang="de-DE" sz="6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1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>
                <a:solidFill>
                  <a:srgbClr val="FFFFFF"/>
                </a:solidFill>
                <a:latin typeface="CMU Serif"/>
                <a:ea typeface="CMU Serif"/>
              </a:rPr>
              <a:t>Bereinigung der Daten 1</a:t>
            </a:r>
            <a:endParaRPr lang="en-US" sz="5400" b="0" strike="noStrike" spc="-1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5" name="Textfeld 2"/>
          <p:cNvSpPr/>
          <p:nvPr/>
        </p:nvSpPr>
        <p:spPr>
          <a:xfrm>
            <a:off x="585360" y="1788840"/>
            <a:ext cx="9953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„Unnamed..0“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hat keine Relevanz, sie ist reine Nummerierung der Zeilen.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Z.B.: wurde geschaut, ob in der Spalte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offer_description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Wort unfallfrei,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, 4x4 usw. steht.</a:t>
            </a: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Dies war auch der Fall bei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sport</a:t>
            </a:r>
            <a:r>
              <a:rPr lang="de-D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bzw. 4x4 -&gt; neue Spalte erzeugt.</a:t>
            </a:r>
            <a:endParaRPr lang="de-DE" sz="1800" b="0" strike="noStrike" spc="-1" dirty="0">
              <a:solidFill>
                <a:srgbClr val="000000"/>
              </a:solidFill>
              <a:latin typeface="Bahnschrift SemiLight"/>
              <a:ea typeface="Arial Unicode MS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power_ps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Die Pferdestärke kann auch aus „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power_kw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 durch Umwandlung gewonnen werden.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Spalte ist daher überflüssig für die weitere Analyse.</a:t>
            </a: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60440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 fontScale="81500" lnSpcReduction="20000"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54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2</a:t>
            </a:r>
            <a:endParaRPr lang="en-US" sz="54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788840"/>
            <a:ext cx="9953640" cy="50768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</a:t>
            </a:r>
            <a:r>
              <a:rPr lang="de-DE" sz="1800" b="1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fuel_consumption_g_km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nur sinnvoll befüllt für </a:t>
            </a: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Diesel oder Benzin, nicht für alternative Antriebsarten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fuel_type</a:t>
            </a:r>
            <a:r>
              <a:rPr lang="de-DE" sz="1800" b="0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 zu wichtig für Zielvariable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z="1800" b="0" strike="noStrik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älter als 2003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de-DE" b="1" spc="-1" dirty="0">
              <a:solidFill>
                <a:srgbClr val="000000"/>
              </a:solidFill>
              <a:latin typeface="Bahnschrift Semi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</a:rPr>
              <a:t>Entfernung der Gebrauchtwagen deren Kilometerstand über 500.000 km liegt</a:t>
            </a:r>
            <a:endParaRPr lang="de-DE" sz="1800" b="1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Grafik 247"/>
          <p:cNvPicPr/>
          <p:nvPr/>
        </p:nvPicPr>
        <p:blipFill>
          <a:blip r:embed="rId2"/>
          <a:stretch/>
        </p:blipFill>
        <p:spPr>
          <a:xfrm>
            <a:off x="5248912" y="2556419"/>
            <a:ext cx="3792933" cy="26277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3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07548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</a:t>
            </a:r>
            <a:r>
              <a:rPr lang="de-DE" b="1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Ausreißer in „</a:t>
            </a:r>
            <a:r>
              <a:rPr lang="de-DE" b="1" spc="-1" dirty="0" err="1">
                <a:solidFill>
                  <a:srgbClr val="000000"/>
                </a:solidFill>
                <a:latin typeface="Bahnschrift SemiLight"/>
                <a:ea typeface="Arial Unicode MS"/>
              </a:rPr>
              <a:t>price_in_euro</a:t>
            </a: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“</a:t>
            </a:r>
            <a:endParaRPr lang="de-DE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b="0" strike="noStrike" spc="-1" dirty="0">
                <a:solidFill>
                  <a:srgbClr val="000000"/>
                </a:solidFill>
                <a:latin typeface="Bahnschrift SemiLight" panose="020B0502040204020203" pitchFamily="34" charset="0"/>
              </a:rPr>
              <a:t>Setzen eines vernünftigen Höchstpreises für ein Gebrauchtwagen (60.000 €)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124E57C-DFD7-4E4E-B509-3D541CCFF6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3589" r="53066" b="14612"/>
          <a:stretch/>
        </p:blipFill>
        <p:spPr>
          <a:xfrm>
            <a:off x="585360" y="2443627"/>
            <a:ext cx="3213783" cy="384386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298E3DC-E525-4FE9-9FB2-5CA9D069B2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4" t="4040" r="52240" b="13658"/>
          <a:stretch/>
        </p:blipFill>
        <p:spPr>
          <a:xfrm>
            <a:off x="6339143" y="2553694"/>
            <a:ext cx="3253438" cy="3843866"/>
          </a:xfrm>
          <a:prstGeom prst="rect">
            <a:avLst/>
          </a:prstGeom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09E7BCCA-3644-4124-B5AB-1399E6BAEA06}"/>
              </a:ext>
            </a:extLst>
          </p:cNvPr>
          <p:cNvSpPr/>
          <p:nvPr/>
        </p:nvSpPr>
        <p:spPr>
          <a:xfrm>
            <a:off x="4048910" y="4169206"/>
            <a:ext cx="2040466" cy="3927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5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6476479-F540-4A3C-8DFC-D0523E96C2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4" b="2102"/>
          <a:stretch/>
        </p:blipFill>
        <p:spPr>
          <a:xfrm>
            <a:off x="1662464" y="2282337"/>
            <a:ext cx="7799432" cy="4463520"/>
          </a:xfrm>
          <a:prstGeom prst="rect">
            <a:avLst/>
          </a:prstGeom>
        </p:spPr>
      </p:pic>
      <p:sp>
        <p:nvSpPr>
          <p:cNvPr id="246" name="PlaceHolder 1"/>
          <p:cNvSpPr>
            <a:spLocks noGrp="1"/>
          </p:cNvSpPr>
          <p:nvPr>
            <p:ph/>
          </p:nvPr>
        </p:nvSpPr>
        <p:spPr>
          <a:xfrm>
            <a:off x="2063160" y="443506"/>
            <a:ext cx="8065800" cy="64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000" b="1" strike="noStrike" spc="-1" dirty="0">
                <a:solidFill>
                  <a:srgbClr val="FFFFFF"/>
                </a:solidFill>
                <a:latin typeface="CMU Serif"/>
                <a:ea typeface="CMU Serif"/>
              </a:rPr>
              <a:t>Bereinigung der Daten 4</a:t>
            </a:r>
            <a:endParaRPr lang="en-US" sz="4000" b="0" strike="noStrike" spc="-1" dirty="0">
              <a:solidFill>
                <a:srgbClr val="000000"/>
              </a:solidFill>
              <a:latin typeface="CMU Serif"/>
            </a:endParaRPr>
          </a:p>
        </p:txBody>
      </p:sp>
      <p:sp>
        <p:nvSpPr>
          <p:cNvPr id="247" name="Textfeld 2"/>
          <p:cNvSpPr/>
          <p:nvPr/>
        </p:nvSpPr>
        <p:spPr>
          <a:xfrm>
            <a:off x="585360" y="1552987"/>
            <a:ext cx="995364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1" strike="noStrike" spc="-1" dirty="0">
                <a:solidFill>
                  <a:srgbClr val="000000"/>
                </a:solidFill>
                <a:latin typeface="Bahnschrift SemiLight"/>
                <a:ea typeface="Arial Unicode MS"/>
              </a:rPr>
              <a:t>Entfernung der Spalte „Color“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</a:rPr>
              <a:t>Die 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F</a:t>
            </a:r>
            <a:r>
              <a:rPr lang="de-DE" sz="1800" strike="noStrike" spc="-1" dirty="0">
                <a:solidFill>
                  <a:srgbClr val="000000"/>
                </a:solidFill>
                <a:latin typeface="Bahnschrift SemiLight"/>
              </a:rPr>
              <a:t>arbe hat fast keinen Einfluss auf den Preis, Farben wie </a:t>
            </a:r>
            <a:r>
              <a:rPr lang="de-DE" sz="1800" strike="noStrike" spc="-1" dirty="0" err="1">
                <a:solidFill>
                  <a:srgbClr val="000000"/>
                </a:solidFill>
                <a:latin typeface="Bahnschrift SemiLight"/>
              </a:rPr>
              <a:t>gold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, </a:t>
            </a:r>
            <a:r>
              <a:rPr lang="de-DE" spc="-1" dirty="0" err="1">
                <a:solidFill>
                  <a:srgbClr val="000000"/>
                </a:solidFill>
                <a:latin typeface="Bahnschrift SemiLight"/>
              </a:rPr>
              <a:t>green</a:t>
            </a:r>
            <a:r>
              <a:rPr lang="de-DE" spc="-1" dirty="0">
                <a:solidFill>
                  <a:srgbClr val="000000"/>
                </a:solidFill>
                <a:latin typeface="Bahnschrift SemiLight"/>
              </a:rPr>
              <a:t> etc. wenig vertreten</a:t>
            </a:r>
            <a:endParaRPr lang="de-DE" sz="180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5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Box 3"/>
          <p:cNvSpPr/>
          <p:nvPr/>
        </p:nvSpPr>
        <p:spPr>
          <a:xfrm>
            <a:off x="5686920" y="2660040"/>
            <a:ext cx="6328080" cy="153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2. Maschinelles 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ts val="5400"/>
              </a:lnSpc>
              <a:spcAft>
                <a:spcPts val="601"/>
              </a:spcAft>
            </a:pPr>
            <a:r>
              <a:rPr lang="de-DE" sz="5500" b="1" strike="noStrike" spc="-1">
                <a:solidFill>
                  <a:srgbClr val="002060"/>
                </a:solidFill>
                <a:latin typeface="CMU Serif"/>
                <a:ea typeface="CMU Serif"/>
              </a:rPr>
              <a:t>Lernverfahren 1</a:t>
            </a:r>
            <a:endParaRPr lang="de-DE" sz="55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Freeform: Shape 152"/>
          <p:cNvSpPr/>
          <p:nvPr/>
        </p:nvSpPr>
        <p:spPr>
          <a:xfrm>
            <a:off x="673920" y="1688040"/>
            <a:ext cx="5086440" cy="3128400"/>
          </a:xfrm>
          <a:custGeom>
            <a:avLst/>
            <a:gdLst>
              <a:gd name="textAreaLeft" fmla="*/ 0 w 5086440"/>
              <a:gd name="textAreaRight" fmla="*/ 5086800 w 5086440"/>
              <a:gd name="textAreaTop" fmla="*/ 0 h 3128400"/>
              <a:gd name="textAreaBottom" fmla="*/ 3128760 h 3128400"/>
            </a:gdLst>
            <a:ahLst/>
            <a:cxnLst/>
            <a:rect l="textAreaLeft" t="textAreaTop" r="textAreaRight" b="textAreaBottom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  <p:sp>
        <p:nvSpPr>
          <p:cNvPr id="254" name="Rechteck 1"/>
          <p:cNvSpPr/>
          <p:nvPr/>
        </p:nvSpPr>
        <p:spPr>
          <a:xfrm>
            <a:off x="-39240" y="6496920"/>
            <a:ext cx="12270600" cy="424800"/>
          </a:xfrm>
          <a:prstGeom prst="rect">
            <a:avLst/>
          </a:prstGeom>
          <a:solidFill>
            <a:srgbClr val="AA31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MU Serif"/>
              <a:ea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ontents Slide Master">
  <a:themeElements>
    <a:clrScheme name="Benutzerdefiniert 1">
      <a:dk1>
        <a:srgbClr val="000000"/>
      </a:dk1>
      <a:lt1>
        <a:srgbClr val="FFFFFF"/>
      </a:lt1>
      <a:dk2>
        <a:srgbClr val="002060"/>
      </a:dk2>
      <a:lt2>
        <a:srgbClr val="E7E6E6"/>
      </a:lt2>
      <a:accent1>
        <a:srgbClr val="002060"/>
      </a:accent1>
      <a:accent2>
        <a:srgbClr val="A31E08"/>
      </a:accent2>
      <a:accent3>
        <a:srgbClr val="FFFFFF"/>
      </a:accent3>
      <a:accent4>
        <a:srgbClr val="A31E08"/>
      </a:accent4>
      <a:accent5>
        <a:srgbClr val="A31E08"/>
      </a:accent5>
      <a:accent6>
        <a:srgbClr val="737474"/>
      </a:accent6>
      <a:hlink>
        <a:srgbClr val="D8D8D8"/>
      </a:hlink>
      <a:folHlink>
        <a:srgbClr val="D8D8D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nfang/End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403</Words>
  <Application>Microsoft Office PowerPoint</Application>
  <PresentationFormat>Breitbild</PresentationFormat>
  <Paragraphs>115</Paragraphs>
  <Slides>15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Arial</vt:lpstr>
      <vt:lpstr>Bahnschrift SemiLight</vt:lpstr>
      <vt:lpstr>CMU Serif</vt:lpstr>
      <vt:lpstr>Symbol</vt:lpstr>
      <vt:lpstr>Wingdings</vt:lpstr>
      <vt:lpstr>Contents Slide Master</vt:lpstr>
      <vt:lpstr>Contents Slide Master</vt:lpstr>
      <vt:lpstr>Contents Slide Master</vt:lpstr>
      <vt:lpstr>Contents Slide Master</vt:lpstr>
      <vt:lpstr>Contents Slide Master</vt:lpstr>
      <vt:lpstr>Anfang/Ende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Allppt.com;Googleslidesppt.com</dc:creator>
  <dc:description/>
  <cp:lastModifiedBy>Peter Okruhlica</cp:lastModifiedBy>
  <cp:revision>304</cp:revision>
  <dcterms:created xsi:type="dcterms:W3CDTF">2018-04-24T17:14:44Z</dcterms:created>
  <dcterms:modified xsi:type="dcterms:W3CDTF">2025-05-21T09:01:42Z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Breitbild</vt:lpwstr>
  </property>
  <property fmtid="{D5CDD505-2E9C-101B-9397-08002B2CF9AE}" pid="4" name="Slides">
    <vt:i4>13</vt:i4>
  </property>
</Properties>
</file>