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79" r:id="rId11"/>
    <p:sldId id="280" r:id="rId12"/>
    <p:sldId id="281" r:id="rId13"/>
    <p:sldId id="277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323640" y="6357240"/>
            <a:ext cx="11866680" cy="337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Freeform: Shape 2"/>
          <p:cNvSpPr/>
          <p:nvPr/>
        </p:nvSpPr>
        <p:spPr>
          <a:xfrm>
            <a:off x="323640" y="6349320"/>
            <a:ext cx="563400" cy="345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89520" cy="1024200"/>
          </a:xfrm>
          <a:custGeom>
            <a:avLst/>
            <a:gdLst/>
            <a:ahLst/>
            <a:cxnLst/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Freeform: Shape 3"/>
          <p:cNvSpPr/>
          <p:nvPr/>
        </p:nvSpPr>
        <p:spPr>
          <a:xfrm>
            <a:off x="0" y="161280"/>
            <a:ext cx="1666440" cy="102420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Freeform: Shape 8"/>
          <p:cNvSpPr/>
          <p:nvPr/>
        </p:nvSpPr>
        <p:spPr>
          <a:xfrm>
            <a:off x="11288880" y="161280"/>
            <a:ext cx="901080" cy="1024200"/>
          </a:xfrm>
          <a:custGeom>
            <a:avLst/>
            <a:gdLst/>
            <a:ahLst/>
            <a:cxnLst/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14"/>
          <a:srcRect l="4890"/>
          <a:stretch/>
        </p:blipFill>
        <p:spPr>
          <a:xfrm flipH="1">
            <a:off x="597960" y="0"/>
            <a:ext cx="11594160" cy="685620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inh/german-car-insight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/>
          <p:cNvPicPr/>
          <p:nvPr/>
        </p:nvPicPr>
        <p:blipFill>
          <a:blip r:embed="rId2"/>
          <a:stretch/>
        </p:blipFill>
        <p:spPr>
          <a:xfrm>
            <a:off x="0" y="360"/>
            <a:ext cx="12190320" cy="685584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256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6000" b="1" strike="noStrike" spc="-1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2720"/>
            <a:ext cx="3819600" cy="31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lang="de-DE" sz="1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187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187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lang="de-DE" sz="1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lang="de-DE" sz="1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lang="de-DE" sz="1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0500" lnSpcReduction="20000"/>
          </a:bodyPr>
          <a:lstStyle/>
          <a:p>
            <a:pPr marL="2041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250" name="Textfeld 2"/>
          <p:cNvSpPr/>
          <p:nvPr/>
        </p:nvSpPr>
        <p:spPr>
          <a:xfrm>
            <a:off x="550854" y="1538674"/>
            <a:ext cx="995220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fuel_consumption_g_km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Diesel oder Benzin, nicht für alternative Antriebsarten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zu wichtig für Zielvariable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älter als 2003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deren Kilometerstand über 500.000 km liegt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</p:txBody>
      </p:sp>
      <p:pic>
        <p:nvPicPr>
          <p:cNvPr id="251" name="Grafik 247"/>
          <p:cNvPicPr/>
          <p:nvPr/>
        </p:nvPicPr>
        <p:blipFill>
          <a:blip r:embed="rId2"/>
          <a:stretch/>
        </p:blipFill>
        <p:spPr>
          <a:xfrm>
            <a:off x="6390937" y="2452842"/>
            <a:ext cx="4593939" cy="308531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53" name="Textfeld 2"/>
          <p:cNvSpPr/>
          <p:nvPr/>
        </p:nvSpPr>
        <p:spPr>
          <a:xfrm>
            <a:off x="585360" y="1507680"/>
            <a:ext cx="9952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Entfernung der Ausreißer in „price_in_euro“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DejaVu Sans"/>
              </a:rPr>
              <a:t>Setzen eines vernünftigen Höchstpreises für ein Gebrauchtwagen (60.000 €)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254" name="Grafik 4"/>
          <p:cNvPicPr/>
          <p:nvPr/>
        </p:nvPicPr>
        <p:blipFill>
          <a:blip r:embed="rId2"/>
          <a:srcRect l="3454" t="3588" r="53067" b="14613"/>
          <a:stretch/>
        </p:blipFill>
        <p:spPr>
          <a:xfrm>
            <a:off x="585360" y="2443680"/>
            <a:ext cx="3212280" cy="3842280"/>
          </a:xfrm>
          <a:prstGeom prst="rect">
            <a:avLst/>
          </a:prstGeom>
          <a:ln w="0">
            <a:noFill/>
          </a:ln>
        </p:spPr>
      </p:pic>
      <p:pic>
        <p:nvPicPr>
          <p:cNvPr id="255" name="Grafik 7"/>
          <p:cNvPicPr/>
          <p:nvPr/>
        </p:nvPicPr>
        <p:blipFill>
          <a:blip r:embed="rId3"/>
          <a:srcRect l="3476" t="4038" r="52240" b="13659"/>
          <a:stretch/>
        </p:blipFill>
        <p:spPr>
          <a:xfrm>
            <a:off x="6339240" y="2553840"/>
            <a:ext cx="3251880" cy="3842280"/>
          </a:xfrm>
          <a:prstGeom prst="rect">
            <a:avLst/>
          </a:prstGeom>
          <a:ln w="0">
            <a:noFill/>
          </a:ln>
        </p:spPr>
      </p:pic>
      <p:sp>
        <p:nvSpPr>
          <p:cNvPr id="256" name="Pfeil: nach rechts 8"/>
          <p:cNvSpPr/>
          <p:nvPr/>
        </p:nvSpPr>
        <p:spPr>
          <a:xfrm>
            <a:off x="4048920" y="4169160"/>
            <a:ext cx="2039040" cy="39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1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rafik 5"/>
          <p:cNvPicPr/>
          <p:nvPr/>
        </p:nvPicPr>
        <p:blipFill>
          <a:blip r:embed="rId2"/>
          <a:srcRect t="2445" b="2101"/>
          <a:stretch/>
        </p:blipFill>
        <p:spPr>
          <a:xfrm>
            <a:off x="1662480" y="2282400"/>
            <a:ext cx="7797960" cy="446220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59" name="Textfeld 2"/>
          <p:cNvSpPr/>
          <p:nvPr/>
        </p:nvSpPr>
        <p:spPr>
          <a:xfrm>
            <a:off x="585360" y="1553040"/>
            <a:ext cx="99522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„Color“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DejaVu Sans"/>
              </a:rPr>
              <a:t>Die Farbe hat fast keinen Einfluss auf den Preis, Farben wie gold, green etc. wenig vertreten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61" name="Textfeld 2"/>
          <p:cNvSpPr/>
          <p:nvPr/>
        </p:nvSpPr>
        <p:spPr>
          <a:xfrm>
            <a:off x="585360" y="1483920"/>
            <a:ext cx="9952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Zusammenfassung der Spalte Brand in 2 Kategorien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262" name="Grafik 2" descr="Ein Bild, das Text, Diagramm, Screenshot, Reihe enthält.&#10;&#10;KI-generierte Inhalte können fehlerhaft sein."/>
          <p:cNvPicPr/>
          <p:nvPr/>
        </p:nvPicPr>
        <p:blipFill>
          <a:blip r:embed="rId2"/>
          <a:srcRect t="3740"/>
          <a:stretch/>
        </p:blipFill>
        <p:spPr>
          <a:xfrm>
            <a:off x="1903680" y="1923840"/>
            <a:ext cx="7315560" cy="473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de-DE" sz="4000" b="0" strike="noStrike" spc="-1">
              <a:latin typeface="Arial"/>
            </a:endParaRPr>
          </a:p>
        </p:txBody>
      </p:sp>
      <p:pic>
        <p:nvPicPr>
          <p:cNvPr id="264" name="Grafik 3" descr="Ein Bild, das Text, Diagramm, Reihe, parallel enthält.&#10;&#10;KI-generierte Inhalte können fehlerhaft sein."/>
          <p:cNvPicPr/>
          <p:nvPr/>
        </p:nvPicPr>
        <p:blipFill>
          <a:blip r:embed="rId2"/>
          <a:srcRect t="3595"/>
          <a:stretch/>
        </p:blipFill>
        <p:spPr>
          <a:xfrm>
            <a:off x="2352600" y="1267920"/>
            <a:ext cx="7485120" cy="4849560"/>
          </a:xfrm>
          <a:prstGeom prst="rect">
            <a:avLst/>
          </a:prstGeom>
          <a:ln w="0">
            <a:noFill/>
          </a:ln>
        </p:spPr>
      </p:pic>
      <p:sp>
        <p:nvSpPr>
          <p:cNvPr id="265" name="Textfeld 2"/>
          <p:cNvSpPr/>
          <p:nvPr/>
        </p:nvSpPr>
        <p:spPr>
          <a:xfrm>
            <a:off x="637200" y="6230520"/>
            <a:ext cx="9952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Der Sprung beträgt ca. 7000 €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67" name="Textfeld 2"/>
          <p:cNvSpPr/>
          <p:nvPr/>
        </p:nvSpPr>
        <p:spPr>
          <a:xfrm>
            <a:off x="628560" y="1512000"/>
            <a:ext cx="99522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Klassifiziert man die Autos anhand dieses Sprungs, wird nochmal der Preisunterschied deutlich.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268" name="Grafik 2" descr="Ein Bild, das Text, Screenshot, Diagramm, Rechteck enthält.&#10;&#10;KI-generierte Inhalte können fehlerhaft sein."/>
          <p:cNvPicPr/>
          <p:nvPr/>
        </p:nvPicPr>
        <p:blipFill>
          <a:blip r:embed="rId2"/>
          <a:stretch/>
        </p:blipFill>
        <p:spPr>
          <a:xfrm>
            <a:off x="1131840" y="2229120"/>
            <a:ext cx="4471920" cy="418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Ergebnis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628560" y="1512000"/>
            <a:ext cx="99522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Durch unsere Analyse und Bereinigung haben wir: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	- die Anzahl der Variablen reduziert von 15 -&gt; 8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	- die Anzahl der Einträge reduzieret von 100.000 -&gt; 88.507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3"/>
          <p:cNvSpPr/>
          <p:nvPr/>
        </p:nvSpPr>
        <p:spPr>
          <a:xfrm>
            <a:off x="5686920" y="2671467"/>
            <a:ext cx="6326640" cy="15143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55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3. Support Vector </a:t>
            </a:r>
            <a:r>
              <a:rPr lang="de-DE" sz="5500" b="1" strike="noStrike" spc="-1" dirty="0" err="1">
                <a:solidFill>
                  <a:srgbClr val="002060"/>
                </a:solidFill>
                <a:latin typeface="CMU Serif"/>
                <a:ea typeface="CMU Serif"/>
              </a:rPr>
              <a:t>Machine</a:t>
            </a:r>
            <a:endParaRPr lang="de-DE" sz="5500" b="0" strike="noStrike" spc="-1" dirty="0">
              <a:latin typeface="Arial"/>
            </a:endParaRPr>
          </a:p>
        </p:txBody>
      </p:sp>
      <p:sp>
        <p:nvSpPr>
          <p:cNvPr id="272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3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Support Vector Machines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75" name="Textfeld 3"/>
          <p:cNvSpPr/>
          <p:nvPr/>
        </p:nvSpPr>
        <p:spPr>
          <a:xfrm>
            <a:off x="628560" y="1512000"/>
            <a:ext cx="995220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Training der SVM auf train_val-Datensatz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Erstes Ausführen mit Kreuzvalidierung war sehr langsam, weshalb wir eine andere Library verwendet haben, um Multithreading nutzen zu können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Nach einigen Stunden Training, kamen als die optimalen Parameter: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Sigma: 5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C: 2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==&gt; C ist in der mittleren Range, aber Sigma (hat mehr Potential TODO)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Mit MAE: 3082.514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Deshalb wurde nochmals trainiert mit angepasstem Tuning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Ergebnis: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Tuning nur minimale Auswirkungen auf MAE: 3076.228 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"/>
          <p:cNvSpPr/>
          <p:nvPr/>
        </p:nvSpPr>
        <p:spPr>
          <a:xfrm>
            <a:off x="5686920" y="2325399"/>
            <a:ext cx="6326640" cy="22068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55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4. Entscheidungs-Baum</a:t>
            </a:r>
            <a:endParaRPr lang="de-DE" sz="5500" b="0" strike="noStrike" spc="-1" dirty="0">
              <a:latin typeface="Arial"/>
            </a:endParaRPr>
          </a:p>
        </p:txBody>
      </p:sp>
      <p:sp>
        <p:nvSpPr>
          <p:cNvPr id="277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8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464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buNone/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556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1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2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3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Entscheidungsbaum</a:t>
            </a:r>
            <a:endParaRPr lang="de-DE" sz="4000" b="0" strike="noStrike" spc="-1">
              <a:latin typeface="Arial"/>
            </a:endParaRPr>
          </a:p>
        </p:txBody>
      </p:sp>
      <p:pic>
        <p:nvPicPr>
          <p:cNvPr id="280" name="Grafik 279"/>
          <p:cNvPicPr/>
          <p:nvPr/>
        </p:nvPicPr>
        <p:blipFill>
          <a:blip r:embed="rId2"/>
          <a:stretch/>
        </p:blipFill>
        <p:spPr>
          <a:xfrm>
            <a:off x="4860000" y="2777040"/>
            <a:ext cx="7382160" cy="3962160"/>
          </a:xfrm>
          <a:prstGeom prst="rect">
            <a:avLst/>
          </a:prstGeom>
          <a:ln w="0">
            <a:noFill/>
          </a:ln>
        </p:spPr>
      </p:pic>
      <p:sp>
        <p:nvSpPr>
          <p:cNvPr id="281" name="Textfeld 4"/>
          <p:cNvSpPr/>
          <p:nvPr/>
        </p:nvSpPr>
        <p:spPr>
          <a:xfrm>
            <a:off x="628560" y="1512000"/>
            <a:ext cx="995220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Training auf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train_val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-Datensatz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Tuning mit Kreuzvalidierung auf Anzahl der Blätter (Endknoten) des Baums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Ergebnis:</a:t>
            </a:r>
            <a:endParaRPr lang="de-DE" sz="18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MAE: 4.898,059 €</a:t>
            </a:r>
            <a:endParaRPr lang="de-DE" sz="18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Kreuzvalidierung unnötig, da die Anzahl der Blätter bereits optimal ist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3"/>
          <p:cNvSpPr/>
          <p:nvPr/>
        </p:nvSpPr>
        <p:spPr>
          <a:xfrm>
            <a:off x="5686920" y="2632995"/>
            <a:ext cx="6326640" cy="15912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5500" b="1" spc="-1" dirty="0">
                <a:solidFill>
                  <a:srgbClr val="002060"/>
                </a:solidFill>
                <a:latin typeface="CMU Serif"/>
                <a:ea typeface="CMU Serif"/>
              </a:rPr>
              <a:t>5</a:t>
            </a:r>
            <a:r>
              <a:rPr lang="de-DE" sz="55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. Neuronales </a:t>
            </a:r>
          </a:p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5500" b="1" spc="-1" dirty="0">
                <a:solidFill>
                  <a:srgbClr val="002060"/>
                </a:solidFill>
                <a:latin typeface="CMU Serif"/>
                <a:ea typeface="CMU Serif"/>
              </a:rPr>
              <a:t>Netz</a:t>
            </a:r>
            <a:endParaRPr lang="de-DE" sz="5500" b="0" strike="noStrike" spc="-1" dirty="0">
              <a:latin typeface="Arial"/>
            </a:endParaRPr>
          </a:p>
        </p:txBody>
      </p:sp>
      <p:sp>
        <p:nvSpPr>
          <p:cNvPr id="283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4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32"/>
          <p:cNvGrpSpPr/>
          <p:nvPr/>
        </p:nvGrpSpPr>
        <p:grpSpPr>
          <a:xfrm>
            <a:off x="1313280" y="279720"/>
            <a:ext cx="9399960" cy="3466800"/>
            <a:chOff x="1313280" y="279720"/>
            <a:chExt cx="9399960" cy="3466800"/>
          </a:xfrm>
        </p:grpSpPr>
        <p:grpSp>
          <p:nvGrpSpPr>
            <p:cNvPr id="286" name="Group 36"/>
            <p:cNvGrpSpPr/>
            <p:nvPr/>
          </p:nvGrpSpPr>
          <p:grpSpPr>
            <a:xfrm>
              <a:off x="4695120" y="279720"/>
              <a:ext cx="2625120" cy="3410640"/>
              <a:chOff x="4695120" y="279720"/>
              <a:chExt cx="2625120" cy="3410640"/>
            </a:xfrm>
          </p:grpSpPr>
          <p:sp>
            <p:nvSpPr>
              <p:cNvPr id="287" name="Graphic 2"/>
              <p:cNvSpPr/>
              <p:nvPr/>
            </p:nvSpPr>
            <p:spPr>
              <a:xfrm>
                <a:off x="4695120" y="279720"/>
                <a:ext cx="2625120" cy="3410640"/>
              </a:xfrm>
              <a:custGeom>
                <a:avLst/>
                <a:gdLst/>
                <a:ahLst/>
                <a:cxnLst/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288" name="Group 40"/>
              <p:cNvGrpSpPr/>
              <p:nvPr/>
            </p:nvGrpSpPr>
            <p:grpSpPr>
              <a:xfrm>
                <a:off x="5502960" y="658080"/>
                <a:ext cx="1325520" cy="1298880"/>
                <a:chOff x="5502960" y="658080"/>
                <a:chExt cx="1325520" cy="1298880"/>
              </a:xfrm>
            </p:grpSpPr>
            <p:sp>
              <p:nvSpPr>
                <p:cNvPr id="289" name="Graphic 4"/>
                <p:cNvSpPr/>
                <p:nvPr/>
              </p:nvSpPr>
              <p:spPr>
                <a:xfrm>
                  <a:off x="5502960" y="658080"/>
                  <a:ext cx="1325520" cy="129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90" name="Freeform: Shape 42"/>
                <p:cNvSpPr/>
                <p:nvPr/>
              </p:nvSpPr>
              <p:spPr>
                <a:xfrm>
                  <a:off x="5824800" y="1128600"/>
                  <a:ext cx="622440" cy="41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de-DE"/>
                </a:p>
              </p:txBody>
            </p:sp>
          </p:grpSp>
        </p:grpSp>
        <p:sp>
          <p:nvSpPr>
            <p:cNvPr id="291" name="Rectangle 38"/>
            <p:cNvSpPr/>
            <p:nvPr/>
          </p:nvSpPr>
          <p:spPr>
            <a:xfrm>
              <a:off x="1313280" y="3684600"/>
              <a:ext cx="9399960" cy="619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5960" cy="7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293" name="Textplatzhalter 1"/>
          <p:cNvSpPr/>
          <p:nvPr/>
        </p:nvSpPr>
        <p:spPr>
          <a:xfrm>
            <a:off x="5390640" y="349200"/>
            <a:ext cx="3405960" cy="79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4360" cy="67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6500" lnSpcReduction="20000"/>
          </a:bodyPr>
          <a:lstStyle/>
          <a:p>
            <a:pPr marL="20772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Box 12"/>
          <p:cNvSpPr/>
          <p:nvPr/>
        </p:nvSpPr>
        <p:spPr>
          <a:xfrm>
            <a:off x="354600" y="3900600"/>
            <a:ext cx="4793040" cy="207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de-DE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lang="de-DE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lang="de-DE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961776" y="214255"/>
            <a:ext cx="8064360" cy="101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lang="de-DE" sz="4600" b="0" strike="noStrike" spc="-1" dirty="0">
              <a:latin typeface="Arial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7000" y="1383373"/>
            <a:ext cx="1099800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lang="de-DE" sz="1800" b="0" u="sng" strike="noStrike" spc="-1" dirty="0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2"/>
              </a:rPr>
              <a:t>https://www.kaggle.com/datasets/yaminh/german-car-insights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1995-2023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 auf dem deutschen Markt</a:t>
            </a:r>
            <a:endParaRPr lang="de-DE" sz="1800" b="0" strike="noStrike" spc="-1" dirty="0">
              <a:latin typeface="Arial"/>
            </a:endParaRPr>
          </a:p>
        </p:txBody>
      </p:sp>
      <p:graphicFrame>
        <p:nvGraphicFramePr>
          <p:cNvPr id="242" name="Tabelle 4"/>
          <p:cNvGraphicFramePr/>
          <p:nvPr>
            <p:extLst>
              <p:ext uri="{D42A27DB-BD31-4B8C-83A1-F6EECF244321}">
                <p14:modId xmlns:p14="http://schemas.microsoft.com/office/powerpoint/2010/main" val="2839761654"/>
              </p:ext>
            </p:extLst>
          </p:nvPr>
        </p:nvGraphicFramePr>
        <p:xfrm>
          <a:off x="935880" y="2790870"/>
          <a:ext cx="4406400" cy="2972160"/>
        </p:xfrm>
        <a:graphic>
          <a:graphicData uri="http://schemas.openxmlformats.org/drawingml/2006/table">
            <a:tbl>
              <a:tblPr/>
              <a:tblGrid>
                <a:gridCol w="234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 dirty="0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 dirty="0" err="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 dirty="0" err="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3" name="Tabelle 5"/>
          <p:cNvGraphicFramePr/>
          <p:nvPr>
            <p:extLst>
              <p:ext uri="{D42A27DB-BD31-4B8C-83A1-F6EECF244321}">
                <p14:modId xmlns:p14="http://schemas.microsoft.com/office/powerpoint/2010/main" val="192421907"/>
              </p:ext>
            </p:extLst>
          </p:nvPr>
        </p:nvGraphicFramePr>
        <p:xfrm>
          <a:off x="6058440" y="2520720"/>
          <a:ext cx="4820400" cy="3337200"/>
        </p:xfrm>
        <a:graphic>
          <a:graphicData uri="http://schemas.openxmlformats.org/drawingml/2006/table">
            <a:tbl>
              <a:tblPr/>
              <a:tblGrid>
                <a:gridCol w="365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3"/>
          <p:cNvSpPr/>
          <p:nvPr/>
        </p:nvSpPr>
        <p:spPr>
          <a:xfrm>
            <a:off x="5959800" y="2549169"/>
            <a:ext cx="5885640" cy="15335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1. Deskriptive</a:t>
            </a:r>
            <a:br>
              <a:rPr sz="6000" dirty="0"/>
            </a:b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lang="de-DE" sz="6000" b="0" strike="noStrike" spc="-1" dirty="0">
              <a:latin typeface="Arial"/>
            </a:endParaRPr>
          </a:p>
        </p:txBody>
      </p:sp>
      <p:sp>
        <p:nvSpPr>
          <p:cNvPr id="245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6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BB7C4-C88D-4FD6-0FE9-9E6F9412B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>
            <a:extLst>
              <a:ext uri="{FF2B5EF4-FFF2-40B4-BE49-F238E27FC236}">
                <a16:creationId xmlns:a16="http://schemas.microsoft.com/office/drawing/2014/main" id="{16DD2A96-C3CB-D262-11D6-CEFA130FCF0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820" y="374509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pc="-1" dirty="0">
                <a:solidFill>
                  <a:srgbClr val="FFFFFF"/>
                </a:solidFill>
                <a:latin typeface="CMU Serif"/>
                <a:ea typeface="CMU Serif"/>
              </a:rPr>
              <a:t>Analyse</a:t>
            </a:r>
            <a:r>
              <a:rPr lang="de-DE" sz="4000" b="1" spc="-1" dirty="0">
                <a:solidFill>
                  <a:srgbClr val="FFFFFF"/>
                </a:solidFill>
                <a:latin typeface="CMU Serif"/>
                <a:ea typeface="CMU Serif"/>
              </a:rPr>
              <a:t> </a:t>
            </a:r>
            <a:r>
              <a:rPr lang="de-DE" sz="4600" b="1" spc="-1" dirty="0">
                <a:solidFill>
                  <a:srgbClr val="FFFFFF"/>
                </a:solidFill>
                <a:latin typeface="CMU Serif"/>
                <a:ea typeface="CMU Serif"/>
              </a:rPr>
              <a:t>1</a:t>
            </a:r>
            <a:endParaRPr lang="de-DE" sz="4600" b="0" strike="noStrike" spc="-1" dirty="0">
              <a:latin typeface="Arial"/>
            </a:endParaRPr>
          </a:p>
        </p:txBody>
      </p:sp>
      <p:sp>
        <p:nvSpPr>
          <p:cNvPr id="270" name="Textfeld 2">
            <a:extLst>
              <a:ext uri="{FF2B5EF4-FFF2-40B4-BE49-F238E27FC236}">
                <a16:creationId xmlns:a16="http://schemas.microsoft.com/office/drawing/2014/main" id="{245822FB-2109-A7D7-AF7D-9E2C1C41DFED}"/>
              </a:ext>
            </a:extLst>
          </p:cNvPr>
          <p:cNvSpPr/>
          <p:nvPr/>
        </p:nvSpPr>
        <p:spPr>
          <a:xfrm>
            <a:off x="237495" y="5839090"/>
            <a:ext cx="11494429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Auffällig ist die deutliche Überrepräsentation der Marken Audi, BMW und Ford, während andere große Hersteller wie Volkswagen oder Skoda überhaupt nicht vertreten sind.</a:t>
            </a:r>
            <a:endParaRPr lang="de-DE" sz="1800" b="0" strike="noStrike" spc="-1" dirty="0">
              <a:latin typeface="Bahnschrift SemiLight" panose="020B0502040204020203" pitchFamily="34" charset="0"/>
            </a:endParaRPr>
          </a:p>
        </p:txBody>
      </p:sp>
      <p:pic>
        <p:nvPicPr>
          <p:cNvPr id="6" name="Grafik 5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77C7BCF6-159A-D8A5-CC89-057A1DAB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1190312"/>
            <a:ext cx="780206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CC186-5694-2B84-C632-F05D26607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>
            <a:extLst>
              <a:ext uri="{FF2B5EF4-FFF2-40B4-BE49-F238E27FC236}">
                <a16:creationId xmlns:a16="http://schemas.microsoft.com/office/drawing/2014/main" id="{701EC2CD-582B-E84B-8992-21355A073C4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820" y="374509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pc="-1" dirty="0">
                <a:solidFill>
                  <a:srgbClr val="FFFFFF"/>
                </a:solidFill>
                <a:latin typeface="CMU Serif"/>
                <a:ea typeface="CMU Serif"/>
              </a:rPr>
              <a:t>Analyse</a:t>
            </a:r>
            <a:r>
              <a:rPr lang="de-DE" sz="4000" b="1" spc="-1" dirty="0">
                <a:solidFill>
                  <a:srgbClr val="FFFFFF"/>
                </a:solidFill>
                <a:latin typeface="CMU Serif"/>
                <a:ea typeface="CMU Serif"/>
              </a:rPr>
              <a:t> </a:t>
            </a:r>
            <a:r>
              <a:rPr lang="de-DE" sz="4600" b="1" spc="-1" dirty="0">
                <a:solidFill>
                  <a:srgbClr val="FFFFFF"/>
                </a:solidFill>
                <a:latin typeface="CMU Serif"/>
                <a:ea typeface="CMU Serif"/>
              </a:rPr>
              <a:t>2</a:t>
            </a:r>
            <a:endParaRPr lang="de-DE" sz="4600" b="0" strike="noStrike" spc="-1" dirty="0">
              <a:latin typeface="Arial"/>
            </a:endParaRPr>
          </a:p>
        </p:txBody>
      </p:sp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44F0F895-7B8F-B36B-4FFD-1121CAB3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1192225"/>
            <a:ext cx="7802064" cy="4143953"/>
          </a:xfrm>
          <a:prstGeom prst="rect">
            <a:avLst/>
          </a:prstGeom>
        </p:spPr>
      </p:pic>
      <p:sp>
        <p:nvSpPr>
          <p:cNvPr id="4" name="Textfeld 2">
            <a:extLst>
              <a:ext uri="{FF2B5EF4-FFF2-40B4-BE49-F238E27FC236}">
                <a16:creationId xmlns:a16="http://schemas.microsoft.com/office/drawing/2014/main" id="{A2E554E5-4DED-0A00-6163-4DB923C77D7E}"/>
              </a:ext>
            </a:extLst>
          </p:cNvPr>
          <p:cNvSpPr/>
          <p:nvPr/>
        </p:nvSpPr>
        <p:spPr>
          <a:xfrm>
            <a:off x="348785" y="5665775"/>
            <a:ext cx="11494429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latin typeface="Bahnschrift SemiLight" panose="020B0502040204020203" pitchFamily="34" charset="0"/>
              </a:rPr>
              <a:t>Klassische Farben wie Schwarz, Weiß oder Grau  häufiger vertreten wobei, Wunschlackierungen wie Gelb oder Grün weniger vertreten sind.</a:t>
            </a:r>
          </a:p>
        </p:txBody>
      </p:sp>
    </p:spTree>
    <p:extLst>
      <p:ext uri="{BB962C8B-B14F-4D97-AF65-F5344CB8AC3E}">
        <p14:creationId xmlns:p14="http://schemas.microsoft.com/office/powerpoint/2010/main" val="27685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BA2ED-0359-A522-28C6-39E368A2C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>
            <a:extLst>
              <a:ext uri="{FF2B5EF4-FFF2-40B4-BE49-F238E27FC236}">
                <a16:creationId xmlns:a16="http://schemas.microsoft.com/office/drawing/2014/main" id="{70CC06CD-D6A4-89AD-48EE-24F3B8765B1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820" y="374509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pc="-1" dirty="0">
                <a:solidFill>
                  <a:srgbClr val="FFFFFF"/>
                </a:solidFill>
                <a:latin typeface="CMU Serif"/>
                <a:ea typeface="CMU Serif"/>
              </a:rPr>
              <a:t>Analyse</a:t>
            </a:r>
            <a:r>
              <a:rPr lang="de-DE" sz="4000" b="1" spc="-1" dirty="0">
                <a:solidFill>
                  <a:srgbClr val="FFFFFF"/>
                </a:solidFill>
                <a:latin typeface="CMU Serif"/>
                <a:ea typeface="CMU Serif"/>
              </a:rPr>
              <a:t> </a:t>
            </a:r>
            <a:r>
              <a:rPr lang="de-DE" sz="4600" b="1" spc="-1" dirty="0">
                <a:solidFill>
                  <a:srgbClr val="FFFFFF"/>
                </a:solidFill>
                <a:latin typeface="CMU Serif"/>
                <a:ea typeface="CMU Serif"/>
              </a:rPr>
              <a:t>3</a:t>
            </a:r>
            <a:endParaRPr lang="de-DE" sz="46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B362B8-F10E-2A86-0F19-FA6149DE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0"/>
          <a:stretch>
            <a:fillRect/>
          </a:stretch>
        </p:blipFill>
        <p:spPr>
          <a:xfrm>
            <a:off x="560715" y="1641014"/>
            <a:ext cx="1759790" cy="1787986"/>
          </a:xfrm>
          <a:prstGeom prst="rect">
            <a:avLst/>
          </a:prstGeom>
        </p:spPr>
      </p:pic>
      <p:sp>
        <p:nvSpPr>
          <p:cNvPr id="6" name="Textfeld 2">
            <a:extLst>
              <a:ext uri="{FF2B5EF4-FFF2-40B4-BE49-F238E27FC236}">
                <a16:creationId xmlns:a16="http://schemas.microsoft.com/office/drawing/2014/main" id="{A849BCE9-4C10-FDCD-0009-B5F28299FCC3}"/>
              </a:ext>
            </a:extLst>
          </p:cNvPr>
          <p:cNvSpPr/>
          <p:nvPr/>
        </p:nvSpPr>
        <p:spPr>
          <a:xfrm>
            <a:off x="2528391" y="2533799"/>
            <a:ext cx="600313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latin typeface="Bahnschrift SemiLight" panose="020B0502040204020203" pitchFamily="34" charset="0"/>
              </a:rPr>
              <a:t>Auffällig hohes Jahr 3700, es handelte sich um eine einzige Zeile -&gt; falsche Formatierung der Zeile</a:t>
            </a: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678212-D4C0-FC79-B9ED-61DA4C57C7DA}"/>
              </a:ext>
            </a:extLst>
          </p:cNvPr>
          <p:cNvSpPr/>
          <p:nvPr/>
        </p:nvSpPr>
        <p:spPr>
          <a:xfrm>
            <a:off x="2528391" y="1839416"/>
            <a:ext cx="5094483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latin typeface="Bahnschrift SemiLight" panose="020B0502040204020203" pitchFamily="34" charset="0"/>
              </a:rPr>
              <a:t>Median: 2018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latin typeface="Bahnschrift SemiLight" panose="020B0502040204020203" pitchFamily="34" charset="0"/>
              </a:rPr>
              <a:t>Mittelwert: 2016,439</a:t>
            </a:r>
            <a:endParaRPr lang="de-DE" sz="1800" b="0" strike="noStrike" spc="-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B4441-D37B-3CFA-07BE-6D76F5C70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3">
            <a:extLst>
              <a:ext uri="{FF2B5EF4-FFF2-40B4-BE49-F238E27FC236}">
                <a16:creationId xmlns:a16="http://schemas.microsoft.com/office/drawing/2014/main" id="{E774332A-5A79-1AFA-F0C8-37687AA1A1C0}"/>
              </a:ext>
            </a:extLst>
          </p:cNvPr>
          <p:cNvSpPr/>
          <p:nvPr/>
        </p:nvSpPr>
        <p:spPr>
          <a:xfrm>
            <a:off x="5959800" y="2549169"/>
            <a:ext cx="5885640" cy="15335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2. Bereinigung der Daten</a:t>
            </a:r>
            <a:endParaRPr lang="de-DE" sz="6000" b="0" strike="noStrike" spc="-1" dirty="0">
              <a:latin typeface="Arial"/>
            </a:endParaRPr>
          </a:p>
        </p:txBody>
      </p:sp>
      <p:sp>
        <p:nvSpPr>
          <p:cNvPr id="245" name="Freeform: Shape 152">
            <a:extLst>
              <a:ext uri="{FF2B5EF4-FFF2-40B4-BE49-F238E27FC236}">
                <a16:creationId xmlns:a16="http://schemas.microsoft.com/office/drawing/2014/main" id="{DB08D057-1708-3884-2122-158C0D98D49E}"/>
              </a:ext>
            </a:extLst>
          </p:cNvPr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6" name="Rechteck 1">
            <a:extLst>
              <a:ext uri="{FF2B5EF4-FFF2-40B4-BE49-F238E27FC236}">
                <a16:creationId xmlns:a16="http://schemas.microsoft.com/office/drawing/2014/main" id="{A2176E1D-6373-5712-D970-F31004AC5C36}"/>
              </a:ext>
            </a:extLst>
          </p:cNvPr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8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0500" lnSpcReduction="20000"/>
          </a:bodyPr>
          <a:lstStyle/>
          <a:p>
            <a:pPr marL="2041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lang="de-DE" sz="5400" b="0" strike="noStrike" spc="-1" dirty="0">
              <a:latin typeface="Arial"/>
            </a:endParaRPr>
          </a:p>
        </p:txBody>
      </p:sp>
      <p:sp>
        <p:nvSpPr>
          <p:cNvPr id="248" name="Textfeld 2"/>
          <p:cNvSpPr/>
          <p:nvPr/>
        </p:nvSpPr>
        <p:spPr>
          <a:xfrm>
            <a:off x="585360" y="1788840"/>
            <a:ext cx="995220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Wort unfallfrei,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, 4x4 usw. steht.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bzw. 4x4 -&gt; neue Spalte erzeugt.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power_ps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power_kw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 durch Umwandlung gewonnen werden.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675</Words>
  <Application>Microsoft Office PowerPoint</Application>
  <PresentationFormat>Breitbild</PresentationFormat>
  <Paragraphs>153</Paragraphs>
  <Slides>25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Arial</vt:lpstr>
      <vt:lpstr>Bahnschrift SemiLight</vt:lpstr>
      <vt:lpstr>CMU Serif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dc:description/>
  <cp:lastModifiedBy>Peter Okruhlica</cp:lastModifiedBy>
  <cp:revision>329</cp:revision>
  <dcterms:created xsi:type="dcterms:W3CDTF">2018-04-24T17:14:44Z</dcterms:created>
  <dcterms:modified xsi:type="dcterms:W3CDTF">2025-06-11T07:28:36Z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19</vt:i4>
  </property>
</Properties>
</file>