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1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MU Serif"/>
              </a:rPr>
              <a:t>Zweite Gliederungsebene</a:t>
            </a:r>
            <a:endParaRPr b="0" lang="en-US" sz="2000" spc="-1" strike="noStrike">
              <a:solidFill>
                <a:srgbClr val="000000"/>
              </a:solidFill>
              <a:latin typeface="CMU Serif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MU Serif"/>
              </a:rPr>
              <a:t>Dritte Gliederungsebene</a:t>
            </a: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MU Serif"/>
              </a:rPr>
              <a:t>Vierte Gliederungsebene</a:t>
            </a: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MU Serif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CMU Serif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MU Serif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CMU Serif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MU Serif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0" y="339480"/>
            <a:ext cx="12191760" cy="79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002060"/>
                </a:solidFill>
                <a:latin typeface="CMU Serif"/>
                <a:ea typeface="Arial Unicode MS"/>
              </a:rPr>
              <a:t>BASIC LAYOUT</a:t>
            </a:r>
            <a:endParaRPr b="0" lang="en-US" sz="54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9" name="Rectangle 3"/>
          <p:cNvSpPr/>
          <p:nvPr/>
        </p:nvSpPr>
        <p:spPr>
          <a:xfrm>
            <a:off x="323640" y="6357240"/>
            <a:ext cx="11868120" cy="339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40" name="Freeform: Shape 2"/>
          <p:cNvSpPr/>
          <p:nvPr/>
        </p:nvSpPr>
        <p:spPr>
          <a:xfrm>
            <a:off x="323640" y="6349320"/>
            <a:ext cx="564840" cy="347400"/>
          </a:xfrm>
          <a:custGeom>
            <a:avLst/>
            <a:gdLst>
              <a:gd name="textAreaLeft" fmla="*/ 0 w 564840"/>
              <a:gd name="textAreaRight" fmla="*/ 565200 w 564840"/>
              <a:gd name="textAreaTop" fmla="*/ 0 h 347400"/>
              <a:gd name="textAreaBottom" fmla="*/ 347760 h 34740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MU Serif"/>
              </a:rPr>
              <a:t>Format des Titeltextes durch </a:t>
            </a:r>
            <a:r>
              <a:rPr b="0" lang="en-US" sz="1800" spc="-1" strike="noStrike">
                <a:solidFill>
                  <a:srgbClr val="000000"/>
                </a:solidFill>
                <a:latin typeface="CMU Serif"/>
              </a:rPr>
              <a:t>Klicken bearbeiten</a:t>
            </a: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6"/>
          <p:cNvSpPr/>
          <p:nvPr/>
        </p:nvSpPr>
        <p:spPr>
          <a:xfrm>
            <a:off x="0" y="161280"/>
            <a:ext cx="11190960" cy="1025640"/>
          </a:xfrm>
          <a:custGeom>
            <a:avLst/>
            <a:gdLst>
              <a:gd name="textAreaLeft" fmla="*/ 0 w 11190960"/>
              <a:gd name="textAreaRight" fmla="*/ 11191320 w 11190960"/>
              <a:gd name="textAreaTop" fmla="*/ 0 h 1025640"/>
              <a:gd name="textAreaBottom" fmla="*/ 1026000 h 1025640"/>
            </a:gdLst>
            <a:ahLst/>
            <a:rect l="textAreaLeft" t="textAreaTop" r="textAreaRight" b="textAreaBottom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2120760" y="339480"/>
            <a:ext cx="9775800" cy="72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ffffff"/>
                </a:solidFill>
                <a:latin typeface="CMU Serif"/>
                <a:ea typeface="Arial Unicode MS"/>
              </a:rPr>
              <a:t>BASIC LAYOUT</a:t>
            </a:r>
            <a:endParaRPr b="0" lang="en-US" sz="54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0" name="Freeform: Shape 3"/>
          <p:cNvSpPr/>
          <p:nvPr/>
        </p:nvSpPr>
        <p:spPr>
          <a:xfrm>
            <a:off x="0" y="161280"/>
            <a:ext cx="1667880" cy="1025640"/>
          </a:xfrm>
          <a:custGeom>
            <a:avLst/>
            <a:gdLst>
              <a:gd name="textAreaLeft" fmla="*/ 0 w 1667880"/>
              <a:gd name="textAreaRight" fmla="*/ 1668240 w 1667880"/>
              <a:gd name="textAreaTop" fmla="*/ 0 h 1025640"/>
              <a:gd name="textAreaBottom" fmla="*/ 1026000 h 102564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1" name="Freeform: Shape 8"/>
          <p:cNvSpPr/>
          <p:nvPr/>
        </p:nvSpPr>
        <p:spPr>
          <a:xfrm>
            <a:off x="11288880" y="161280"/>
            <a:ext cx="902520" cy="1025640"/>
          </a:xfrm>
          <a:custGeom>
            <a:avLst/>
            <a:gdLst>
              <a:gd name="textAreaLeft" fmla="*/ 0 w 902520"/>
              <a:gd name="textAreaRight" fmla="*/ 902880 w 902520"/>
              <a:gd name="textAreaTop" fmla="*/ 0 h 1025640"/>
              <a:gd name="textAreaBottom" fmla="*/ 1026000 h 1025640"/>
            </a:gdLst>
            <a:ahLst/>
            <a:rect l="textAreaLeft" t="textAreaTop" r="textAreaRight" b="textAreaBottom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MU Serif"/>
              </a:rPr>
              <a:t>Format des Titeltextes durch </a:t>
            </a:r>
            <a:r>
              <a:rPr b="0" lang="en-US" sz="1800" spc="-1" strike="noStrike">
                <a:solidFill>
                  <a:srgbClr val="000000"/>
                </a:solidFill>
                <a:latin typeface="CMU Serif"/>
              </a:rPr>
              <a:t>Klicken bearbeiten</a:t>
            </a: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MU Serif"/>
              </a:rPr>
              <a:t>Format des Titeltextes durch </a:t>
            </a:r>
            <a:r>
              <a:rPr b="0" lang="en-US" sz="1800" spc="-1" strike="noStrike">
                <a:solidFill>
                  <a:srgbClr val="000000"/>
                </a:solidFill>
                <a:latin typeface="CMU Serif"/>
              </a:rPr>
              <a:t>Klicken bearbeiten</a:t>
            </a: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MU Serif"/>
              </a:rPr>
              <a:t>Zweite Gliederungsebene</a:t>
            </a:r>
            <a:endParaRPr b="0" lang="en-US" sz="2000" spc="-1" strike="noStrike">
              <a:solidFill>
                <a:srgbClr val="000000"/>
              </a:solidFill>
              <a:latin typeface="CMU Serif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MU Serif"/>
              </a:rPr>
              <a:t>Dritte Gliederungsebene</a:t>
            </a: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MU Serif"/>
              </a:rPr>
              <a:t>Vierte Gliederungsebene</a:t>
            </a: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MU Serif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CMU Serif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MU Serif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CMU Serif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MU Serif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eaf1ff">
                  <a:alpha val="0"/>
                </a:srgbClr>
              </a:gs>
              <a:gs pos="100000">
                <a:srgbClr val="002060">
                  <a:alpha val="61176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MU Serif"/>
              </a:rPr>
              <a:t>Format des Titeltextes durch </a:t>
            </a:r>
            <a:r>
              <a:rPr b="0" lang="en-US" sz="1800" spc="-1" strike="noStrike">
                <a:solidFill>
                  <a:srgbClr val="000000"/>
                </a:solidFill>
                <a:latin typeface="CMU Serif"/>
              </a:rPr>
              <a:t>Klicken bearbeiten</a:t>
            </a: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  <a:endParaRPr b="0" lang="en-US" sz="2800" spc="-1" strike="noStrike">
              <a:solidFill>
                <a:srgbClr val="000000"/>
              </a:solidFill>
              <a:latin typeface="CMU Serif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MU Serif"/>
              </a:rPr>
              <a:t>Zweite Gliederungsebene</a:t>
            </a:r>
            <a:endParaRPr b="0" lang="en-US" sz="2000" spc="-1" strike="noStrike">
              <a:solidFill>
                <a:srgbClr val="000000"/>
              </a:solidFill>
              <a:latin typeface="CMU Serif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MU Serif"/>
              </a:rPr>
              <a:t>Dritte Gliederungsebene</a:t>
            </a: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MU Serif"/>
              </a:rPr>
              <a:t>Vierte Gliederungsebene</a:t>
            </a: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MU Serif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CMU Serif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MU Serif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CMU Serif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MU Serif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rafik 4" descr="Ein Bild, das Menschliches Gesicht, Person, Licht, Kunst enthält.&#10;&#10;Automatisch generierte Beschreibung"/>
          <p:cNvPicPr/>
          <p:nvPr/>
        </p:nvPicPr>
        <p:blipFill>
          <a:blip r:embed="rId2"/>
          <a:srcRect l="4890" t="0" r="0" b="0"/>
          <a:stretch/>
        </p:blipFill>
        <p:spPr>
          <a:xfrm flipH="1">
            <a:off x="596520" y="0"/>
            <a:ext cx="11595600" cy="6857640"/>
          </a:xfrm>
          <a:prstGeom prst="rect">
            <a:avLst/>
          </a:prstGeom>
          <a:ln w="0"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800" spc="-1" strike="noStrike">
                <a:solidFill>
                  <a:srgbClr val="002060"/>
                </a:solidFill>
                <a:latin typeface="CMU Serif"/>
                <a:ea typeface="Arial Unicode MS"/>
              </a:rPr>
              <a:t>Titel</a:t>
            </a:r>
            <a:endParaRPr b="0" lang="en-US" sz="48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MU Serif"/>
              </a:rPr>
              <a:t>Format des Titeltextes durch </a:t>
            </a:r>
            <a:r>
              <a:rPr b="0" lang="en-US" sz="1800" spc="-1" strike="noStrike">
                <a:solidFill>
                  <a:srgbClr val="000000"/>
                </a:solidFill>
                <a:latin typeface="CMU Serif"/>
              </a:rPr>
              <a:t>Klicken bearbeiten</a:t>
            </a:r>
            <a:endParaRPr b="0" lang="en-US" sz="18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yaminh/german-car-insights" TargetMode="External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rafik 1" descr=""/>
          <p:cNvPicPr/>
          <p:nvPr/>
        </p:nvPicPr>
        <p:blipFill>
          <a:blip r:embed="rId1"/>
          <a:stretch/>
        </p:blipFill>
        <p:spPr>
          <a:xfrm>
            <a:off x="0" y="360"/>
            <a:ext cx="12191760" cy="6857280"/>
          </a:xfrm>
          <a:prstGeom prst="rect">
            <a:avLst/>
          </a:prstGeom>
          <a:ln w="0">
            <a:noFill/>
          </a:ln>
        </p:spPr>
      </p:pic>
      <p:sp>
        <p:nvSpPr>
          <p:cNvPr id="236" name="TextBox 12"/>
          <p:cNvSpPr/>
          <p:nvPr/>
        </p:nvSpPr>
        <p:spPr>
          <a:xfrm>
            <a:off x="6877800" y="1430280"/>
            <a:ext cx="4824000" cy="19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1" lang="de-DE" sz="6000" spc="-1" strike="noStrike">
                <a:solidFill>
                  <a:srgbClr val="001848"/>
                </a:solidFill>
                <a:latin typeface="CMU Serif"/>
                <a:ea typeface="CMU Serif"/>
              </a:rPr>
              <a:t>Machine Learning</a:t>
            </a:r>
            <a:endParaRPr b="0" lang="de-DE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Box 13"/>
          <p:cNvSpPr/>
          <p:nvPr/>
        </p:nvSpPr>
        <p:spPr>
          <a:xfrm>
            <a:off x="7379640" y="3133800"/>
            <a:ext cx="3821040" cy="31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Analyse der Gebrauchtwagen und deren Preise in Deutschland</a:t>
            </a: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87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24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Vorgestellt von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7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Peter Okruhlica</a:t>
            </a: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Nico Dilger</a:t>
            </a: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1900" spc="-1" strike="noStrike">
                <a:solidFill>
                  <a:srgbClr val="001848"/>
                </a:solidFill>
                <a:latin typeface="Bahnschrift SemiLight"/>
                <a:ea typeface="Arial Unicode MS"/>
              </a:rPr>
              <a:t>am xx.xx.2025</a:t>
            </a: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de-DE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32"/>
          <p:cNvGrpSpPr/>
          <p:nvPr/>
        </p:nvGrpSpPr>
        <p:grpSpPr>
          <a:xfrm>
            <a:off x="1313280" y="279720"/>
            <a:ext cx="9401400" cy="3468240"/>
            <a:chOff x="1313280" y="279720"/>
            <a:chExt cx="9401400" cy="3468240"/>
          </a:xfrm>
        </p:grpSpPr>
        <p:grpSp>
          <p:nvGrpSpPr>
            <p:cNvPr id="262" name="Group 36"/>
            <p:cNvGrpSpPr/>
            <p:nvPr/>
          </p:nvGrpSpPr>
          <p:grpSpPr>
            <a:xfrm>
              <a:off x="4695120" y="279720"/>
              <a:ext cx="2626560" cy="3412080"/>
              <a:chOff x="4695120" y="279720"/>
              <a:chExt cx="2626560" cy="3412080"/>
            </a:xfrm>
          </p:grpSpPr>
          <p:sp>
            <p:nvSpPr>
              <p:cNvPr id="263" name="Graphic 2"/>
              <p:cNvSpPr/>
              <p:nvPr/>
            </p:nvSpPr>
            <p:spPr>
              <a:xfrm>
                <a:off x="4695120" y="279720"/>
                <a:ext cx="2626560" cy="3412080"/>
              </a:xfrm>
              <a:custGeom>
                <a:avLst/>
                <a:gdLst>
                  <a:gd name="textAreaLeft" fmla="*/ 0 w 2626560"/>
                  <a:gd name="textAreaRight" fmla="*/ 2626920 w 2626560"/>
                  <a:gd name="textAreaTop" fmla="*/ 0 h 3412080"/>
                  <a:gd name="textAreaBottom" fmla="*/ 3412440 h 3412080"/>
                </a:gdLst>
                <a:ahLst/>
                <a:rect l="textAreaLeft" t="textAreaTop" r="textAreaRight" b="textAreaBottom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CMU Serif"/>
                  <a:ea typeface="Arial Unicode MS"/>
                </a:endParaRPr>
              </a:p>
            </p:txBody>
          </p:sp>
          <p:grpSp>
            <p:nvGrpSpPr>
              <p:cNvPr id="264" name="Group 40"/>
              <p:cNvGrpSpPr/>
              <p:nvPr/>
            </p:nvGrpSpPr>
            <p:grpSpPr>
              <a:xfrm>
                <a:off x="5502960" y="658080"/>
                <a:ext cx="1326960" cy="1300320"/>
                <a:chOff x="5502960" y="658080"/>
                <a:chExt cx="1326960" cy="1300320"/>
              </a:xfrm>
            </p:grpSpPr>
            <p:sp>
              <p:nvSpPr>
                <p:cNvPr id="265" name="Graphic 4"/>
                <p:cNvSpPr/>
                <p:nvPr/>
              </p:nvSpPr>
              <p:spPr>
                <a:xfrm>
                  <a:off x="5502960" y="658080"/>
                  <a:ext cx="1326960" cy="1300320"/>
                </a:xfrm>
                <a:custGeom>
                  <a:avLst/>
                  <a:gdLst>
                    <a:gd name="textAreaLeft" fmla="*/ 0 w 1326960"/>
                    <a:gd name="textAreaRight" fmla="*/ 1327320 w 1326960"/>
                    <a:gd name="textAreaTop" fmla="*/ 0 h 1300320"/>
                    <a:gd name="textAreaBottom" fmla="*/ 1300680 h 1300320"/>
                  </a:gdLst>
                  <a:ahLst/>
                  <a:rect l="textAreaLeft" t="textAreaTop" r="textAreaRight" b="textAreaBottom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rgbClr val="000000"/>
                    </a:solidFill>
                    <a:latin typeface="CMU Serif"/>
                    <a:ea typeface="Arial Unicode MS"/>
                  </a:endParaRPr>
                </a:p>
              </p:txBody>
            </p:sp>
            <p:sp>
              <p:nvSpPr>
                <p:cNvPr id="266" name="Freeform: Shape 42"/>
                <p:cNvSpPr/>
                <p:nvPr/>
              </p:nvSpPr>
              <p:spPr>
                <a:xfrm>
                  <a:off x="5824800" y="1128600"/>
                  <a:ext cx="623880" cy="412200"/>
                </a:xfrm>
                <a:custGeom>
                  <a:avLst/>
                  <a:gdLst>
                    <a:gd name="textAreaLeft" fmla="*/ 0 w 623880"/>
                    <a:gd name="textAreaRight" fmla="*/ 624240 w 623880"/>
                    <a:gd name="textAreaTop" fmla="*/ 0 h 412200"/>
                    <a:gd name="textAreaBottom" fmla="*/ 412560 h 412200"/>
                  </a:gdLst>
                  <a:ahLst/>
                  <a:rect l="textAreaLeft" t="textAreaTop" r="textAreaRight" b="textAreaBottom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1800" spc="-1" strike="noStrike">
                    <a:solidFill>
                      <a:schemeClr val="lt1"/>
                    </a:solidFill>
                    <a:latin typeface="CMU Serif"/>
                    <a:ea typeface="Arial Unicode MS"/>
                  </a:endParaRPr>
                </a:p>
              </p:txBody>
            </p:sp>
          </p:grpSp>
        </p:grpSp>
        <p:sp>
          <p:nvSpPr>
            <p:cNvPr id="267" name="Rectangle 38"/>
            <p:cNvSpPr/>
            <p:nvPr/>
          </p:nvSpPr>
          <p:spPr>
            <a:xfrm>
              <a:off x="1313280" y="3684600"/>
              <a:ext cx="9401400" cy="63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18720" bIns="1872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MU Serif"/>
                <a:ea typeface="Arial Unicode MS"/>
              </a:endParaRPr>
            </a:p>
          </p:txBody>
        </p:sp>
      </p:grpSp>
    </p:spTree>
  </p:cSld>
  <p:transition spd="slow">
    <p:push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90840" y="349200"/>
            <a:ext cx="3407400" cy="792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002060"/>
                </a:solidFill>
                <a:latin typeface="Bahnschrift SemiLight"/>
                <a:ea typeface="Arial Unicode MS"/>
              </a:rPr>
              <a:t>Content</a:t>
            </a:r>
            <a:endParaRPr b="0" lang="en-US" sz="54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69" name="Textplatzhalter 1"/>
          <p:cNvSpPr/>
          <p:nvPr/>
        </p:nvSpPr>
        <p:spPr>
          <a:xfrm>
            <a:off x="5390640" y="349200"/>
            <a:ext cx="340740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5400" spc="-1" strike="noStrike">
                <a:solidFill>
                  <a:srgbClr val="002060"/>
                </a:solidFill>
                <a:latin typeface="CMU Serif"/>
                <a:ea typeface="CMU Serif"/>
              </a:rPr>
              <a:t>Content</a:t>
            </a:r>
            <a:endParaRPr b="0" lang="de-DE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/>
          </p:nvPr>
        </p:nvSpPr>
        <p:spPr>
          <a:xfrm>
            <a:off x="1983960" y="380160"/>
            <a:ext cx="8065800" cy="68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9000"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ffffff"/>
                </a:solidFill>
                <a:latin typeface="CMU Serif"/>
                <a:ea typeface="CMU Serif"/>
              </a:rPr>
              <a:t>Titel</a:t>
            </a:r>
            <a:endParaRPr b="0" lang="en-US" sz="5400" spc="-1" strike="noStrike">
              <a:solidFill>
                <a:srgbClr val="000000"/>
              </a:solidFill>
              <a:latin typeface="CMU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12"/>
          <p:cNvSpPr/>
          <p:nvPr/>
        </p:nvSpPr>
        <p:spPr>
          <a:xfrm>
            <a:off x="354600" y="4205520"/>
            <a:ext cx="4794480" cy="14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endParaRPr b="0" lang="de-DE" sz="10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4000" spc="-1" strike="noStrike">
                <a:solidFill>
                  <a:srgbClr val="002060"/>
                </a:solidFill>
                <a:latin typeface="CMU Serif"/>
                <a:ea typeface="CMU Serif"/>
              </a:rPr>
              <a:t>Vielen Dank für 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4000" spc="-1" strike="noStrike">
                <a:solidFill>
                  <a:srgbClr val="002060"/>
                </a:solidFill>
                <a:latin typeface="CMU Serif"/>
                <a:ea typeface="CMU Serif"/>
              </a:rPr>
              <a:t>Aufmerksamkeit</a:t>
            </a:r>
            <a:endParaRPr b="0" lang="de-DE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3"/>
          <p:cNvSpPr/>
          <p:nvPr/>
        </p:nvSpPr>
        <p:spPr>
          <a:xfrm>
            <a:off x="0" y="477720"/>
            <a:ext cx="5446080" cy="7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</a:pPr>
            <a:r>
              <a:rPr b="1" lang="de-DE" sz="6000" spc="-1" strike="noStrike">
                <a:solidFill>
                  <a:srgbClr val="002060"/>
                </a:solidFill>
                <a:latin typeface="CMU Serif"/>
                <a:ea typeface="CMU Serif"/>
              </a:rPr>
              <a:t>Gliederung</a:t>
            </a:r>
            <a:endParaRPr b="0" lang="de-DE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feld 1"/>
          <p:cNvSpPr/>
          <p:nvPr/>
        </p:nvSpPr>
        <p:spPr>
          <a:xfrm>
            <a:off x="762120" y="1355400"/>
            <a:ext cx="88470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Vorstellung des Datensatzes und Zweck der Analyse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Bereinigung des Datensatzes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Deskriptive Datenanalyse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3 Maschinelle Lernverfahren: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Maschinelles Lernverfahren 1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Maschinelles Lernverfahren 2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Maschinelles Lernverfahren 3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/>
          </p:nvPr>
        </p:nvSpPr>
        <p:spPr>
          <a:xfrm>
            <a:off x="1590840" y="240480"/>
            <a:ext cx="8065800" cy="101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4600" spc="-1" strike="noStrike">
                <a:solidFill>
                  <a:srgbClr val="ffffff"/>
                </a:solidFill>
                <a:latin typeface="CMU Serif"/>
                <a:ea typeface="CMU Serif"/>
              </a:rPr>
              <a:t>Datensatz</a:t>
            </a:r>
            <a:endParaRPr b="0" lang="en-US" sz="46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1" name="Textfeld 2"/>
          <p:cNvSpPr/>
          <p:nvPr/>
        </p:nvSpPr>
        <p:spPr>
          <a:xfrm>
            <a:off x="596160" y="1539000"/>
            <a:ext cx="10999440" cy="50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Der Datensatz wurde unter </a:t>
            </a:r>
            <a:r>
              <a:rPr b="0" lang="de-DE" sz="1800" spc="-1" strike="noStrike" u="sng">
                <a:solidFill>
                  <a:srgbClr val="d8d8d8"/>
                </a:solidFill>
                <a:uFillTx/>
                <a:latin typeface="Bahnschrift SemiLight"/>
                <a:ea typeface="Arial Unicode MS"/>
                <a:hlinkClick r:id="rId1"/>
              </a:rPr>
              <a:t>https://www.kaggle.com/datasets/yaminh/german-car-insights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 heruntergeladen.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Beinhaltet 100.000 Einträge zu Gebrauchtwagen auf dem deutschen Markt zwischen den Jahren    1995-2023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Use Cases: </a:t>
            </a: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Trendanalyse der Automobilindustrie, Realistische Preiseinschätzung eines Gebrauchtwagens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2" name="Tabelle 4"/>
          <p:cNvGraphicFramePr/>
          <p:nvPr/>
        </p:nvGraphicFramePr>
        <p:xfrm>
          <a:off x="935640" y="2885760"/>
          <a:ext cx="4406040" cy="2972160"/>
        </p:xfrm>
        <a:graphic>
          <a:graphicData uri="http://schemas.openxmlformats.org/drawingml/2006/table">
            <a:tbl>
              <a:tblPr/>
              <a:tblGrid>
                <a:gridCol w="2203200"/>
                <a:gridCol w="2203200"/>
              </a:tblGrid>
              <a:tr h="3765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Unnamed: 0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Brand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Model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Color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Registration_date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Year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Price_in_euro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3" name="Tabelle 5"/>
          <p:cNvGraphicFramePr/>
          <p:nvPr/>
        </p:nvGraphicFramePr>
        <p:xfrm>
          <a:off x="6058440" y="2520720"/>
          <a:ext cx="4820400" cy="3337200"/>
        </p:xfrm>
        <a:graphic>
          <a:graphicData uri="http://schemas.openxmlformats.org/drawingml/2006/table">
            <a:tbl>
              <a:tblPr/>
              <a:tblGrid>
                <a:gridCol w="3368520"/>
                <a:gridCol w="145188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b="0" lang="de-DE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Power_kw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Power_ps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Transmission_type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Fuel_type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Fuel_consumption_l_100km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Fuel_consumption_g_km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Mileage_in_km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Offer_description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b="0" lang="de-DE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4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1</a:t>
            </a:r>
            <a:endParaRPr b="0" lang="en-US" sz="54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5" name="Textfeld 2"/>
          <p:cNvSpPr/>
          <p:nvPr/>
        </p:nvSpPr>
        <p:spPr>
          <a:xfrm>
            <a:off x="585360" y="1788840"/>
            <a:ext cx="995364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„Unnamed..0“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Spalte hat keine Relevanz, sie ist reine Nummerierung der Zeilen.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„offer_description“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Z.B.: wurde geschaut, ob in der Spalte offer_description Wort unfallfrei steht, dies war auch der Fall aber nur bei 48 Einträgen von 100 000. D.h.: wir wollten wissen, ob man aus dieser Spalte zusätzliche Informationen gewinnen kann.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Spalte liefert daher keine aufschlussreiche Informationen für weitere Analyse.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„power_ps“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Die Pferdestärke kann auch aus „power_kw“ durch Umwandlung gewonnen werden.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Spalte ist daher überflüssig für die weitere Analyse.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4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de-DE" sz="5400" spc="-1" strike="noStrike">
                <a:solidFill>
                  <a:srgbClr val="ffffff"/>
                </a:solidFill>
                <a:latin typeface="CMU Serif"/>
                <a:ea typeface="CMU Serif"/>
              </a:rPr>
              <a:t>Bereinigung der Daten 2</a:t>
            </a:r>
            <a:endParaRPr b="0" lang="en-US" sz="5400" spc="-1" strike="noStrike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7" name="Textfeld 2"/>
          <p:cNvSpPr/>
          <p:nvPr/>
        </p:nvSpPr>
        <p:spPr>
          <a:xfrm>
            <a:off x="585360" y="1788840"/>
            <a:ext cx="9953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„fuel_consumption_g_km“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- nur sinnvoll befüllt für fuel_type Diesel oder Benzin, nicht für alternative Antriebsarten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Bahnschrift SemiLight"/>
                <a:ea typeface="Arial Unicode MS"/>
              </a:rPr>
              <a:t>- fuel_type zu wichtig für Zielvariable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4860000" y="2520000"/>
            <a:ext cx="3366000" cy="222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3"/>
          <p:cNvSpPr/>
          <p:nvPr/>
        </p:nvSpPr>
        <p:spPr>
          <a:xfrm>
            <a:off x="5959800" y="2585880"/>
            <a:ext cx="5887080" cy="14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b="1" lang="de-DE" sz="6000" spc="-1" strike="noStrike">
                <a:solidFill>
                  <a:srgbClr val="002060"/>
                </a:solidFill>
                <a:latin typeface="CMU Serif"/>
                <a:ea typeface="CMU Serif"/>
              </a:rPr>
              <a:t>1. Deskriptive</a:t>
            </a:r>
            <a:br>
              <a:rPr sz="6000"/>
            </a:br>
            <a:r>
              <a:rPr b="1" lang="de-DE" sz="6000" spc="-1" strike="noStrike">
                <a:solidFill>
                  <a:srgbClr val="002060"/>
                </a:solidFill>
                <a:latin typeface="CMU Serif"/>
                <a:ea typeface="CMU Serif"/>
              </a:rPr>
              <a:t>Datenanalyse</a:t>
            </a:r>
            <a:endParaRPr b="0" lang="de-DE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1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Box 3"/>
          <p:cNvSpPr/>
          <p:nvPr/>
        </p:nvSpPr>
        <p:spPr>
          <a:xfrm>
            <a:off x="5686920" y="2660040"/>
            <a:ext cx="63280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b="1" lang="de-DE" sz="5500" spc="-1" strike="noStrike">
                <a:solidFill>
                  <a:srgbClr val="002060"/>
                </a:solidFill>
                <a:latin typeface="CMU Serif"/>
                <a:ea typeface="CMU Serif"/>
              </a:rPr>
              <a:t>2. Maschinelles </a:t>
            </a:r>
            <a:endParaRPr b="0" lang="de-DE" sz="5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b="1" lang="de-DE" sz="5500" spc="-1" strike="noStrike">
                <a:solidFill>
                  <a:srgbClr val="002060"/>
                </a:solidFill>
                <a:latin typeface="CMU Serif"/>
                <a:ea typeface="CMU Serif"/>
              </a:rPr>
              <a:t>Lernverfahren 1</a:t>
            </a:r>
            <a:endParaRPr b="0" lang="de-DE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4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3"/>
          <p:cNvSpPr/>
          <p:nvPr/>
        </p:nvSpPr>
        <p:spPr>
          <a:xfrm>
            <a:off x="5686920" y="2660040"/>
            <a:ext cx="63280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b="1" lang="de-DE" sz="5500" spc="-1" strike="noStrike">
                <a:solidFill>
                  <a:srgbClr val="002060"/>
                </a:solidFill>
                <a:latin typeface="CMU Serif"/>
                <a:ea typeface="CMU Serif"/>
              </a:rPr>
              <a:t>3. Maschinelles </a:t>
            </a:r>
            <a:endParaRPr b="0" lang="de-DE" sz="5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b="1" lang="de-DE" sz="5500" spc="-1" strike="noStrike">
                <a:solidFill>
                  <a:srgbClr val="002060"/>
                </a:solidFill>
                <a:latin typeface="CMU Serif"/>
                <a:ea typeface="CMU Serif"/>
              </a:rPr>
              <a:t>Lernverfahren 2</a:t>
            </a:r>
            <a:endParaRPr b="0" lang="de-DE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7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3"/>
          <p:cNvSpPr/>
          <p:nvPr/>
        </p:nvSpPr>
        <p:spPr>
          <a:xfrm>
            <a:off x="5686920" y="2660040"/>
            <a:ext cx="63280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b="1" lang="de-DE" sz="5500" spc="-1" strike="noStrike">
                <a:solidFill>
                  <a:srgbClr val="002060"/>
                </a:solidFill>
                <a:latin typeface="CMU Serif"/>
                <a:ea typeface="CMU Serif"/>
              </a:rPr>
              <a:t>4. Maschinelles </a:t>
            </a:r>
            <a:endParaRPr b="0" lang="de-DE" sz="5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b="1" lang="de-DE" sz="5500" spc="-1" strike="noStrike">
                <a:solidFill>
                  <a:srgbClr val="002060"/>
                </a:solidFill>
                <a:latin typeface="CMU Serif"/>
                <a:ea typeface="CMU Serif"/>
              </a:rPr>
              <a:t>Lernverfahren 3</a:t>
            </a:r>
            <a:endParaRPr b="0" lang="de-DE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60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de-DE" sz="1800" spc="-1" strike="noStrike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Anfang/End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LibreOffice/7.4.7.2$Linux_X86_64 LibreOffice_project/40$Build-2</Application>
  <AppVersion>15.0000</AppVersion>
  <Words>321</Words>
  <Paragraphs>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2018-04-24T17:14:44Z</dcterms:created>
  <dc:creator>Allppt.com;Googleslidesppt.com</dc:creator>
  <dc:description/>
  <dc:language>de-DE</dc:language>
  <cp:lastModifiedBy/>
  <dcterms:modified xsi:type="dcterms:W3CDTF">2025-05-12T11:52:29Z</dcterms:modified>
  <cp:revision>296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Breitbild</vt:lpwstr>
  </property>
  <property fmtid="{D5CDD505-2E9C-101B-9397-08002B2CF9AE}" pid="4" name="Slides">
    <vt:i4>13</vt:i4>
  </property>
</Properties>
</file>