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79" r:id="rId11"/>
    <p:sldId id="280" r:id="rId12"/>
    <p:sldId id="281" r:id="rId13"/>
    <p:sldId id="282" r:id="rId14"/>
    <p:sldId id="277"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Lst>
  <p:sldSz cx="12192000" cy="685800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4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4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4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5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6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6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6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7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7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8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8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8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8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9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9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9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9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9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0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0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0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0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1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1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2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2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2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2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3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3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3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3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4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5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5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5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5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5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5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6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6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6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6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7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7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7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7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7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7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8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8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8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8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8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8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8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9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9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9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9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9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9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0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0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0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0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0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1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1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1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1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1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1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2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2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2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2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2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3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3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3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3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3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de-DE" sz="4400" b="0" strike="noStrike" spc="-1">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de-DE" sz="3200" b="0" strike="noStrike" spc="-1">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de-DE" sz="4400" b="0" strike="noStrike" spc="-1">
                <a:latin typeface="Arial"/>
              </a:rPr>
              <a:t>Format des Titeltextes durch Klicken bearbeiten</a:t>
            </a: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Rectangle 3"/>
          <p:cNvSpPr/>
          <p:nvPr/>
        </p:nvSpPr>
        <p:spPr>
          <a:xfrm>
            <a:off x="323640" y="6357240"/>
            <a:ext cx="11866680" cy="3376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p:style>
      </p:sp>
      <p:sp>
        <p:nvSpPr>
          <p:cNvPr id="39" name="Freeform: Shape 2"/>
          <p:cNvSpPr/>
          <p:nvPr/>
        </p:nvSpPr>
        <p:spPr>
          <a:xfrm>
            <a:off x="323640" y="6349320"/>
            <a:ext cx="563400" cy="345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de-DE" sz="4400" b="0" strike="noStrike" spc="-1">
                <a:latin typeface="Arial"/>
              </a:rPr>
              <a:t>Format des Titeltextes durch Klicken bearbeiten</a:t>
            </a:r>
          </a:p>
        </p:txBody>
      </p:sp>
      <p:sp>
        <p:nvSpPr>
          <p:cNvPr id="41"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Freeform: Shape 6"/>
          <p:cNvSpPr/>
          <p:nvPr/>
        </p:nvSpPr>
        <p:spPr>
          <a:xfrm>
            <a:off x="0" y="161280"/>
            <a:ext cx="11189520" cy="1024200"/>
          </a:xfrm>
          <a:custGeom>
            <a:avLst/>
            <a:gdLst/>
            <a:ahLst/>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sp>
      <p:sp>
        <p:nvSpPr>
          <p:cNvPr id="79" name="Freeform: Shape 3"/>
          <p:cNvSpPr/>
          <p:nvPr/>
        </p:nvSpPr>
        <p:spPr>
          <a:xfrm>
            <a:off x="0" y="161280"/>
            <a:ext cx="1666440" cy="102420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0" name="Freeform: Shape 8"/>
          <p:cNvSpPr/>
          <p:nvPr/>
        </p:nvSpPr>
        <p:spPr>
          <a:xfrm>
            <a:off x="11288880" y="161280"/>
            <a:ext cx="901080" cy="1024200"/>
          </a:xfrm>
          <a:custGeom>
            <a:avLst/>
            <a:gdLst/>
            <a:ahLst/>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sp>
      <p:sp>
        <p:nvSpPr>
          <p:cNvPr id="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de-DE" sz="4400" b="0" strike="noStrike" spc="-1">
                <a:latin typeface="Arial"/>
              </a:rPr>
              <a:t>Format des Titeltextes durch Klicken bearbeiten</a:t>
            </a:r>
          </a:p>
        </p:txBody>
      </p:sp>
      <p:sp>
        <p:nvSpPr>
          <p:cNvPr id="8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de-DE" sz="4400" b="0" strike="noStrike" spc="-1">
                <a:latin typeface="Arial"/>
              </a:rPr>
              <a:t>Format des Titeltextes durch Klicken bearbeiten</a:t>
            </a:r>
          </a:p>
        </p:txBody>
      </p:sp>
      <p:sp>
        <p:nvSpPr>
          <p:cNvPr id="12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57" name="Rectangle 1"/>
          <p:cNvSpPr/>
          <p:nvPr/>
        </p:nvSpPr>
        <p:spPr>
          <a:xfrm>
            <a:off x="0" y="0"/>
            <a:ext cx="12190320" cy="6856200"/>
          </a:xfrm>
          <a:prstGeom prst="rect">
            <a:avLst/>
          </a:prstGeom>
          <a:gradFill rotWithShape="0">
            <a:gsLst>
              <a:gs pos="0">
                <a:srgbClr val="EAF1FF">
                  <a:alpha val="0"/>
                </a:srgbClr>
              </a:gs>
              <a:gs pos="100000">
                <a:srgbClr val="002060">
                  <a:alpha val="61176"/>
                </a:srgb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p:style>
      </p:sp>
      <p:sp>
        <p:nvSpPr>
          <p:cNvPr id="1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de-DE" sz="4400" b="0" strike="noStrike" spc="-1">
                <a:latin typeface="Arial"/>
              </a:rPr>
              <a:t>Format des Titeltextes durch Klicken bearbeiten</a:t>
            </a:r>
          </a:p>
        </p:txBody>
      </p:sp>
      <p:sp>
        <p:nvSpPr>
          <p:cNvPr id="15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6" name="Grafik 4" descr="Ein Bild, das Menschliches Gesicht, Person, Licht, Kunst enthält.&#10;&#10;Automatisch generierte Beschreibung"/>
          <p:cNvPicPr/>
          <p:nvPr/>
        </p:nvPicPr>
        <p:blipFill>
          <a:blip r:embed="rId14"/>
          <a:srcRect l="4890"/>
          <a:stretch/>
        </p:blipFill>
        <p:spPr>
          <a:xfrm flipH="1">
            <a:off x="597960" y="0"/>
            <a:ext cx="11594160" cy="6856200"/>
          </a:xfrm>
          <a:prstGeom prst="rect">
            <a:avLst/>
          </a:prstGeom>
          <a:ln w="0">
            <a:noFill/>
          </a:ln>
        </p:spPr>
      </p:pic>
      <p:sp>
        <p:nvSpPr>
          <p:cNvPr id="1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de-DE" sz="4400" b="0" strike="noStrike" spc="-1">
                <a:latin typeface="Arial"/>
              </a:rPr>
              <a:t>Format des Titeltextes durch Klicken bearbeiten</a:t>
            </a:r>
          </a:p>
        </p:txBody>
      </p:sp>
      <p:sp>
        <p:nvSpPr>
          <p:cNvPr id="198"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yaminh/german-car-insights" TargetMode="Externa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Grafik 1"/>
          <p:cNvPicPr/>
          <p:nvPr/>
        </p:nvPicPr>
        <p:blipFill>
          <a:blip r:embed="rId2"/>
          <a:stretch/>
        </p:blipFill>
        <p:spPr>
          <a:xfrm>
            <a:off x="0" y="360"/>
            <a:ext cx="12190320" cy="6855840"/>
          </a:xfrm>
          <a:prstGeom prst="rect">
            <a:avLst/>
          </a:prstGeom>
          <a:ln w="0">
            <a:noFill/>
          </a:ln>
        </p:spPr>
      </p:pic>
      <p:sp>
        <p:nvSpPr>
          <p:cNvPr id="236" name="TextBox 12"/>
          <p:cNvSpPr/>
          <p:nvPr/>
        </p:nvSpPr>
        <p:spPr>
          <a:xfrm>
            <a:off x="6877800" y="1430280"/>
            <a:ext cx="4822560" cy="191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de-DE" sz="6000" b="1" strike="noStrike" spc="-1">
                <a:solidFill>
                  <a:srgbClr val="001848"/>
                </a:solidFill>
                <a:latin typeface="CMU Serif"/>
                <a:ea typeface="CMU Serif"/>
              </a:rPr>
              <a:t>Machine Learning</a:t>
            </a:r>
            <a:endParaRPr lang="de-DE" sz="6000" b="0" strike="noStrike" spc="-1">
              <a:latin typeface="Arial"/>
            </a:endParaRPr>
          </a:p>
        </p:txBody>
      </p:sp>
      <p:sp>
        <p:nvSpPr>
          <p:cNvPr id="237" name="TextBox 13"/>
          <p:cNvSpPr/>
          <p:nvPr/>
        </p:nvSpPr>
        <p:spPr>
          <a:xfrm>
            <a:off x="7379640" y="3132720"/>
            <a:ext cx="3819600" cy="31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r>
              <a:rPr lang="de-DE" sz="1900" b="0" strike="noStrike" spc="-1">
                <a:solidFill>
                  <a:srgbClr val="001848"/>
                </a:solidFill>
                <a:latin typeface="Bahnschrift SemiLight"/>
                <a:ea typeface="Arial Unicode MS"/>
              </a:rPr>
              <a:t>Analyse der Gebrauchtwagen und deren Preise in Deutschland</a:t>
            </a:r>
            <a:endParaRPr lang="de-DE" sz="1900" b="0" strike="noStrike" spc="-1">
              <a:latin typeface="Arial"/>
            </a:endParaRPr>
          </a:p>
          <a:p>
            <a:pPr algn="ctr">
              <a:lnSpc>
                <a:spcPct val="100000"/>
              </a:lnSpc>
              <a:buNone/>
            </a:pPr>
            <a:endParaRPr lang="de-DE" sz="1870" b="0" strike="noStrike" spc="-1">
              <a:latin typeface="Arial"/>
            </a:endParaRPr>
          </a:p>
          <a:p>
            <a:pPr algn="ctr">
              <a:lnSpc>
                <a:spcPct val="100000"/>
              </a:lnSpc>
              <a:buNone/>
            </a:pPr>
            <a:endParaRPr lang="de-DE" sz="1870" b="0" strike="noStrike" spc="-1">
              <a:latin typeface="Arial"/>
            </a:endParaRPr>
          </a:p>
          <a:p>
            <a:pPr algn="ctr">
              <a:lnSpc>
                <a:spcPct val="100000"/>
              </a:lnSpc>
              <a:buNone/>
            </a:pPr>
            <a:r>
              <a:rPr lang="de-DE" sz="2400" b="0" strike="noStrike" spc="-1">
                <a:solidFill>
                  <a:srgbClr val="001848"/>
                </a:solidFill>
                <a:latin typeface="Bahnschrift SemiLight"/>
                <a:ea typeface="Arial Unicode MS"/>
              </a:rPr>
              <a:t>Vorgestellt von</a:t>
            </a:r>
            <a:endParaRPr lang="de-DE" sz="2400" b="0" strike="noStrike" spc="-1">
              <a:latin typeface="Arial"/>
            </a:endParaRPr>
          </a:p>
          <a:p>
            <a:pPr algn="ctr">
              <a:lnSpc>
                <a:spcPct val="100000"/>
              </a:lnSpc>
              <a:buNone/>
            </a:pPr>
            <a:endParaRPr lang="de-DE" sz="700" b="0" strike="noStrike" spc="-1">
              <a:latin typeface="Arial"/>
            </a:endParaRPr>
          </a:p>
          <a:p>
            <a:pPr algn="ctr">
              <a:lnSpc>
                <a:spcPct val="100000"/>
              </a:lnSpc>
              <a:buNone/>
            </a:pPr>
            <a:r>
              <a:rPr lang="de-DE" sz="1900" b="0" strike="noStrike" spc="-1">
                <a:solidFill>
                  <a:srgbClr val="001848"/>
                </a:solidFill>
                <a:latin typeface="Bahnschrift SemiLight"/>
                <a:ea typeface="Arial Unicode MS"/>
              </a:rPr>
              <a:t>Peter Okruhlica</a:t>
            </a:r>
            <a:endParaRPr lang="de-DE" sz="1900" b="0" strike="noStrike" spc="-1">
              <a:latin typeface="Arial"/>
            </a:endParaRPr>
          </a:p>
          <a:p>
            <a:pPr algn="ctr">
              <a:lnSpc>
                <a:spcPct val="100000"/>
              </a:lnSpc>
              <a:buNone/>
            </a:pPr>
            <a:r>
              <a:rPr lang="de-DE" sz="1900" b="0" strike="noStrike" spc="-1">
                <a:solidFill>
                  <a:srgbClr val="001848"/>
                </a:solidFill>
                <a:latin typeface="Bahnschrift SemiLight"/>
                <a:ea typeface="Arial Unicode MS"/>
              </a:rPr>
              <a:t>Nico Dilger</a:t>
            </a:r>
            <a:endParaRPr lang="de-DE" sz="1900" b="0" strike="noStrike" spc="-1">
              <a:latin typeface="Arial"/>
            </a:endParaRPr>
          </a:p>
          <a:p>
            <a:pPr algn="ctr">
              <a:lnSpc>
                <a:spcPct val="100000"/>
              </a:lnSpc>
              <a:buNone/>
            </a:pPr>
            <a:r>
              <a:rPr lang="de-DE" sz="1900" b="0" strike="noStrike" spc="-1">
                <a:solidFill>
                  <a:srgbClr val="001848"/>
                </a:solidFill>
                <a:latin typeface="Bahnschrift SemiLight"/>
                <a:ea typeface="Arial Unicode MS"/>
              </a:rPr>
              <a:t>am xx.xx.2025</a:t>
            </a:r>
            <a:endParaRPr lang="de-DE" sz="1900" b="0" strike="noStrike" spc="-1">
              <a:latin typeface="Arial"/>
            </a:endParaRPr>
          </a:p>
          <a:p>
            <a:pPr algn="ctr">
              <a:lnSpc>
                <a:spcPct val="100000"/>
              </a:lnSpc>
              <a:buNone/>
            </a:pPr>
            <a:endParaRPr lang="de-DE" sz="19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p:nvPr>
        </p:nvSpPr>
        <p:spPr>
          <a:xfrm>
            <a:off x="2063160" y="460440"/>
            <a:ext cx="8064360" cy="644400"/>
          </a:xfrm>
          <a:prstGeom prst="rect">
            <a:avLst/>
          </a:prstGeom>
          <a:noFill/>
          <a:ln w="0">
            <a:noFill/>
          </a:ln>
        </p:spPr>
        <p:txBody>
          <a:bodyPr lIns="90000" tIns="45000" rIns="90000" bIns="45000" anchor="ctr">
            <a:normAutofit fontScale="80500" lnSpcReduction="20000"/>
          </a:bodyPr>
          <a:lstStyle/>
          <a:p>
            <a:pPr marL="204120">
              <a:lnSpc>
                <a:spcPct val="90000"/>
              </a:lnSpc>
              <a:spcBef>
                <a:spcPts val="1001"/>
              </a:spcBef>
              <a:buNone/>
              <a:tabLst>
                <a:tab pos="0" algn="l"/>
              </a:tabLst>
            </a:pPr>
            <a:r>
              <a:rPr lang="de-DE" sz="5400" b="1" strike="noStrike" spc="-1" dirty="0">
                <a:solidFill>
                  <a:srgbClr val="FFFFFF"/>
                </a:solidFill>
                <a:latin typeface="CMU Serif"/>
                <a:ea typeface="CMU Serif"/>
              </a:rPr>
              <a:t>Bereinigung der Daten 1</a:t>
            </a:r>
            <a:endParaRPr lang="de-DE" sz="5400" b="0" strike="noStrike" spc="-1" dirty="0">
              <a:latin typeface="Arial"/>
            </a:endParaRPr>
          </a:p>
        </p:txBody>
      </p:sp>
      <p:sp>
        <p:nvSpPr>
          <p:cNvPr id="248" name="Textfeld 2"/>
          <p:cNvSpPr/>
          <p:nvPr/>
        </p:nvSpPr>
        <p:spPr>
          <a:xfrm>
            <a:off x="585360" y="1788840"/>
            <a:ext cx="9952200" cy="393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dirty="0">
                <a:solidFill>
                  <a:srgbClr val="000000"/>
                </a:solidFill>
                <a:latin typeface="Bahnschrift SemiLight"/>
                <a:ea typeface="Arial Unicode MS"/>
              </a:rPr>
              <a:t>Entfernung der Spalte „Unnamed..0“</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Spalte hat keine Relevanz, sie ist reine Nummerierung der Zeilen.</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r>
              <a:rPr lang="de-DE" sz="1800" b="1" strike="noStrike" spc="-1" dirty="0">
                <a:solidFill>
                  <a:srgbClr val="000000"/>
                </a:solidFill>
                <a:latin typeface="Bahnschrift SemiLight"/>
                <a:ea typeface="Arial Unicode MS"/>
              </a:rPr>
              <a:t>Entfernung der Spalte „</a:t>
            </a:r>
            <a:r>
              <a:rPr lang="de-DE" sz="1800" b="1" strike="noStrike" spc="-1" dirty="0" err="1">
                <a:solidFill>
                  <a:srgbClr val="000000"/>
                </a:solidFill>
                <a:latin typeface="Bahnschrift SemiLight"/>
                <a:ea typeface="Arial Unicode MS"/>
              </a:rPr>
              <a:t>offer_description</a:t>
            </a:r>
            <a:r>
              <a:rPr lang="de-DE" sz="1800" b="1" strike="noStrike" spc="-1" dirty="0">
                <a:solidFill>
                  <a:srgbClr val="000000"/>
                </a:solidFill>
                <a:latin typeface="Bahnschrift SemiLight"/>
                <a:ea typeface="Arial Unicode MS"/>
              </a:rPr>
              <a:t>“</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Z.B.: wurde geschaut, ob in der Spalte </a:t>
            </a:r>
            <a:r>
              <a:rPr lang="de-DE" sz="1800" b="0" strike="noStrike" spc="-1" dirty="0" err="1">
                <a:solidFill>
                  <a:srgbClr val="000000"/>
                </a:solidFill>
                <a:latin typeface="Bahnschrift SemiLight"/>
                <a:ea typeface="Arial Unicode MS"/>
              </a:rPr>
              <a:t>offer_description</a:t>
            </a:r>
            <a:r>
              <a:rPr lang="de-DE" sz="1800" b="0" strike="noStrike" spc="-1" dirty="0">
                <a:solidFill>
                  <a:srgbClr val="000000"/>
                </a:solidFill>
                <a:latin typeface="Bahnschrift SemiLight"/>
                <a:ea typeface="Arial Unicode MS"/>
              </a:rPr>
              <a:t> Wort unfallfrei, </a:t>
            </a:r>
            <a:r>
              <a:rPr lang="de-DE" sz="1800" b="0" strike="noStrike" spc="-1" dirty="0" err="1">
                <a:solidFill>
                  <a:srgbClr val="000000"/>
                </a:solidFill>
                <a:latin typeface="Bahnschrift SemiLight"/>
                <a:ea typeface="Arial Unicode MS"/>
              </a:rPr>
              <a:t>sport</a:t>
            </a:r>
            <a:r>
              <a:rPr lang="de-DE" sz="1800" b="0" strike="noStrike" spc="-1" dirty="0">
                <a:solidFill>
                  <a:srgbClr val="000000"/>
                </a:solidFill>
                <a:latin typeface="Bahnschrift SemiLight"/>
                <a:ea typeface="Arial Unicode MS"/>
              </a:rPr>
              <a:t>, 4x4 usw. steht.</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Dies war auch der Fall bei </a:t>
            </a:r>
            <a:r>
              <a:rPr lang="de-DE" sz="1800" b="0" strike="noStrike" spc="-1" dirty="0" err="1">
                <a:solidFill>
                  <a:srgbClr val="000000"/>
                </a:solidFill>
                <a:latin typeface="Bahnschrift SemiLight"/>
                <a:ea typeface="Arial Unicode MS"/>
              </a:rPr>
              <a:t>sport</a:t>
            </a:r>
            <a:r>
              <a:rPr lang="de-DE" sz="1800" b="0" strike="noStrike" spc="-1" dirty="0">
                <a:solidFill>
                  <a:srgbClr val="000000"/>
                </a:solidFill>
                <a:latin typeface="Bahnschrift SemiLight"/>
                <a:ea typeface="Arial Unicode MS"/>
              </a:rPr>
              <a:t> bzw. 4x4 -&gt; neue Spalte erzeugt.</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r>
              <a:rPr lang="de-DE" sz="1800" b="1" strike="noStrike" spc="-1" dirty="0">
                <a:solidFill>
                  <a:srgbClr val="000000"/>
                </a:solidFill>
                <a:latin typeface="Bahnschrift SemiLight"/>
                <a:ea typeface="Arial Unicode MS"/>
              </a:rPr>
              <a:t>Entfernung der Spalte „</a:t>
            </a:r>
            <a:r>
              <a:rPr lang="de-DE" sz="1800" b="1" strike="noStrike" spc="-1" dirty="0" err="1">
                <a:solidFill>
                  <a:srgbClr val="000000"/>
                </a:solidFill>
                <a:latin typeface="Bahnschrift SemiLight"/>
                <a:ea typeface="Arial Unicode MS"/>
              </a:rPr>
              <a:t>power_ps</a:t>
            </a:r>
            <a:r>
              <a:rPr lang="de-DE" sz="1800" b="1" strike="noStrike" spc="-1" dirty="0">
                <a:solidFill>
                  <a:srgbClr val="000000"/>
                </a:solidFill>
                <a:latin typeface="Bahnschrift SemiLight"/>
                <a:ea typeface="Arial Unicode MS"/>
              </a:rPr>
              <a:t>“</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Die Pferdestärke kann auch aus „</a:t>
            </a:r>
            <a:r>
              <a:rPr lang="de-DE" sz="1800" b="0" strike="noStrike" spc="-1" dirty="0" err="1">
                <a:solidFill>
                  <a:srgbClr val="000000"/>
                </a:solidFill>
                <a:latin typeface="Bahnschrift SemiLight"/>
                <a:ea typeface="Arial Unicode MS"/>
              </a:rPr>
              <a:t>power_kw</a:t>
            </a:r>
            <a:r>
              <a:rPr lang="de-DE" sz="1800" b="0" strike="noStrike" spc="-1" dirty="0">
                <a:solidFill>
                  <a:srgbClr val="000000"/>
                </a:solidFill>
                <a:latin typeface="Bahnschrift SemiLight"/>
                <a:ea typeface="Arial Unicode MS"/>
              </a:rPr>
              <a:t>“ durch Umwandlung gewonnen werden.</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Spalte ist daher überflüssig für die weitere Analyse.</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p:nvPr>
        </p:nvSpPr>
        <p:spPr>
          <a:xfrm>
            <a:off x="2063160" y="460440"/>
            <a:ext cx="8064360" cy="644400"/>
          </a:xfrm>
          <a:prstGeom prst="rect">
            <a:avLst/>
          </a:prstGeom>
          <a:noFill/>
          <a:ln w="0">
            <a:noFill/>
          </a:ln>
        </p:spPr>
        <p:txBody>
          <a:bodyPr lIns="90000" tIns="45000" rIns="90000" bIns="45000" anchor="ctr">
            <a:normAutofit fontScale="80500" lnSpcReduction="20000"/>
          </a:bodyPr>
          <a:lstStyle/>
          <a:p>
            <a:pPr marL="204120">
              <a:lnSpc>
                <a:spcPct val="90000"/>
              </a:lnSpc>
              <a:spcBef>
                <a:spcPts val="1001"/>
              </a:spcBef>
              <a:buNone/>
              <a:tabLst>
                <a:tab pos="0" algn="l"/>
              </a:tabLst>
            </a:pPr>
            <a:r>
              <a:rPr lang="de-DE" sz="5400" b="1" strike="noStrike" spc="-1">
                <a:solidFill>
                  <a:srgbClr val="FFFFFF"/>
                </a:solidFill>
                <a:latin typeface="CMU Serif"/>
                <a:ea typeface="CMU Serif"/>
              </a:rPr>
              <a:t>Bereinigung der Daten 2</a:t>
            </a:r>
            <a:endParaRPr lang="de-DE" sz="5400" b="0" strike="noStrike" spc="-1">
              <a:latin typeface="Arial"/>
            </a:endParaRPr>
          </a:p>
        </p:txBody>
      </p:sp>
      <p:sp>
        <p:nvSpPr>
          <p:cNvPr id="250" name="Textfeld 2"/>
          <p:cNvSpPr/>
          <p:nvPr/>
        </p:nvSpPr>
        <p:spPr>
          <a:xfrm>
            <a:off x="550854" y="1538674"/>
            <a:ext cx="9952200" cy="5353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dirty="0">
                <a:solidFill>
                  <a:srgbClr val="000000"/>
                </a:solidFill>
                <a:latin typeface="Bahnschrift SemiLight"/>
                <a:ea typeface="Arial Unicode MS"/>
              </a:rPr>
              <a:t>Entfernung der Spalte „</a:t>
            </a:r>
            <a:r>
              <a:rPr lang="de-DE" sz="1800" b="1" strike="noStrike" spc="-1" dirty="0" err="1">
                <a:solidFill>
                  <a:srgbClr val="000000"/>
                </a:solidFill>
                <a:latin typeface="Bahnschrift SemiLight"/>
                <a:ea typeface="Arial Unicode MS"/>
              </a:rPr>
              <a:t>fuel_consumption_g_km</a:t>
            </a:r>
            <a:r>
              <a:rPr lang="de-DE" sz="1800" b="1" strike="noStrike" spc="-1" dirty="0">
                <a:solidFill>
                  <a:srgbClr val="000000"/>
                </a:solidFill>
                <a:latin typeface="Bahnschrift SemiLight"/>
                <a:ea typeface="Arial Unicode MS"/>
              </a:rPr>
              <a:t>“</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nur sinnvoll befüllt für </a:t>
            </a:r>
            <a:r>
              <a:rPr lang="de-DE" sz="1800" b="0" strike="noStrike" spc="-1" dirty="0" err="1">
                <a:solidFill>
                  <a:srgbClr val="000000"/>
                </a:solidFill>
                <a:latin typeface="Bahnschrift SemiLight"/>
                <a:ea typeface="Arial Unicode MS"/>
              </a:rPr>
              <a:t>fuel_type</a:t>
            </a:r>
            <a:r>
              <a:rPr lang="de-DE" sz="1800" b="0" strike="noStrike" spc="-1" dirty="0">
                <a:solidFill>
                  <a:srgbClr val="000000"/>
                </a:solidFill>
                <a:latin typeface="Bahnschrift SemiLight"/>
                <a:ea typeface="Arial Unicode MS"/>
              </a:rPr>
              <a:t> Diesel oder Benzin, nicht für alternative Antriebsarten</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err="1">
                <a:solidFill>
                  <a:srgbClr val="000000"/>
                </a:solidFill>
                <a:latin typeface="Bahnschrift SemiLight"/>
                <a:ea typeface="Arial Unicode MS"/>
              </a:rPr>
              <a:t>fuel_type</a:t>
            </a:r>
            <a:r>
              <a:rPr lang="de-DE" sz="1800" b="0" strike="noStrike" spc="-1" dirty="0">
                <a:solidFill>
                  <a:srgbClr val="000000"/>
                </a:solidFill>
                <a:latin typeface="Bahnschrift SemiLight"/>
                <a:ea typeface="Arial Unicode MS"/>
              </a:rPr>
              <a:t> zu wichtig für Zielvariable</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marL="285840" indent="-285840">
              <a:lnSpc>
                <a:spcPct val="100000"/>
              </a:lnSpc>
              <a:buClr>
                <a:srgbClr val="000000"/>
              </a:buClr>
              <a:buFont typeface="Arial"/>
              <a:buChar char="•"/>
            </a:pPr>
            <a:r>
              <a:rPr lang="de-DE" sz="1800" b="1" strike="noStrike" spc="-1" dirty="0">
                <a:solidFill>
                  <a:srgbClr val="000000"/>
                </a:solidFill>
                <a:latin typeface="Bahnschrift SemiLight"/>
                <a:ea typeface="DejaVu Sans"/>
              </a:rPr>
              <a:t>Entfernung der Gebrauchtwagen älter als 2003</a:t>
            </a:r>
            <a:endParaRPr lang="de-DE" sz="1800" b="0" strike="noStrike" spc="-1" dirty="0">
              <a:latin typeface="Arial"/>
            </a:endParaRPr>
          </a:p>
          <a:p>
            <a:pPr>
              <a:lnSpc>
                <a:spcPct val="100000"/>
              </a:lnSpc>
              <a:buNone/>
            </a:pPr>
            <a:endParaRPr lang="de-DE" sz="1800" b="0" strike="noStrike" spc="-1" dirty="0">
              <a:latin typeface="Arial"/>
            </a:endParaRPr>
          </a:p>
          <a:p>
            <a:pPr marL="285840" indent="-285840">
              <a:lnSpc>
                <a:spcPct val="100000"/>
              </a:lnSpc>
              <a:buClr>
                <a:srgbClr val="000000"/>
              </a:buClr>
              <a:buFont typeface="Arial"/>
              <a:buChar char="•"/>
            </a:pPr>
            <a:r>
              <a:rPr lang="de-DE" sz="1800" b="1" strike="noStrike" spc="-1" dirty="0">
                <a:solidFill>
                  <a:srgbClr val="000000"/>
                </a:solidFill>
                <a:latin typeface="Bahnschrift SemiLight"/>
                <a:ea typeface="DejaVu Sans"/>
              </a:rPr>
              <a:t>Entfernung der Gebrauchtwagen deren Kilometerstand über 500.000 km liegt</a:t>
            </a:r>
            <a:endParaRPr lang="de-DE" sz="1800" b="0" strike="noStrike" spc="-1" dirty="0">
              <a:latin typeface="Arial"/>
            </a:endParaRPr>
          </a:p>
          <a:p>
            <a:pPr>
              <a:lnSpc>
                <a:spcPct val="100000"/>
              </a:lnSpc>
              <a:buNone/>
            </a:pPr>
            <a:endParaRPr lang="de-DE" sz="1800" b="0" strike="noStrike" spc="-1" dirty="0">
              <a:latin typeface="Arial"/>
            </a:endParaRPr>
          </a:p>
        </p:txBody>
      </p:sp>
      <p:pic>
        <p:nvPicPr>
          <p:cNvPr id="251" name="Grafik 247"/>
          <p:cNvPicPr/>
          <p:nvPr/>
        </p:nvPicPr>
        <p:blipFill>
          <a:blip r:embed="rId2"/>
          <a:stretch/>
        </p:blipFill>
        <p:spPr>
          <a:xfrm>
            <a:off x="6390937" y="2452842"/>
            <a:ext cx="4593939" cy="3085316"/>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Bereinigung der Daten 3</a:t>
            </a:r>
            <a:endParaRPr lang="de-DE" sz="4000" b="0" strike="noStrike" spc="-1">
              <a:latin typeface="Arial"/>
            </a:endParaRPr>
          </a:p>
        </p:txBody>
      </p:sp>
      <p:sp>
        <p:nvSpPr>
          <p:cNvPr id="253" name="Textfeld 2"/>
          <p:cNvSpPr/>
          <p:nvPr/>
        </p:nvSpPr>
        <p:spPr>
          <a:xfrm>
            <a:off x="585360" y="1371960"/>
            <a:ext cx="99522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dirty="0">
                <a:solidFill>
                  <a:srgbClr val="000000"/>
                </a:solidFill>
                <a:latin typeface="Bahnschrift SemiLight"/>
                <a:ea typeface="Arial Unicode MS"/>
              </a:rPr>
              <a:t>Entfernung der Ausreißer in „</a:t>
            </a:r>
            <a:r>
              <a:rPr lang="de-DE" sz="1800" b="1" strike="noStrike" spc="-1" dirty="0" err="1">
                <a:solidFill>
                  <a:srgbClr val="000000"/>
                </a:solidFill>
                <a:latin typeface="Bahnschrift SemiLight"/>
                <a:ea typeface="Arial Unicode MS"/>
              </a:rPr>
              <a:t>price_in_euro</a:t>
            </a:r>
            <a:r>
              <a:rPr lang="de-DE" sz="1800" b="1" strike="noStrike" spc="-1" dirty="0">
                <a:solidFill>
                  <a:srgbClr val="000000"/>
                </a:solidFill>
                <a:latin typeface="Bahnschrift SemiLight"/>
                <a:ea typeface="Arial Unicode MS"/>
              </a:rPr>
              <a:t>“</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DejaVu Sans"/>
              </a:rPr>
              <a:t>Setzen eines vernünftigen Höchstpreises für ein Gebrauchtwagen (60.000 €) </a:t>
            </a:r>
            <a:endParaRPr lang="de-DE" sz="1800" b="0" strike="noStrike" spc="-1" dirty="0">
              <a:latin typeface="Arial"/>
            </a:endParaRPr>
          </a:p>
        </p:txBody>
      </p:sp>
      <p:pic>
        <p:nvPicPr>
          <p:cNvPr id="254" name="Grafik 4"/>
          <p:cNvPicPr/>
          <p:nvPr/>
        </p:nvPicPr>
        <p:blipFill>
          <a:blip r:embed="rId2"/>
          <a:srcRect l="3454" t="3588" r="53067" b="14613"/>
          <a:stretch/>
        </p:blipFill>
        <p:spPr>
          <a:xfrm>
            <a:off x="585360" y="2098627"/>
            <a:ext cx="3212280" cy="3842280"/>
          </a:xfrm>
          <a:prstGeom prst="rect">
            <a:avLst/>
          </a:prstGeom>
          <a:ln w="0">
            <a:noFill/>
          </a:ln>
        </p:spPr>
      </p:pic>
      <p:pic>
        <p:nvPicPr>
          <p:cNvPr id="255" name="Grafik 7"/>
          <p:cNvPicPr/>
          <p:nvPr/>
        </p:nvPicPr>
        <p:blipFill>
          <a:blip r:embed="rId3"/>
          <a:srcRect l="3476" t="4038" r="52240" b="13659"/>
          <a:stretch/>
        </p:blipFill>
        <p:spPr>
          <a:xfrm>
            <a:off x="6339240" y="2208787"/>
            <a:ext cx="3251880" cy="3842280"/>
          </a:xfrm>
          <a:prstGeom prst="rect">
            <a:avLst/>
          </a:prstGeom>
          <a:ln w="0">
            <a:noFill/>
          </a:ln>
        </p:spPr>
      </p:pic>
      <p:sp>
        <p:nvSpPr>
          <p:cNvPr id="256" name="Pfeil: nach rechts 8"/>
          <p:cNvSpPr/>
          <p:nvPr/>
        </p:nvSpPr>
        <p:spPr>
          <a:xfrm>
            <a:off x="4048920" y="3824107"/>
            <a:ext cx="2039040" cy="391320"/>
          </a:xfrm>
          <a:prstGeom prst="rightArrow">
            <a:avLst>
              <a:gd name="adj1" fmla="val 50000"/>
              <a:gd name="adj2" fmla="val 50000"/>
            </a:avLst>
          </a:prstGeom>
          <a:solidFill>
            <a:srgbClr val="002060"/>
          </a:solidFill>
          <a:ln>
            <a:solidFill>
              <a:srgbClr val="001747"/>
            </a:solidFill>
          </a:ln>
        </p:spPr>
        <p:style>
          <a:lnRef idx="2">
            <a:schemeClr val="accent1">
              <a:shade val="50000"/>
            </a:schemeClr>
          </a:lnRef>
          <a:fillRef idx="1">
            <a:schemeClr val="accent1"/>
          </a:fillRef>
          <a:effectRef idx="0">
            <a:schemeClr val="accent1"/>
          </a:effectRef>
          <a:fontRef idx="minor"/>
        </p:style>
        <p:txBody>
          <a:bodyPr/>
          <a:lstStyle/>
          <a:p>
            <a:endParaRPr lang="de-DE"/>
          </a:p>
        </p:txBody>
      </p:sp>
      <p:graphicFrame>
        <p:nvGraphicFramePr>
          <p:cNvPr id="2" name="Tabelle 1">
            <a:extLst>
              <a:ext uri="{FF2B5EF4-FFF2-40B4-BE49-F238E27FC236}">
                <a16:creationId xmlns:a16="http://schemas.microsoft.com/office/drawing/2014/main" id="{60626FF4-B8DA-C91B-8159-137DD1C2ADF3}"/>
              </a:ext>
            </a:extLst>
          </p:cNvPr>
          <p:cNvGraphicFramePr>
            <a:graphicFrameLocks noGrp="1"/>
          </p:cNvGraphicFramePr>
          <p:nvPr>
            <p:extLst>
              <p:ext uri="{D42A27DB-BD31-4B8C-83A1-F6EECF244321}">
                <p14:modId xmlns:p14="http://schemas.microsoft.com/office/powerpoint/2010/main" val="1270084066"/>
              </p:ext>
            </p:extLst>
          </p:nvPr>
        </p:nvGraphicFramePr>
        <p:xfrm>
          <a:off x="1026544" y="6051067"/>
          <a:ext cx="2579297" cy="640080"/>
        </p:xfrm>
        <a:graphic>
          <a:graphicData uri="http://schemas.openxmlformats.org/drawingml/2006/table">
            <a:tbl>
              <a:tblPr firstRow="1" bandRow="1">
                <a:tableStyleId>{5C22544A-7EE6-4342-B048-85BDC9FD1C3A}</a:tableStyleId>
              </a:tblPr>
              <a:tblGrid>
                <a:gridCol w="2579297">
                  <a:extLst>
                    <a:ext uri="{9D8B030D-6E8A-4147-A177-3AD203B41FA5}">
                      <a16:colId xmlns:a16="http://schemas.microsoft.com/office/drawing/2014/main" val="2206608546"/>
                    </a:ext>
                  </a:extLst>
                </a:gridCol>
              </a:tblGrid>
              <a:tr h="393141">
                <a:tc>
                  <a:txBody>
                    <a:bodyPr/>
                    <a:lstStyle/>
                    <a:p>
                      <a:pPr marL="0" indent="0" algn="ctr">
                        <a:lnSpc>
                          <a:spcPct val="100000"/>
                        </a:lnSpc>
                        <a:buClr>
                          <a:srgbClr val="000000"/>
                        </a:buClr>
                        <a:buFont typeface="Arial"/>
                        <a:buNone/>
                      </a:pPr>
                      <a:r>
                        <a:rPr lang="de-DE" sz="1800" b="0" strike="noStrike" spc="-1" dirty="0">
                          <a:latin typeface="Bahnschrift SemiLight" panose="020B0502040204020203" pitchFamily="34" charset="0"/>
                        </a:rPr>
                        <a:t>Median: 20.490</a:t>
                      </a:r>
                    </a:p>
                    <a:p>
                      <a:pPr marL="0" indent="0" algn="ctr">
                        <a:lnSpc>
                          <a:spcPct val="100000"/>
                        </a:lnSpc>
                        <a:buClr>
                          <a:srgbClr val="000000"/>
                        </a:buClr>
                        <a:buFont typeface="Arial"/>
                        <a:buNone/>
                      </a:pPr>
                      <a:r>
                        <a:rPr lang="de-DE" b="0" spc="-1" dirty="0">
                          <a:latin typeface="Bahnschrift SemiLight" panose="020B0502040204020203" pitchFamily="34" charset="0"/>
                        </a:rPr>
                        <a:t>Mittelwert: 29.416</a:t>
                      </a:r>
                    </a:p>
                  </a:txBody>
                  <a:tcPr anchor="ctr"/>
                </a:tc>
                <a:extLst>
                  <a:ext uri="{0D108BD9-81ED-4DB2-BD59-A6C34878D82A}">
                    <a16:rowId xmlns:a16="http://schemas.microsoft.com/office/drawing/2014/main" val="4287616049"/>
                  </a:ext>
                </a:extLst>
              </a:tr>
            </a:tbl>
          </a:graphicData>
        </a:graphic>
      </p:graphicFrame>
      <p:graphicFrame>
        <p:nvGraphicFramePr>
          <p:cNvPr id="3" name="Tabelle 2">
            <a:extLst>
              <a:ext uri="{FF2B5EF4-FFF2-40B4-BE49-F238E27FC236}">
                <a16:creationId xmlns:a16="http://schemas.microsoft.com/office/drawing/2014/main" id="{69780583-94D6-C228-12B8-906A3EB9DC57}"/>
              </a:ext>
            </a:extLst>
          </p:cNvPr>
          <p:cNvGraphicFramePr>
            <a:graphicFrameLocks noGrp="1"/>
          </p:cNvGraphicFramePr>
          <p:nvPr>
            <p:extLst>
              <p:ext uri="{D42A27DB-BD31-4B8C-83A1-F6EECF244321}">
                <p14:modId xmlns:p14="http://schemas.microsoft.com/office/powerpoint/2010/main" val="3605190779"/>
              </p:ext>
            </p:extLst>
          </p:nvPr>
        </p:nvGraphicFramePr>
        <p:xfrm>
          <a:off x="6803367" y="6051067"/>
          <a:ext cx="2579298" cy="640080"/>
        </p:xfrm>
        <a:graphic>
          <a:graphicData uri="http://schemas.openxmlformats.org/drawingml/2006/table">
            <a:tbl>
              <a:tblPr firstRow="1" bandRow="1">
                <a:tableStyleId>{5C22544A-7EE6-4342-B048-85BDC9FD1C3A}</a:tableStyleId>
              </a:tblPr>
              <a:tblGrid>
                <a:gridCol w="2579298">
                  <a:extLst>
                    <a:ext uri="{9D8B030D-6E8A-4147-A177-3AD203B41FA5}">
                      <a16:colId xmlns:a16="http://schemas.microsoft.com/office/drawing/2014/main" val="2731824057"/>
                    </a:ext>
                  </a:extLst>
                </a:gridCol>
              </a:tblGrid>
              <a:tr h="393141">
                <a:tc>
                  <a:txBody>
                    <a:bodyPr/>
                    <a:lstStyle/>
                    <a:p>
                      <a:pPr marL="0" indent="0" algn="ctr">
                        <a:lnSpc>
                          <a:spcPct val="100000"/>
                        </a:lnSpc>
                        <a:buClr>
                          <a:srgbClr val="000000"/>
                        </a:buClr>
                        <a:buFont typeface="Arial"/>
                        <a:buNone/>
                      </a:pPr>
                      <a:r>
                        <a:rPr lang="de-DE" sz="1800" b="0" strike="noStrike" spc="-1" dirty="0">
                          <a:latin typeface="Bahnschrift SemiLight" panose="020B0502040204020203" pitchFamily="34" charset="0"/>
                        </a:rPr>
                        <a:t>Median: 19.488</a:t>
                      </a:r>
                    </a:p>
                    <a:p>
                      <a:pPr marL="0" indent="0" algn="ctr">
                        <a:lnSpc>
                          <a:spcPct val="100000"/>
                        </a:lnSpc>
                        <a:buClr>
                          <a:srgbClr val="000000"/>
                        </a:buClr>
                        <a:buFont typeface="Arial"/>
                        <a:buNone/>
                      </a:pPr>
                      <a:r>
                        <a:rPr lang="de-DE" b="0" spc="-1" dirty="0">
                          <a:latin typeface="Bahnschrift SemiLight" panose="020B0502040204020203" pitchFamily="34" charset="0"/>
                        </a:rPr>
                        <a:t>Mittelwert: 21.659</a:t>
                      </a:r>
                    </a:p>
                  </a:txBody>
                  <a:tcPr anchor="ctr"/>
                </a:tc>
                <a:extLst>
                  <a:ext uri="{0D108BD9-81ED-4DB2-BD59-A6C34878D82A}">
                    <a16:rowId xmlns:a16="http://schemas.microsoft.com/office/drawing/2014/main" val="428761604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Grafik 5"/>
          <p:cNvPicPr/>
          <p:nvPr/>
        </p:nvPicPr>
        <p:blipFill>
          <a:blip r:embed="rId2"/>
          <a:srcRect t="2445" b="2101"/>
          <a:stretch/>
        </p:blipFill>
        <p:spPr>
          <a:xfrm>
            <a:off x="1662480" y="2282400"/>
            <a:ext cx="7797960" cy="4462200"/>
          </a:xfrm>
          <a:prstGeom prst="rect">
            <a:avLst/>
          </a:prstGeom>
          <a:ln w="0">
            <a:noFill/>
          </a:ln>
        </p:spPr>
      </p:pic>
      <p:sp>
        <p:nvSpPr>
          <p:cNvPr id="258"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Bereinigung der Daten 4</a:t>
            </a:r>
            <a:endParaRPr lang="de-DE" sz="4000" b="0" strike="noStrike" spc="-1">
              <a:latin typeface="Arial"/>
            </a:endParaRPr>
          </a:p>
        </p:txBody>
      </p:sp>
      <p:sp>
        <p:nvSpPr>
          <p:cNvPr id="259" name="Textfeld 2"/>
          <p:cNvSpPr/>
          <p:nvPr/>
        </p:nvSpPr>
        <p:spPr>
          <a:xfrm>
            <a:off x="585360" y="1553040"/>
            <a:ext cx="995220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a:solidFill>
                  <a:srgbClr val="000000"/>
                </a:solidFill>
                <a:latin typeface="Bahnschrift SemiLight"/>
                <a:ea typeface="Arial Unicode MS"/>
              </a:rPr>
              <a:t>Entfernung der Spalte „Color“</a:t>
            </a:r>
            <a:endParaRPr lang="de-DE" sz="1800" b="0" strike="noStrike" spc="-1">
              <a:latin typeface="Arial"/>
            </a:endParaRPr>
          </a:p>
          <a:p>
            <a:pPr marL="285840" indent="-285840">
              <a:lnSpc>
                <a:spcPct val="100000"/>
              </a:lnSpc>
              <a:buClr>
                <a:srgbClr val="000000"/>
              </a:buClr>
              <a:buFont typeface="Arial"/>
              <a:buChar char="•"/>
            </a:pPr>
            <a:r>
              <a:rPr lang="de-DE" sz="1800" b="0" strike="noStrike" spc="-1">
                <a:solidFill>
                  <a:srgbClr val="000000"/>
                </a:solidFill>
                <a:latin typeface="Bahnschrift SemiLight"/>
                <a:ea typeface="DejaVu Sans"/>
              </a:rPr>
              <a:t>Die Farbe hat fast keinen Einfluss auf den Preis, Farben wie gold, green etc. wenig vertreten</a:t>
            </a:r>
            <a:endParaRPr lang="de-DE"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Bereinigung der Daten 5</a:t>
            </a:r>
            <a:endParaRPr lang="de-DE" sz="4000" b="0" strike="noStrike" spc="-1">
              <a:latin typeface="Arial"/>
            </a:endParaRPr>
          </a:p>
        </p:txBody>
      </p:sp>
      <p:sp>
        <p:nvSpPr>
          <p:cNvPr id="261" name="Textfeld 2"/>
          <p:cNvSpPr/>
          <p:nvPr/>
        </p:nvSpPr>
        <p:spPr>
          <a:xfrm>
            <a:off x="585360" y="1483920"/>
            <a:ext cx="9952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a:solidFill>
                  <a:srgbClr val="000000"/>
                </a:solidFill>
                <a:latin typeface="Bahnschrift SemiLight"/>
                <a:ea typeface="Arial Unicode MS"/>
              </a:rPr>
              <a:t>Zusammenfassung der Spalte Brand in 2 Kategorien</a:t>
            </a:r>
            <a:endParaRPr lang="de-DE" sz="1800" b="0" strike="noStrike" spc="-1">
              <a:latin typeface="Arial"/>
            </a:endParaRPr>
          </a:p>
        </p:txBody>
      </p:sp>
      <p:pic>
        <p:nvPicPr>
          <p:cNvPr id="262" name="Grafik 2" descr="Ein Bild, das Text, Diagramm, Screenshot, Reihe enthält.&#10;&#10;KI-generierte Inhalte können fehlerhaft sein."/>
          <p:cNvPicPr/>
          <p:nvPr/>
        </p:nvPicPr>
        <p:blipFill>
          <a:blip r:embed="rId2"/>
          <a:srcRect t="3740"/>
          <a:stretch/>
        </p:blipFill>
        <p:spPr>
          <a:xfrm>
            <a:off x="1903680" y="1923840"/>
            <a:ext cx="7315560" cy="473256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Bereinigung der Daten 5</a:t>
            </a:r>
            <a:endParaRPr lang="de-DE" sz="4000" b="0" strike="noStrike" spc="-1">
              <a:latin typeface="Arial"/>
            </a:endParaRPr>
          </a:p>
        </p:txBody>
      </p:sp>
      <p:pic>
        <p:nvPicPr>
          <p:cNvPr id="264" name="Grafik 3" descr="Ein Bild, das Text, Diagramm, Reihe, parallel enthält.&#10;&#10;KI-generierte Inhalte können fehlerhaft sein."/>
          <p:cNvPicPr/>
          <p:nvPr/>
        </p:nvPicPr>
        <p:blipFill>
          <a:blip r:embed="rId2"/>
          <a:srcRect t="3595"/>
          <a:stretch/>
        </p:blipFill>
        <p:spPr>
          <a:xfrm>
            <a:off x="2352600" y="1267920"/>
            <a:ext cx="7485120" cy="4849560"/>
          </a:xfrm>
          <a:prstGeom prst="rect">
            <a:avLst/>
          </a:prstGeom>
          <a:ln w="0">
            <a:noFill/>
          </a:ln>
        </p:spPr>
      </p:pic>
      <p:sp>
        <p:nvSpPr>
          <p:cNvPr id="265" name="Textfeld 2"/>
          <p:cNvSpPr/>
          <p:nvPr/>
        </p:nvSpPr>
        <p:spPr>
          <a:xfrm>
            <a:off x="637200" y="6230520"/>
            <a:ext cx="9952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dirty="0">
                <a:solidFill>
                  <a:srgbClr val="000000"/>
                </a:solidFill>
                <a:latin typeface="Bahnschrift SemiLight"/>
                <a:ea typeface="Arial Unicode MS"/>
              </a:rPr>
              <a:t>Der Sprung beträgt ca. 7000 €</a:t>
            </a:r>
            <a:endParaRPr lang="de-DE" sz="18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Bereinigung der Daten 5</a:t>
            </a:r>
            <a:endParaRPr lang="de-DE" sz="4000" b="0" strike="noStrike" spc="-1">
              <a:latin typeface="Arial"/>
            </a:endParaRPr>
          </a:p>
        </p:txBody>
      </p:sp>
      <p:sp>
        <p:nvSpPr>
          <p:cNvPr id="267" name="Textfeld 2"/>
          <p:cNvSpPr/>
          <p:nvPr/>
        </p:nvSpPr>
        <p:spPr>
          <a:xfrm>
            <a:off x="628560" y="1512000"/>
            <a:ext cx="995220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Klassifiziert man die Autos anhand dieses Sprungs, wird nochmal der Preisunterschied deutlich.</a:t>
            </a:r>
            <a:endParaRPr lang="de-DE" sz="1800" b="0" strike="noStrike" spc="-1" dirty="0">
              <a:latin typeface="Arial"/>
            </a:endParaRPr>
          </a:p>
        </p:txBody>
      </p:sp>
      <p:pic>
        <p:nvPicPr>
          <p:cNvPr id="268" name="Grafik 2" descr="Ein Bild, das Text, Screenshot, Diagramm, Rechteck enthält.&#10;&#10;KI-generierte Inhalte können fehlerhaft sein."/>
          <p:cNvPicPr/>
          <p:nvPr/>
        </p:nvPicPr>
        <p:blipFill>
          <a:blip r:embed="rId2"/>
          <a:stretch/>
        </p:blipFill>
        <p:spPr>
          <a:xfrm>
            <a:off x="3859380" y="2156877"/>
            <a:ext cx="4471920" cy="418392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Ergebnis</a:t>
            </a:r>
            <a:endParaRPr lang="de-DE" sz="4000" b="0" strike="noStrike" spc="-1">
              <a:latin typeface="Arial"/>
            </a:endParaRPr>
          </a:p>
        </p:txBody>
      </p:sp>
      <p:sp>
        <p:nvSpPr>
          <p:cNvPr id="270" name="Textfeld 2"/>
          <p:cNvSpPr/>
          <p:nvPr/>
        </p:nvSpPr>
        <p:spPr>
          <a:xfrm>
            <a:off x="628560" y="1451615"/>
            <a:ext cx="995220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Durch unsere Analyse und Bereinigung haben wir:</a:t>
            </a:r>
            <a:endParaRPr lang="de-DE" sz="1800" b="0" strike="noStrike" spc="-1" dirty="0">
              <a:latin typeface="Arial"/>
            </a:endParaRPr>
          </a:p>
          <a:p>
            <a:pPr>
              <a:lnSpc>
                <a:spcPct val="100000"/>
              </a:lnSpc>
              <a:buNone/>
            </a:pPr>
            <a:r>
              <a:rPr lang="de-DE" sz="1800" b="0" strike="noStrike" spc="-1" dirty="0">
                <a:solidFill>
                  <a:srgbClr val="000000"/>
                </a:solidFill>
                <a:latin typeface="Bahnschrift SemiLight"/>
                <a:ea typeface="Arial Unicode MS"/>
              </a:rPr>
              <a:t>	- die Anzahl der Variablen reduziert von 15 -&gt; 8</a:t>
            </a:r>
            <a:endParaRPr lang="de-DE" sz="1800" b="0" strike="noStrike" spc="-1" dirty="0">
              <a:latin typeface="Arial"/>
            </a:endParaRPr>
          </a:p>
          <a:p>
            <a:pPr>
              <a:lnSpc>
                <a:spcPct val="100000"/>
              </a:lnSpc>
              <a:buNone/>
            </a:pPr>
            <a:r>
              <a:rPr lang="de-DE" sz="1800" b="0" strike="noStrike" spc="-1" dirty="0">
                <a:solidFill>
                  <a:srgbClr val="000000"/>
                </a:solidFill>
                <a:latin typeface="Bahnschrift SemiLight"/>
                <a:ea typeface="Arial Unicode MS"/>
              </a:rPr>
              <a:t>	- die Anzahl der Einträge reduzieret von 100.000 -&gt; 88.507</a:t>
            </a:r>
            <a:endParaRPr lang="de-DE" sz="18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Box 3"/>
          <p:cNvSpPr/>
          <p:nvPr/>
        </p:nvSpPr>
        <p:spPr>
          <a:xfrm>
            <a:off x="5686920" y="2671467"/>
            <a:ext cx="6326640" cy="15143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spcAft>
                <a:spcPts val="601"/>
              </a:spcAft>
              <a:buNone/>
            </a:pPr>
            <a:r>
              <a:rPr lang="de-DE" sz="5500" b="1" strike="noStrike" spc="-1" dirty="0">
                <a:solidFill>
                  <a:srgbClr val="002060"/>
                </a:solidFill>
                <a:latin typeface="CMU Serif"/>
                <a:ea typeface="CMU Serif"/>
              </a:rPr>
              <a:t>3. Support Vector </a:t>
            </a:r>
            <a:r>
              <a:rPr lang="de-DE" sz="5500" b="1" strike="noStrike" spc="-1" dirty="0" err="1">
                <a:solidFill>
                  <a:srgbClr val="002060"/>
                </a:solidFill>
                <a:latin typeface="CMU Serif"/>
                <a:ea typeface="CMU Serif"/>
              </a:rPr>
              <a:t>Machine</a:t>
            </a:r>
            <a:endParaRPr lang="de-DE" sz="5500" b="0" strike="noStrike" spc="-1" dirty="0">
              <a:latin typeface="Arial"/>
            </a:endParaRPr>
          </a:p>
        </p:txBody>
      </p:sp>
      <p:sp>
        <p:nvSpPr>
          <p:cNvPr id="272" name="Freeform: Shape 152"/>
          <p:cNvSpPr/>
          <p:nvPr/>
        </p:nvSpPr>
        <p:spPr>
          <a:xfrm>
            <a:off x="673920" y="1688040"/>
            <a:ext cx="5085000" cy="3126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
        <p:nvSpPr>
          <p:cNvPr id="273" name="Rechteck 1"/>
          <p:cNvSpPr/>
          <p:nvPr/>
        </p:nvSpPr>
        <p:spPr>
          <a:xfrm>
            <a:off x="-39240" y="6496920"/>
            <a:ext cx="12269160" cy="423360"/>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Support Vector Machines</a:t>
            </a:r>
            <a:endParaRPr lang="de-DE" sz="4000" b="0" strike="noStrike" spc="-1">
              <a:latin typeface="Arial"/>
            </a:endParaRPr>
          </a:p>
        </p:txBody>
      </p:sp>
      <p:sp>
        <p:nvSpPr>
          <p:cNvPr id="275" name="Textfeld 3"/>
          <p:cNvSpPr/>
          <p:nvPr/>
        </p:nvSpPr>
        <p:spPr>
          <a:xfrm>
            <a:off x="628560" y="1512000"/>
            <a:ext cx="9952200" cy="365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a:solidFill>
                  <a:srgbClr val="000000"/>
                </a:solidFill>
                <a:latin typeface="Bahnschrift SemiLight"/>
                <a:ea typeface="Arial Unicode MS"/>
              </a:rPr>
              <a:t>Training der SVM auf train_val-Datensatz</a:t>
            </a:r>
            <a:endParaRPr lang="de-DE" sz="1800" b="0" strike="noStrike" spc="-1">
              <a:latin typeface="Arial"/>
            </a:endParaRPr>
          </a:p>
          <a:p>
            <a:pPr marL="285840" indent="-285840">
              <a:lnSpc>
                <a:spcPct val="100000"/>
              </a:lnSpc>
              <a:buClr>
                <a:srgbClr val="000000"/>
              </a:buClr>
              <a:buFont typeface="Arial"/>
              <a:buChar char="•"/>
            </a:pPr>
            <a:r>
              <a:rPr lang="de-DE" sz="1800" b="0" strike="noStrike" spc="-1">
                <a:solidFill>
                  <a:srgbClr val="000000"/>
                </a:solidFill>
                <a:latin typeface="Bahnschrift SemiLight"/>
                <a:ea typeface="Arial Unicode MS"/>
              </a:rPr>
              <a:t>Erstes Ausführen mit Kreuzvalidierung war sehr langsam, weshalb wir eine andere Library verwendet haben, um Multithreading nutzen zu können</a:t>
            </a:r>
            <a:endParaRPr lang="de-DE" sz="1800" b="0" strike="noStrike" spc="-1">
              <a:latin typeface="Arial"/>
            </a:endParaRPr>
          </a:p>
          <a:p>
            <a:pPr marL="285840" indent="-285840">
              <a:lnSpc>
                <a:spcPct val="100000"/>
              </a:lnSpc>
              <a:buClr>
                <a:srgbClr val="000000"/>
              </a:buClr>
              <a:buFont typeface="Arial"/>
              <a:buChar char="•"/>
            </a:pPr>
            <a:r>
              <a:rPr lang="de-DE" sz="1800" b="0" strike="noStrike" spc="-1">
                <a:solidFill>
                  <a:srgbClr val="000000"/>
                </a:solidFill>
                <a:latin typeface="Bahnschrift SemiLight"/>
                <a:ea typeface="Arial Unicode MS"/>
              </a:rPr>
              <a:t>Nach einigen Stunden Training, kamen als die optimalen Parameter:</a:t>
            </a:r>
            <a:endParaRPr lang="de-DE" sz="1800" b="0" strike="noStrike" spc="-1">
              <a:latin typeface="Arial"/>
            </a:endParaRPr>
          </a:p>
          <a:p>
            <a:pPr marL="432000" lvl="1" indent="-216000">
              <a:lnSpc>
                <a:spcPct val="100000"/>
              </a:lnSpc>
              <a:buClr>
                <a:srgbClr val="000000"/>
              </a:buClr>
              <a:buSzPct val="45000"/>
              <a:buFont typeface="Wingdings" charset="2"/>
              <a:buChar char=""/>
            </a:pPr>
            <a:r>
              <a:rPr lang="de-DE" sz="1800" b="0" strike="noStrike" spc="-1">
                <a:solidFill>
                  <a:srgbClr val="000000"/>
                </a:solidFill>
                <a:latin typeface="Bahnschrift SemiLight"/>
                <a:ea typeface="Arial Unicode MS"/>
              </a:rPr>
              <a:t>Sigma: 5</a:t>
            </a:r>
            <a:endParaRPr lang="de-DE" sz="1800" b="0" strike="noStrike" spc="-1">
              <a:latin typeface="Arial"/>
            </a:endParaRPr>
          </a:p>
          <a:p>
            <a:pPr marL="432000" lvl="1" indent="-216000">
              <a:lnSpc>
                <a:spcPct val="100000"/>
              </a:lnSpc>
              <a:buClr>
                <a:srgbClr val="000000"/>
              </a:buClr>
              <a:buSzPct val="45000"/>
              <a:buFont typeface="Wingdings" charset="2"/>
              <a:buChar char=""/>
            </a:pPr>
            <a:r>
              <a:rPr lang="de-DE" sz="1800" b="0" strike="noStrike" spc="-1">
                <a:solidFill>
                  <a:srgbClr val="000000"/>
                </a:solidFill>
                <a:latin typeface="Bahnschrift SemiLight"/>
                <a:ea typeface="Arial Unicode MS"/>
              </a:rPr>
              <a:t>C: 2</a:t>
            </a:r>
            <a:endParaRPr lang="de-DE" sz="1800" b="0" strike="noStrike" spc="-1">
              <a:latin typeface="Arial"/>
            </a:endParaRPr>
          </a:p>
          <a:p>
            <a:pPr marL="285840" indent="-285840">
              <a:lnSpc>
                <a:spcPct val="100000"/>
              </a:lnSpc>
              <a:buClr>
                <a:srgbClr val="000000"/>
              </a:buClr>
              <a:buFont typeface="Arial"/>
              <a:buChar char="•"/>
            </a:pPr>
            <a:r>
              <a:rPr lang="de-DE" sz="1800" b="0" strike="noStrike" spc="-1">
                <a:solidFill>
                  <a:srgbClr val="000000"/>
                </a:solidFill>
                <a:latin typeface="Bahnschrift SemiLight"/>
                <a:ea typeface="Arial Unicode MS"/>
              </a:rPr>
              <a:t>==&gt; C ist in der mittleren Range, aber Sigma (hat mehr Potential TODO)</a:t>
            </a:r>
            <a:endParaRPr lang="de-DE" sz="1800" b="0" strike="noStrike" spc="-1">
              <a:latin typeface="Arial"/>
            </a:endParaRPr>
          </a:p>
          <a:p>
            <a:pPr marL="432000" lvl="1" indent="-216000">
              <a:lnSpc>
                <a:spcPct val="100000"/>
              </a:lnSpc>
              <a:buClr>
                <a:srgbClr val="000000"/>
              </a:buClr>
              <a:buSzPct val="45000"/>
              <a:buFont typeface="Wingdings" charset="2"/>
              <a:buChar char=""/>
            </a:pPr>
            <a:r>
              <a:rPr lang="de-DE" sz="1800" b="0" strike="noStrike" spc="-1">
                <a:solidFill>
                  <a:srgbClr val="000000"/>
                </a:solidFill>
                <a:latin typeface="Bahnschrift SemiLight"/>
                <a:ea typeface="Arial Unicode MS"/>
              </a:rPr>
              <a:t>Mit MAE: 3082.514</a:t>
            </a:r>
            <a:endParaRPr lang="de-DE" sz="1800" b="0" strike="noStrike" spc="-1">
              <a:latin typeface="Arial"/>
            </a:endParaRPr>
          </a:p>
          <a:p>
            <a:pPr marL="432000" lvl="1" indent="-216000">
              <a:lnSpc>
                <a:spcPct val="100000"/>
              </a:lnSpc>
              <a:buClr>
                <a:srgbClr val="000000"/>
              </a:buClr>
              <a:buSzPct val="45000"/>
              <a:buFont typeface="Wingdings" charset="2"/>
              <a:buChar char=""/>
            </a:pPr>
            <a:endParaRPr lang="de-DE" sz="1800" b="0" strike="noStrike" spc="-1">
              <a:latin typeface="Arial"/>
            </a:endParaRPr>
          </a:p>
          <a:p>
            <a:pPr marL="285840" indent="-285840">
              <a:lnSpc>
                <a:spcPct val="100000"/>
              </a:lnSpc>
              <a:buClr>
                <a:srgbClr val="000000"/>
              </a:buClr>
              <a:buFont typeface="Arial"/>
              <a:buChar char="•"/>
            </a:pPr>
            <a:r>
              <a:rPr lang="de-DE" sz="1800" b="0" strike="noStrike" spc="-1">
                <a:solidFill>
                  <a:srgbClr val="000000"/>
                </a:solidFill>
                <a:latin typeface="Bahnschrift SemiLight"/>
                <a:ea typeface="Arial Unicode MS"/>
              </a:rPr>
              <a:t>Deshalb wurde nochmals trainiert mit angepasstem Tuning</a:t>
            </a:r>
            <a:endParaRPr lang="de-DE" sz="1800" b="0" strike="noStrike" spc="-1">
              <a:latin typeface="Arial"/>
            </a:endParaRPr>
          </a:p>
          <a:p>
            <a:pPr marL="285840" indent="-285840">
              <a:lnSpc>
                <a:spcPct val="100000"/>
              </a:lnSpc>
              <a:buClr>
                <a:srgbClr val="000000"/>
              </a:buClr>
              <a:buFont typeface="Arial"/>
              <a:buChar char="•"/>
            </a:pPr>
            <a:r>
              <a:rPr lang="de-DE" sz="1800" b="0" strike="noStrike" spc="-1">
                <a:solidFill>
                  <a:srgbClr val="000000"/>
                </a:solidFill>
                <a:latin typeface="Bahnschrift SemiLight"/>
                <a:ea typeface="Arial Unicode MS"/>
              </a:rPr>
              <a:t>Ergebnis:</a:t>
            </a:r>
            <a:endParaRPr lang="de-DE" sz="1800" b="0" strike="noStrike" spc="-1">
              <a:latin typeface="Arial"/>
            </a:endParaRPr>
          </a:p>
          <a:p>
            <a:pPr marL="432000" lvl="1" indent="-216000">
              <a:lnSpc>
                <a:spcPct val="100000"/>
              </a:lnSpc>
              <a:buClr>
                <a:srgbClr val="000000"/>
              </a:buClr>
              <a:buSzPct val="45000"/>
              <a:buFont typeface="Wingdings" charset="2"/>
              <a:buChar char=""/>
            </a:pPr>
            <a:r>
              <a:rPr lang="de-DE" sz="1800" b="0" strike="noStrike" spc="-1">
                <a:solidFill>
                  <a:srgbClr val="000000"/>
                </a:solidFill>
                <a:latin typeface="Bahnschrift SemiLight"/>
                <a:ea typeface="Arial Unicode MS"/>
              </a:rPr>
              <a:t>Tuning nur minimale Auswirkungen auf MAE: 3076.228 </a:t>
            </a:r>
            <a:endParaRPr lang="de-DE" sz="1800" b="0" strike="noStrike" spc="-1">
              <a:latin typeface="Arial"/>
            </a:endParaRPr>
          </a:p>
          <a:p>
            <a:pPr marL="432000" lvl="1" indent="-216000">
              <a:lnSpc>
                <a:spcPct val="100000"/>
              </a:lnSpc>
              <a:buClr>
                <a:srgbClr val="000000"/>
              </a:buClr>
              <a:buSzPct val="45000"/>
              <a:buFont typeface="Wingdings" charset="2"/>
              <a:buChar char=""/>
            </a:pPr>
            <a:r>
              <a:rPr lang="de-DE" sz="1800" b="0" strike="noStrike" spc="-1">
                <a:solidFill>
                  <a:srgbClr val="000000"/>
                </a:solidFill>
                <a:latin typeface="Bahnschrift SemiLight"/>
                <a:ea typeface="Arial Unicode MS"/>
              </a:rPr>
              <a:t> </a:t>
            </a:r>
            <a:endParaRPr lang="de-DE"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Box 3"/>
          <p:cNvSpPr/>
          <p:nvPr/>
        </p:nvSpPr>
        <p:spPr>
          <a:xfrm>
            <a:off x="0" y="477720"/>
            <a:ext cx="5444640" cy="775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buNone/>
            </a:pPr>
            <a:r>
              <a:rPr lang="de-DE" sz="6000" b="1" strike="noStrike" spc="-1">
                <a:solidFill>
                  <a:srgbClr val="002060"/>
                </a:solidFill>
                <a:latin typeface="CMU Serif"/>
                <a:ea typeface="CMU Serif"/>
              </a:rPr>
              <a:t>Gliederung</a:t>
            </a:r>
            <a:endParaRPr lang="de-DE" sz="6000" b="0" strike="noStrike" spc="-1">
              <a:latin typeface="Arial"/>
            </a:endParaRPr>
          </a:p>
        </p:txBody>
      </p:sp>
      <p:sp>
        <p:nvSpPr>
          <p:cNvPr id="239" name="Textfeld 1"/>
          <p:cNvSpPr/>
          <p:nvPr/>
        </p:nvSpPr>
        <p:spPr>
          <a:xfrm>
            <a:off x="762120" y="1355400"/>
            <a:ext cx="884556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0" strike="noStrike" spc="-1">
                <a:solidFill>
                  <a:srgbClr val="000000"/>
                </a:solidFill>
                <a:latin typeface="Bahnschrift SemiLight"/>
                <a:ea typeface="Arial Unicode MS"/>
              </a:rPr>
              <a:t>Vorstellung des Datensatzes und Zweck der Analyse</a:t>
            </a:r>
            <a:endParaRPr lang="de-DE" sz="1800" b="0" strike="noStrike" spc="-1">
              <a:latin typeface="Arial"/>
            </a:endParaRPr>
          </a:p>
          <a:p>
            <a:pPr>
              <a:lnSpc>
                <a:spcPct val="100000"/>
              </a:lnSpc>
              <a:buNone/>
            </a:pPr>
            <a:r>
              <a:rPr lang="de-DE" sz="1800" b="0" strike="noStrike" spc="-1">
                <a:solidFill>
                  <a:srgbClr val="000000"/>
                </a:solidFill>
                <a:latin typeface="Bahnschrift SemiLight"/>
                <a:ea typeface="Arial Unicode MS"/>
              </a:rPr>
              <a:t>Bereinigung des Datensatzes</a:t>
            </a:r>
            <a:endParaRPr lang="de-DE" sz="1800" b="0" strike="noStrike" spc="-1">
              <a:latin typeface="Arial"/>
            </a:endParaRPr>
          </a:p>
          <a:p>
            <a:pPr>
              <a:lnSpc>
                <a:spcPct val="100000"/>
              </a:lnSpc>
              <a:buNone/>
            </a:pPr>
            <a:r>
              <a:rPr lang="de-DE" sz="1800" b="0" strike="noStrike" spc="-1">
                <a:solidFill>
                  <a:srgbClr val="000000"/>
                </a:solidFill>
                <a:latin typeface="Bahnschrift SemiLight"/>
                <a:ea typeface="Arial Unicode MS"/>
              </a:rPr>
              <a:t>Deskriptive Datenanalyse</a:t>
            </a:r>
            <a:endParaRPr lang="de-DE" sz="1800" b="0" strike="noStrike" spc="-1">
              <a:latin typeface="Arial"/>
            </a:endParaRPr>
          </a:p>
          <a:p>
            <a:pPr>
              <a:lnSpc>
                <a:spcPct val="100000"/>
              </a:lnSpc>
              <a:buNone/>
            </a:pPr>
            <a:r>
              <a:rPr lang="de-DE" sz="1800" b="0" strike="noStrike" spc="-1">
                <a:solidFill>
                  <a:srgbClr val="000000"/>
                </a:solidFill>
                <a:latin typeface="Bahnschrift SemiLight"/>
                <a:ea typeface="Arial Unicode MS"/>
              </a:rPr>
              <a:t>3 Maschinelle Lernverfahren:</a:t>
            </a:r>
            <a:endParaRPr lang="de-DE" sz="1800" b="0" strike="noStrike" spc="-1">
              <a:latin typeface="Arial"/>
            </a:endParaRPr>
          </a:p>
          <a:p>
            <a:pPr>
              <a:lnSpc>
                <a:spcPct val="100000"/>
              </a:lnSpc>
              <a:buNone/>
            </a:pPr>
            <a:r>
              <a:rPr lang="de-DE" sz="1800" b="0" strike="noStrike" spc="-1">
                <a:solidFill>
                  <a:srgbClr val="000000"/>
                </a:solidFill>
                <a:latin typeface="Bahnschrift SemiLight"/>
                <a:ea typeface="Arial Unicode MS"/>
              </a:rPr>
              <a:t>	Maschinelles Lernverfahren 1</a:t>
            </a:r>
            <a:endParaRPr lang="de-DE" sz="1800" b="0" strike="noStrike" spc="-1">
              <a:latin typeface="Arial"/>
            </a:endParaRPr>
          </a:p>
          <a:p>
            <a:pPr>
              <a:lnSpc>
                <a:spcPct val="100000"/>
              </a:lnSpc>
              <a:buNone/>
            </a:pPr>
            <a:r>
              <a:rPr lang="de-DE" sz="1800" b="0" strike="noStrike" spc="-1">
                <a:solidFill>
                  <a:srgbClr val="000000"/>
                </a:solidFill>
                <a:latin typeface="Bahnschrift SemiLight"/>
                <a:ea typeface="Arial Unicode MS"/>
              </a:rPr>
              <a:t>	Maschinelles Lernverfahren 2</a:t>
            </a:r>
            <a:endParaRPr lang="de-DE" sz="1800" b="0" strike="noStrike" spc="-1">
              <a:latin typeface="Arial"/>
            </a:endParaRPr>
          </a:p>
          <a:p>
            <a:pPr>
              <a:lnSpc>
                <a:spcPct val="100000"/>
              </a:lnSpc>
              <a:buNone/>
            </a:pPr>
            <a:r>
              <a:rPr lang="de-DE" sz="1800" b="0" strike="noStrike" spc="-1">
                <a:solidFill>
                  <a:srgbClr val="000000"/>
                </a:solidFill>
                <a:latin typeface="Bahnschrift SemiLight"/>
                <a:ea typeface="Arial Unicode MS"/>
              </a:rPr>
              <a:t>	Maschinelles Lernverfahren 3</a:t>
            </a:r>
            <a:endParaRPr lang="de-DE" sz="1800" b="0" strike="noStrike" spc="-1">
              <a:latin typeface="Arial"/>
            </a:endParaRPr>
          </a:p>
          <a:p>
            <a:pPr>
              <a:lnSpc>
                <a:spcPct val="100000"/>
              </a:lnSpc>
              <a:buNone/>
            </a:pPr>
            <a:endParaRPr lang="de-DE"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Box 3"/>
          <p:cNvSpPr/>
          <p:nvPr/>
        </p:nvSpPr>
        <p:spPr>
          <a:xfrm>
            <a:off x="5686920" y="2325399"/>
            <a:ext cx="6326640" cy="22068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spcAft>
                <a:spcPts val="601"/>
              </a:spcAft>
              <a:buNone/>
            </a:pPr>
            <a:r>
              <a:rPr lang="de-DE" sz="5500" b="1" strike="noStrike" spc="-1" dirty="0">
                <a:solidFill>
                  <a:srgbClr val="002060"/>
                </a:solidFill>
                <a:latin typeface="CMU Serif"/>
                <a:ea typeface="CMU Serif"/>
              </a:rPr>
              <a:t>4. Entscheidungs-Baum</a:t>
            </a:r>
            <a:endParaRPr lang="de-DE" sz="5500" b="0" strike="noStrike" spc="-1" dirty="0">
              <a:latin typeface="Arial"/>
            </a:endParaRPr>
          </a:p>
        </p:txBody>
      </p:sp>
      <p:sp>
        <p:nvSpPr>
          <p:cNvPr id="277" name="Freeform: Shape 152"/>
          <p:cNvSpPr/>
          <p:nvPr/>
        </p:nvSpPr>
        <p:spPr>
          <a:xfrm>
            <a:off x="673920" y="1688040"/>
            <a:ext cx="5085000" cy="3126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
        <p:nvSpPr>
          <p:cNvPr id="278" name="Rechteck 1"/>
          <p:cNvSpPr/>
          <p:nvPr/>
        </p:nvSpPr>
        <p:spPr>
          <a:xfrm>
            <a:off x="-39240" y="6496920"/>
            <a:ext cx="12269160" cy="423360"/>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p:nvPr>
        </p:nvSpPr>
        <p:spPr>
          <a:xfrm>
            <a:off x="2063160" y="443520"/>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000" b="1" strike="noStrike" spc="-1">
                <a:solidFill>
                  <a:srgbClr val="FFFFFF"/>
                </a:solidFill>
                <a:latin typeface="CMU Serif"/>
                <a:ea typeface="CMU Serif"/>
              </a:rPr>
              <a:t>Entscheidungsbaum</a:t>
            </a:r>
            <a:endParaRPr lang="de-DE" sz="4000" b="0" strike="noStrike" spc="-1">
              <a:latin typeface="Arial"/>
            </a:endParaRPr>
          </a:p>
        </p:txBody>
      </p:sp>
      <p:pic>
        <p:nvPicPr>
          <p:cNvPr id="280" name="Grafik 279"/>
          <p:cNvPicPr/>
          <p:nvPr/>
        </p:nvPicPr>
        <p:blipFill>
          <a:blip r:embed="rId2"/>
          <a:stretch/>
        </p:blipFill>
        <p:spPr>
          <a:xfrm>
            <a:off x="4860000" y="2777040"/>
            <a:ext cx="7382160" cy="3962160"/>
          </a:xfrm>
          <a:prstGeom prst="rect">
            <a:avLst/>
          </a:prstGeom>
          <a:ln w="0">
            <a:noFill/>
          </a:ln>
        </p:spPr>
      </p:pic>
      <p:sp>
        <p:nvSpPr>
          <p:cNvPr id="281" name="Textfeld 4"/>
          <p:cNvSpPr/>
          <p:nvPr/>
        </p:nvSpPr>
        <p:spPr>
          <a:xfrm>
            <a:off x="628560" y="1512000"/>
            <a:ext cx="9952200" cy="175287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Training auf </a:t>
            </a:r>
            <a:r>
              <a:rPr lang="de-DE" sz="1800" b="0" strike="noStrike" spc="-1" dirty="0" err="1">
                <a:solidFill>
                  <a:srgbClr val="000000"/>
                </a:solidFill>
                <a:latin typeface="Bahnschrift SemiLight"/>
                <a:ea typeface="Arial Unicode MS"/>
              </a:rPr>
              <a:t>train_val</a:t>
            </a:r>
            <a:r>
              <a:rPr lang="de-DE" sz="1800" b="0" strike="noStrike" spc="-1" dirty="0">
                <a:solidFill>
                  <a:srgbClr val="000000"/>
                </a:solidFill>
                <a:latin typeface="Bahnschrift SemiLight"/>
                <a:ea typeface="Arial Unicode MS"/>
              </a:rPr>
              <a:t>-Datensatz</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Tuning mit Kreuzvalidierung auf Anzahl der Blätter (Endknoten) des Baums</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Ergebnis:</a:t>
            </a:r>
            <a:endParaRPr lang="de-DE" sz="1800" b="0" strike="noStrike" spc="-1" dirty="0">
              <a:latin typeface="Arial"/>
            </a:endParaRPr>
          </a:p>
          <a:p>
            <a:pPr marL="432000" lvl="1" indent="-216000">
              <a:lnSpc>
                <a:spcPct val="100000"/>
              </a:lnSpc>
              <a:buClr>
                <a:srgbClr val="000000"/>
              </a:buClr>
              <a:buSzPct val="45000"/>
              <a:buFont typeface="Wingdings" charset="2"/>
              <a:buChar char=""/>
            </a:pPr>
            <a:r>
              <a:rPr lang="de-DE" sz="1800" b="0" strike="noStrike" spc="-1" dirty="0">
                <a:solidFill>
                  <a:srgbClr val="000000"/>
                </a:solidFill>
                <a:latin typeface="Bahnschrift SemiLight"/>
                <a:ea typeface="Arial Unicode MS"/>
              </a:rPr>
              <a:t>MAE: 4.898,059 €</a:t>
            </a:r>
            <a:endParaRPr lang="de-DE" sz="1800" b="0" strike="noStrike" spc="-1" dirty="0">
              <a:latin typeface="Arial"/>
            </a:endParaRPr>
          </a:p>
          <a:p>
            <a:pPr marL="432000" lvl="1" indent="-216000">
              <a:lnSpc>
                <a:spcPct val="100000"/>
              </a:lnSpc>
              <a:buClr>
                <a:srgbClr val="000000"/>
              </a:buClr>
              <a:buSzPct val="45000"/>
              <a:buFont typeface="Wingdings" charset="2"/>
              <a:buChar char=""/>
            </a:pPr>
            <a:r>
              <a:rPr lang="de-DE" sz="1800" b="0" strike="noStrike" spc="-1" dirty="0">
                <a:solidFill>
                  <a:srgbClr val="000000"/>
                </a:solidFill>
                <a:latin typeface="Bahnschrift SemiLight"/>
                <a:ea typeface="Arial Unicode MS"/>
              </a:rPr>
              <a:t>Kreuzvalidierung unnötig, da die Anzahl der Blätter bereits optimal ist</a:t>
            </a:r>
            <a:endParaRPr lang="de-DE" sz="1800" b="0" strike="noStrike" spc="-1" dirty="0">
              <a:latin typeface="Arial"/>
            </a:endParaRPr>
          </a:p>
          <a:p>
            <a:pPr>
              <a:lnSpc>
                <a:spcPct val="100000"/>
              </a:lnSpc>
              <a:buNone/>
            </a:pPr>
            <a:endParaRPr lang="de-DE" sz="18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Box 3"/>
          <p:cNvSpPr/>
          <p:nvPr/>
        </p:nvSpPr>
        <p:spPr>
          <a:xfrm>
            <a:off x="5686920" y="2632995"/>
            <a:ext cx="6326640" cy="159129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spcAft>
                <a:spcPts val="601"/>
              </a:spcAft>
              <a:buNone/>
            </a:pPr>
            <a:r>
              <a:rPr lang="de-DE" sz="5500" b="1" spc="-1" dirty="0">
                <a:solidFill>
                  <a:srgbClr val="002060"/>
                </a:solidFill>
                <a:latin typeface="CMU Serif"/>
                <a:ea typeface="CMU Serif"/>
              </a:rPr>
              <a:t>5</a:t>
            </a:r>
            <a:r>
              <a:rPr lang="de-DE" sz="5500" b="1" strike="noStrike" spc="-1" dirty="0">
                <a:solidFill>
                  <a:srgbClr val="002060"/>
                </a:solidFill>
                <a:latin typeface="CMU Serif"/>
                <a:ea typeface="CMU Serif"/>
              </a:rPr>
              <a:t>. Neuronales </a:t>
            </a:r>
          </a:p>
          <a:p>
            <a:pPr algn="ctr">
              <a:lnSpc>
                <a:spcPts val="5400"/>
              </a:lnSpc>
              <a:spcAft>
                <a:spcPts val="601"/>
              </a:spcAft>
              <a:buNone/>
            </a:pPr>
            <a:r>
              <a:rPr lang="de-DE" sz="5500" b="1" spc="-1" dirty="0">
                <a:solidFill>
                  <a:srgbClr val="002060"/>
                </a:solidFill>
                <a:latin typeface="CMU Serif"/>
                <a:ea typeface="CMU Serif"/>
              </a:rPr>
              <a:t>Netz</a:t>
            </a:r>
            <a:endParaRPr lang="de-DE" sz="5500" b="0" strike="noStrike" spc="-1" dirty="0">
              <a:latin typeface="Arial"/>
            </a:endParaRPr>
          </a:p>
        </p:txBody>
      </p:sp>
      <p:sp>
        <p:nvSpPr>
          <p:cNvPr id="283" name="Freeform: Shape 152"/>
          <p:cNvSpPr/>
          <p:nvPr/>
        </p:nvSpPr>
        <p:spPr>
          <a:xfrm>
            <a:off x="673920" y="1688040"/>
            <a:ext cx="5085000" cy="3126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
        <p:nvSpPr>
          <p:cNvPr id="284" name="Rechteck 1"/>
          <p:cNvSpPr/>
          <p:nvPr/>
        </p:nvSpPr>
        <p:spPr>
          <a:xfrm>
            <a:off x="-39240" y="6496920"/>
            <a:ext cx="12269160" cy="423360"/>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5" name="Group 32"/>
          <p:cNvGrpSpPr/>
          <p:nvPr/>
        </p:nvGrpSpPr>
        <p:grpSpPr>
          <a:xfrm>
            <a:off x="1313280" y="279720"/>
            <a:ext cx="9399960" cy="3466800"/>
            <a:chOff x="1313280" y="279720"/>
            <a:chExt cx="9399960" cy="3466800"/>
          </a:xfrm>
        </p:grpSpPr>
        <p:grpSp>
          <p:nvGrpSpPr>
            <p:cNvPr id="286" name="Group 36"/>
            <p:cNvGrpSpPr/>
            <p:nvPr/>
          </p:nvGrpSpPr>
          <p:grpSpPr>
            <a:xfrm>
              <a:off x="4695120" y="279720"/>
              <a:ext cx="2625120" cy="3410640"/>
              <a:chOff x="4695120" y="279720"/>
              <a:chExt cx="2625120" cy="3410640"/>
            </a:xfrm>
          </p:grpSpPr>
          <p:sp>
            <p:nvSpPr>
              <p:cNvPr id="287" name="Graphic 2"/>
              <p:cNvSpPr/>
              <p:nvPr/>
            </p:nvSpPr>
            <p:spPr>
              <a:xfrm>
                <a:off x="4695120" y="279720"/>
                <a:ext cx="2625120" cy="3410640"/>
              </a:xfrm>
              <a:custGeom>
                <a:avLst/>
                <a:gdLst/>
                <a:ahLst/>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solidFill>
                <a:schemeClr val="accent1">
                  <a:lumMod val="50000"/>
                </a:schemeClr>
              </a:solidFill>
              <a:ln w="9525">
                <a:noFill/>
              </a:ln>
            </p:spPr>
            <p:style>
              <a:lnRef idx="0">
                <a:scrgbClr r="0" g="0" b="0"/>
              </a:lnRef>
              <a:fillRef idx="0">
                <a:scrgbClr r="0" g="0" b="0"/>
              </a:fillRef>
              <a:effectRef idx="0">
                <a:scrgbClr r="0" g="0" b="0"/>
              </a:effectRef>
              <a:fontRef idx="minor"/>
            </p:style>
            <p:txBody>
              <a:bodyPr/>
              <a:lstStyle/>
              <a:p>
                <a:endParaRPr lang="de-DE"/>
              </a:p>
            </p:txBody>
          </p:sp>
          <p:grpSp>
            <p:nvGrpSpPr>
              <p:cNvPr id="288" name="Group 40"/>
              <p:cNvGrpSpPr/>
              <p:nvPr/>
            </p:nvGrpSpPr>
            <p:grpSpPr>
              <a:xfrm>
                <a:off x="5502960" y="658080"/>
                <a:ext cx="1325520" cy="1298880"/>
                <a:chOff x="5502960" y="658080"/>
                <a:chExt cx="1325520" cy="1298880"/>
              </a:xfrm>
            </p:grpSpPr>
            <p:sp>
              <p:nvSpPr>
                <p:cNvPr id="289" name="Graphic 4"/>
                <p:cNvSpPr/>
                <p:nvPr/>
              </p:nvSpPr>
              <p:spPr>
                <a:xfrm>
                  <a:off x="5502960" y="658080"/>
                  <a:ext cx="1325520" cy="1298880"/>
                </a:xfrm>
                <a:custGeom>
                  <a:avLst/>
                  <a:gdLst/>
                  <a:ahLst/>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1"/>
                </a:solidFill>
                <a:ln w="9525">
                  <a:noFill/>
                </a:ln>
              </p:spPr>
              <p:style>
                <a:lnRef idx="0">
                  <a:scrgbClr r="0" g="0" b="0"/>
                </a:lnRef>
                <a:fillRef idx="0">
                  <a:scrgbClr r="0" g="0" b="0"/>
                </a:fillRef>
                <a:effectRef idx="0">
                  <a:scrgbClr r="0" g="0" b="0"/>
                </a:effectRef>
                <a:fontRef idx="minor"/>
              </p:style>
              <p:txBody>
                <a:bodyPr/>
                <a:lstStyle/>
                <a:p>
                  <a:endParaRPr lang="de-DE"/>
                </a:p>
              </p:txBody>
            </p:sp>
            <p:sp>
              <p:nvSpPr>
                <p:cNvPr id="290" name="Freeform: Shape 42"/>
                <p:cNvSpPr/>
                <p:nvPr/>
              </p:nvSpPr>
              <p:spPr>
                <a:xfrm>
                  <a:off x="5824800" y="1128600"/>
                  <a:ext cx="622440" cy="410760"/>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grpSp>
        </p:grpSp>
        <p:sp>
          <p:nvSpPr>
            <p:cNvPr id="291" name="Rectangle 38"/>
            <p:cNvSpPr/>
            <p:nvPr/>
          </p:nvSpPr>
          <p:spPr>
            <a:xfrm>
              <a:off x="1313280" y="3684600"/>
              <a:ext cx="9399960" cy="6192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gr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p:nvPr>
        </p:nvSpPr>
        <p:spPr>
          <a:xfrm>
            <a:off x="690840" y="349200"/>
            <a:ext cx="3405960" cy="790920"/>
          </a:xfrm>
          <a:prstGeom prst="rect">
            <a:avLst/>
          </a:prstGeom>
          <a:noFill/>
          <a:ln w="0">
            <a:noFill/>
          </a:ln>
        </p:spPr>
        <p:txBody>
          <a:bodyPr lIns="90000" tIns="45000" rIns="90000" bIns="45000" anchor="ctr">
            <a:noAutofit/>
          </a:bodyPr>
          <a:lstStyle/>
          <a:p>
            <a:pPr marL="228600" algn="ctr">
              <a:lnSpc>
                <a:spcPct val="100000"/>
              </a:lnSpc>
              <a:spcBef>
                <a:spcPts val="1001"/>
              </a:spcBef>
              <a:buNone/>
              <a:tabLst>
                <a:tab pos="0" algn="l"/>
              </a:tabLst>
            </a:pPr>
            <a:r>
              <a:rPr lang="de-DE" sz="5400" b="1" strike="noStrike" spc="-1">
                <a:solidFill>
                  <a:srgbClr val="002060"/>
                </a:solidFill>
                <a:latin typeface="Bahnschrift SemiLight"/>
                <a:ea typeface="Arial Unicode MS"/>
              </a:rPr>
              <a:t>Content</a:t>
            </a:r>
            <a:endParaRPr lang="de-DE" sz="5400" b="0" strike="noStrike" spc="-1">
              <a:latin typeface="Arial"/>
            </a:endParaRPr>
          </a:p>
        </p:txBody>
      </p:sp>
      <p:sp>
        <p:nvSpPr>
          <p:cNvPr id="293" name="Textplatzhalter 1"/>
          <p:cNvSpPr/>
          <p:nvPr/>
        </p:nvSpPr>
        <p:spPr>
          <a:xfrm>
            <a:off x="5390640" y="349200"/>
            <a:ext cx="3405960" cy="79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spcBef>
                <a:spcPts val="1001"/>
              </a:spcBef>
              <a:buNone/>
              <a:tabLst>
                <a:tab pos="0" algn="l"/>
              </a:tabLst>
            </a:pPr>
            <a:r>
              <a:rPr lang="de-DE" sz="5400" b="1" strike="noStrike" spc="-1">
                <a:solidFill>
                  <a:srgbClr val="002060"/>
                </a:solidFill>
                <a:latin typeface="CMU Serif"/>
                <a:ea typeface="CMU Serif"/>
              </a:rPr>
              <a:t>Content</a:t>
            </a:r>
            <a:endParaRPr lang="de-DE" sz="54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p:cNvSpPr>
          <p:nvPr>
            <p:ph/>
          </p:nvPr>
        </p:nvSpPr>
        <p:spPr>
          <a:xfrm>
            <a:off x="1983960" y="380160"/>
            <a:ext cx="8064360" cy="679320"/>
          </a:xfrm>
          <a:prstGeom prst="rect">
            <a:avLst/>
          </a:prstGeom>
          <a:noFill/>
          <a:ln w="0">
            <a:noFill/>
          </a:ln>
        </p:spPr>
        <p:txBody>
          <a:bodyPr lIns="90000" tIns="45000" rIns="90000" bIns="45000" anchor="ctr">
            <a:normAutofit fontScale="86500" lnSpcReduction="20000"/>
          </a:bodyPr>
          <a:lstStyle/>
          <a:p>
            <a:pPr marL="207720" algn="ctr">
              <a:lnSpc>
                <a:spcPct val="90000"/>
              </a:lnSpc>
              <a:spcBef>
                <a:spcPts val="1001"/>
              </a:spcBef>
              <a:buNone/>
              <a:tabLst>
                <a:tab pos="0" algn="l"/>
              </a:tabLst>
            </a:pPr>
            <a:r>
              <a:rPr lang="de-DE" sz="5400" b="1" strike="noStrike" spc="-1">
                <a:solidFill>
                  <a:srgbClr val="FFFFFF"/>
                </a:solidFill>
                <a:latin typeface="CMU Serif"/>
                <a:ea typeface="CMU Serif"/>
              </a:rPr>
              <a:t>Titel</a:t>
            </a:r>
            <a:endParaRPr lang="de-DE" sz="54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Box 12"/>
          <p:cNvSpPr/>
          <p:nvPr/>
        </p:nvSpPr>
        <p:spPr>
          <a:xfrm>
            <a:off x="354600" y="3900600"/>
            <a:ext cx="4793040" cy="2077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pPr>
            <a:endParaRPr lang="de-DE" sz="1050" b="0" strike="noStrike" spc="-1">
              <a:latin typeface="Arial"/>
            </a:endParaRPr>
          </a:p>
          <a:p>
            <a:pPr algn="ctr">
              <a:lnSpc>
                <a:spcPct val="100000"/>
              </a:lnSpc>
              <a:buNone/>
            </a:pPr>
            <a:r>
              <a:rPr lang="de-DE" sz="4000" b="1" strike="noStrike" spc="-1">
                <a:solidFill>
                  <a:srgbClr val="002060"/>
                </a:solidFill>
                <a:latin typeface="CMU Serif"/>
                <a:ea typeface="CMU Serif"/>
              </a:rPr>
              <a:t>Vielen Dank für </a:t>
            </a:r>
            <a:endParaRPr lang="de-DE" sz="4000" b="0" strike="noStrike" spc="-1">
              <a:latin typeface="Arial"/>
            </a:endParaRPr>
          </a:p>
          <a:p>
            <a:pPr algn="ctr">
              <a:lnSpc>
                <a:spcPct val="100000"/>
              </a:lnSpc>
              <a:buNone/>
            </a:pPr>
            <a:r>
              <a:rPr lang="de-DE" sz="4000" b="1" strike="noStrike" spc="-1">
                <a:solidFill>
                  <a:srgbClr val="002060"/>
                </a:solidFill>
                <a:latin typeface="CMU Serif"/>
                <a:ea typeface="CMU Serif"/>
              </a:rPr>
              <a:t>Aufmerksamkeit</a:t>
            </a:r>
            <a:endParaRPr lang="de-DE" sz="4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p:nvPr>
        </p:nvSpPr>
        <p:spPr>
          <a:xfrm>
            <a:off x="1961776" y="214255"/>
            <a:ext cx="8064360" cy="1017000"/>
          </a:xfrm>
          <a:prstGeom prst="rect">
            <a:avLst/>
          </a:prstGeom>
          <a:noFill/>
          <a:ln w="0">
            <a:noFill/>
          </a:ln>
        </p:spPr>
        <p:txBody>
          <a:bodyPr lIns="90000" tIns="45000" rIns="90000" bIns="45000" anchor="ctr">
            <a:normAutofit/>
          </a:bodyPr>
          <a:lstStyle/>
          <a:p>
            <a:pPr marL="228600">
              <a:lnSpc>
                <a:spcPct val="90000"/>
              </a:lnSpc>
              <a:spcBef>
                <a:spcPts val="1001"/>
              </a:spcBef>
              <a:buNone/>
              <a:tabLst>
                <a:tab pos="0" algn="l"/>
              </a:tabLst>
            </a:pPr>
            <a:r>
              <a:rPr lang="de-DE" sz="4600" b="1" strike="noStrike" spc="-1" dirty="0">
                <a:solidFill>
                  <a:srgbClr val="FFFFFF"/>
                </a:solidFill>
                <a:latin typeface="CMU Serif"/>
                <a:ea typeface="CMU Serif"/>
              </a:rPr>
              <a:t>Datensatz</a:t>
            </a:r>
            <a:endParaRPr lang="de-DE" sz="4600" b="0" strike="noStrike" spc="-1" dirty="0">
              <a:latin typeface="Arial"/>
            </a:endParaRPr>
          </a:p>
        </p:txBody>
      </p:sp>
      <p:sp>
        <p:nvSpPr>
          <p:cNvPr id="241" name="Textfeld 2"/>
          <p:cNvSpPr/>
          <p:nvPr/>
        </p:nvSpPr>
        <p:spPr>
          <a:xfrm>
            <a:off x="597000" y="1383373"/>
            <a:ext cx="10998000" cy="5353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Der Datensatz wurde unter </a:t>
            </a:r>
            <a:r>
              <a:rPr lang="de-DE" sz="1800" b="0" u="sng" strike="noStrike" spc="-1" dirty="0">
                <a:solidFill>
                  <a:srgbClr val="D8D8D8"/>
                </a:solidFill>
                <a:uFillTx/>
                <a:latin typeface="Bahnschrift SemiLight"/>
                <a:ea typeface="Arial Unicode MS"/>
                <a:hlinkClick r:id="rId2"/>
              </a:rPr>
              <a:t>https://www.kaggle.com/datasets/yaminh/german-car-insights</a:t>
            </a:r>
            <a:r>
              <a:rPr lang="de-DE" sz="1800" b="0" strike="noStrike" spc="-1" dirty="0">
                <a:solidFill>
                  <a:srgbClr val="000000"/>
                </a:solidFill>
                <a:latin typeface="Bahnschrift SemiLight"/>
                <a:ea typeface="Arial Unicode MS"/>
              </a:rPr>
              <a:t> heruntergeladen.</a:t>
            </a:r>
            <a:endParaRPr lang="de-DE" sz="1800" b="0" strike="noStrike" spc="-1" dirty="0">
              <a:latin typeface="Arial"/>
            </a:endParaRPr>
          </a:p>
          <a:p>
            <a:pPr marL="285840" indent="-285840">
              <a:lnSpc>
                <a:spcPct val="100000"/>
              </a:lnSpc>
              <a:buClr>
                <a:srgbClr val="000000"/>
              </a:buClr>
              <a:buFont typeface="Arial"/>
              <a:buChar char="•"/>
            </a:pPr>
            <a:r>
              <a:rPr lang="de-DE" sz="1800" b="0" strike="noStrike" spc="-1" dirty="0">
                <a:solidFill>
                  <a:srgbClr val="000000"/>
                </a:solidFill>
                <a:latin typeface="Bahnschrift SemiLight"/>
                <a:ea typeface="Arial Unicode MS"/>
              </a:rPr>
              <a:t>Beinhaltet 100.000 Einträge zu Gebrauchtwagen auf dem deutschen Markt zwischen den Jahren 1995-2023</a:t>
            </a: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z="1800" b="0" strike="noStrike" spc="-1" dirty="0">
              <a:latin typeface="Arial"/>
            </a:endParaRPr>
          </a:p>
          <a:p>
            <a:pPr>
              <a:lnSpc>
                <a:spcPct val="100000"/>
              </a:lnSpc>
              <a:buNone/>
            </a:pPr>
            <a:endParaRPr lang="de-DE" spc="-1" dirty="0">
              <a:latin typeface="Arial"/>
            </a:endParaRPr>
          </a:p>
          <a:p>
            <a:pPr>
              <a:lnSpc>
                <a:spcPct val="100000"/>
              </a:lnSpc>
              <a:buNone/>
            </a:pPr>
            <a:endParaRPr lang="de-DE" sz="1800" b="0" strike="noStrike" spc="-1" dirty="0">
              <a:latin typeface="Arial"/>
            </a:endParaRPr>
          </a:p>
          <a:p>
            <a:pPr marL="285840" indent="-285840">
              <a:lnSpc>
                <a:spcPct val="100000"/>
              </a:lnSpc>
              <a:buClr>
                <a:srgbClr val="000000"/>
              </a:buClr>
              <a:buFont typeface="Arial"/>
              <a:buChar char="•"/>
            </a:pPr>
            <a:r>
              <a:rPr lang="de-DE" sz="1800" b="1" strike="noStrike" spc="-1" dirty="0">
                <a:solidFill>
                  <a:srgbClr val="000000"/>
                </a:solidFill>
                <a:latin typeface="Bahnschrift SemiLight"/>
                <a:ea typeface="Arial Unicode MS"/>
              </a:rPr>
              <a:t>Use Cases: </a:t>
            </a:r>
            <a:r>
              <a:rPr lang="de-DE" sz="1800" b="0" strike="noStrike" spc="-1" dirty="0">
                <a:solidFill>
                  <a:srgbClr val="000000"/>
                </a:solidFill>
                <a:latin typeface="Bahnschrift SemiLight"/>
                <a:ea typeface="Arial Unicode MS"/>
              </a:rPr>
              <a:t>Trendanalyse der Automobilindustrie, Realistische Preiseinschätzung eines Gebrauchtwagens auf dem deutschen Markt</a:t>
            </a:r>
            <a:endParaRPr lang="de-DE" sz="1800" b="0" strike="noStrike" spc="-1" dirty="0">
              <a:latin typeface="Arial"/>
            </a:endParaRPr>
          </a:p>
        </p:txBody>
      </p:sp>
      <p:graphicFrame>
        <p:nvGraphicFramePr>
          <p:cNvPr id="242" name="Tabelle 4"/>
          <p:cNvGraphicFramePr/>
          <p:nvPr>
            <p:extLst>
              <p:ext uri="{D42A27DB-BD31-4B8C-83A1-F6EECF244321}">
                <p14:modId xmlns:p14="http://schemas.microsoft.com/office/powerpoint/2010/main" val="2839761654"/>
              </p:ext>
            </p:extLst>
          </p:nvPr>
        </p:nvGraphicFramePr>
        <p:xfrm>
          <a:off x="935880" y="2790870"/>
          <a:ext cx="4406400" cy="2972160"/>
        </p:xfrm>
        <a:graphic>
          <a:graphicData uri="http://schemas.openxmlformats.org/drawingml/2006/table">
            <a:tbl>
              <a:tblPr/>
              <a:tblGrid>
                <a:gridCol w="2342158">
                  <a:extLst>
                    <a:ext uri="{9D8B030D-6E8A-4147-A177-3AD203B41FA5}">
                      <a16:colId xmlns:a16="http://schemas.microsoft.com/office/drawing/2014/main" val="20000"/>
                    </a:ext>
                  </a:extLst>
                </a:gridCol>
                <a:gridCol w="2064242">
                  <a:extLst>
                    <a:ext uri="{9D8B030D-6E8A-4147-A177-3AD203B41FA5}">
                      <a16:colId xmlns:a16="http://schemas.microsoft.com/office/drawing/2014/main" val="20001"/>
                    </a:ext>
                  </a:extLst>
                </a:gridCol>
              </a:tblGrid>
              <a:tr h="376560">
                <a:tc>
                  <a:txBody>
                    <a:bodyPr/>
                    <a:lstStyle/>
                    <a:p>
                      <a:pPr algn="ctr">
                        <a:lnSpc>
                          <a:spcPct val="100000"/>
                        </a:lnSpc>
                        <a:buNone/>
                      </a:pPr>
                      <a:r>
                        <a:rPr lang="de-DE" sz="1800" b="1" strike="noStrike" spc="-1">
                          <a:solidFill>
                            <a:srgbClr val="FFFFFF"/>
                          </a:solidFill>
                          <a:latin typeface="CMU Serif"/>
                          <a:ea typeface="Arial Unicode MS"/>
                        </a:rPr>
                        <a:t>Variable</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060"/>
                    </a:solidFill>
                  </a:tcPr>
                </a:tc>
                <a:tc>
                  <a:txBody>
                    <a:bodyPr/>
                    <a:lstStyle/>
                    <a:p>
                      <a:pPr algn="ctr">
                        <a:lnSpc>
                          <a:spcPct val="100000"/>
                        </a:lnSpc>
                        <a:buNone/>
                      </a:pPr>
                      <a:r>
                        <a:rPr lang="de-DE" sz="1800" b="1" strike="noStrike" spc="-1" dirty="0">
                          <a:solidFill>
                            <a:srgbClr val="FFFFFF"/>
                          </a:solidFill>
                          <a:latin typeface="CMU Serif"/>
                          <a:ea typeface="Arial Unicode MS"/>
                        </a:rPr>
                        <a:t>Typ</a:t>
                      </a:r>
                      <a:endParaRPr lang="de-DE"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060"/>
                    </a:solidFill>
                  </a:tcPr>
                </a:tc>
                <a:extLst>
                  <a:ext uri="{0D108BD9-81ED-4DB2-BD59-A6C34878D82A}">
                    <a16:rowId xmlns:a16="http://schemas.microsoft.com/office/drawing/2014/main" val="10000"/>
                  </a:ext>
                </a:extLst>
              </a:tr>
              <a:tr h="370800">
                <a:tc>
                  <a:txBody>
                    <a:bodyPr/>
                    <a:lstStyle/>
                    <a:p>
                      <a:pPr>
                        <a:lnSpc>
                          <a:spcPct val="100000"/>
                        </a:lnSpc>
                        <a:buNone/>
                      </a:pPr>
                      <a:r>
                        <a:rPr lang="de-DE" sz="1800" b="0" strike="noStrike" spc="-1">
                          <a:solidFill>
                            <a:srgbClr val="000000"/>
                          </a:solidFill>
                          <a:latin typeface="CMU Serif"/>
                          <a:ea typeface="Arial Unicode MS"/>
                        </a:rPr>
                        <a:t>Unnamed: 0</a:t>
                      </a:r>
                      <a:endParaRPr lang="de-DE"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Int</a:t>
                      </a:r>
                      <a:endParaRPr lang="de-DE"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D2"/>
                    </a:solidFill>
                  </a:tcPr>
                </a:tc>
                <a:extLst>
                  <a:ext uri="{0D108BD9-81ED-4DB2-BD59-A6C34878D82A}">
                    <a16:rowId xmlns:a16="http://schemas.microsoft.com/office/drawing/2014/main" val="10001"/>
                  </a:ext>
                </a:extLst>
              </a:tr>
              <a:tr h="370800">
                <a:tc>
                  <a:txBody>
                    <a:bodyPr/>
                    <a:lstStyle/>
                    <a:p>
                      <a:pPr>
                        <a:lnSpc>
                          <a:spcPct val="100000"/>
                        </a:lnSpc>
                        <a:buNone/>
                      </a:pPr>
                      <a:r>
                        <a:rPr lang="de-DE" sz="1800" b="0" strike="noStrike" spc="-1">
                          <a:solidFill>
                            <a:srgbClr val="000000"/>
                          </a:solidFill>
                          <a:latin typeface="CMU Serif"/>
                          <a:ea typeface="Arial Unicode MS"/>
                        </a:rPr>
                        <a:t>Brand</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Factor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2"/>
                  </a:ext>
                </a:extLst>
              </a:tr>
              <a:tr h="370800">
                <a:tc>
                  <a:txBody>
                    <a:bodyPr/>
                    <a:lstStyle/>
                    <a:p>
                      <a:pPr>
                        <a:lnSpc>
                          <a:spcPct val="100000"/>
                        </a:lnSpc>
                        <a:buNone/>
                      </a:pPr>
                      <a:r>
                        <a:rPr lang="de-DE" sz="1800" b="0" strike="noStrike" spc="-1">
                          <a:solidFill>
                            <a:srgbClr val="000000"/>
                          </a:solidFill>
                          <a:latin typeface="CMU Serif"/>
                          <a:ea typeface="Arial Unicode MS"/>
                        </a:rPr>
                        <a:t>Model</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Factor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3"/>
                  </a:ext>
                </a:extLst>
              </a:tr>
              <a:tr h="370800">
                <a:tc>
                  <a:txBody>
                    <a:bodyPr/>
                    <a:lstStyle/>
                    <a:p>
                      <a:pPr>
                        <a:lnSpc>
                          <a:spcPct val="100000"/>
                        </a:lnSpc>
                        <a:buNone/>
                      </a:pPr>
                      <a:r>
                        <a:rPr lang="de-DE" sz="1800" b="0" strike="noStrike" spc="-1">
                          <a:solidFill>
                            <a:srgbClr val="000000"/>
                          </a:solidFill>
                          <a:latin typeface="CMU Serif"/>
                          <a:ea typeface="Arial Unicode MS"/>
                        </a:rPr>
                        <a:t>Color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Factor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4"/>
                  </a:ext>
                </a:extLst>
              </a:tr>
              <a:tr h="370800">
                <a:tc>
                  <a:txBody>
                    <a:bodyPr/>
                    <a:lstStyle/>
                    <a:p>
                      <a:pPr>
                        <a:lnSpc>
                          <a:spcPct val="100000"/>
                        </a:lnSpc>
                        <a:buNone/>
                      </a:pPr>
                      <a:r>
                        <a:rPr lang="de-DE" sz="1800" b="0" strike="noStrike" spc="-1" dirty="0" err="1">
                          <a:solidFill>
                            <a:srgbClr val="000000"/>
                          </a:solidFill>
                          <a:latin typeface="CMU Serif"/>
                          <a:ea typeface="Arial Unicode MS"/>
                        </a:rPr>
                        <a:t>Registration_date</a:t>
                      </a:r>
                      <a:endParaRPr lang="de-DE"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String</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5"/>
                  </a:ext>
                </a:extLst>
              </a:tr>
              <a:tr h="370800">
                <a:tc>
                  <a:txBody>
                    <a:bodyPr/>
                    <a:lstStyle/>
                    <a:p>
                      <a:pPr>
                        <a:lnSpc>
                          <a:spcPct val="100000"/>
                        </a:lnSpc>
                        <a:buNone/>
                      </a:pPr>
                      <a:r>
                        <a:rPr lang="de-DE" sz="1800" b="0" strike="noStrike" spc="-1">
                          <a:solidFill>
                            <a:srgbClr val="000000"/>
                          </a:solidFill>
                          <a:latin typeface="CMU Serif"/>
                          <a:ea typeface="Arial Unicode MS"/>
                        </a:rPr>
                        <a:t>Year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Int</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6"/>
                  </a:ext>
                </a:extLst>
              </a:tr>
              <a:tr h="370800">
                <a:tc>
                  <a:txBody>
                    <a:bodyPr/>
                    <a:lstStyle/>
                    <a:p>
                      <a:pPr>
                        <a:lnSpc>
                          <a:spcPct val="100000"/>
                        </a:lnSpc>
                        <a:buNone/>
                      </a:pPr>
                      <a:r>
                        <a:rPr lang="de-DE" sz="1800" b="0" strike="noStrike" spc="-1">
                          <a:solidFill>
                            <a:srgbClr val="000000"/>
                          </a:solidFill>
                          <a:latin typeface="CMU Serif"/>
                          <a:ea typeface="Arial Unicode MS"/>
                        </a:rPr>
                        <a:t>Price_in_euro</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dirty="0" err="1">
                          <a:solidFill>
                            <a:srgbClr val="000000"/>
                          </a:solidFill>
                          <a:latin typeface="CMU Serif"/>
                          <a:ea typeface="Arial Unicode MS"/>
                        </a:rPr>
                        <a:t>Int</a:t>
                      </a:r>
                      <a:endParaRPr lang="de-DE"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7"/>
                  </a:ext>
                </a:extLst>
              </a:tr>
            </a:tbl>
          </a:graphicData>
        </a:graphic>
      </p:graphicFrame>
      <p:graphicFrame>
        <p:nvGraphicFramePr>
          <p:cNvPr id="243" name="Tabelle 5"/>
          <p:cNvGraphicFramePr/>
          <p:nvPr>
            <p:extLst>
              <p:ext uri="{D42A27DB-BD31-4B8C-83A1-F6EECF244321}">
                <p14:modId xmlns:p14="http://schemas.microsoft.com/office/powerpoint/2010/main" val="192421907"/>
              </p:ext>
            </p:extLst>
          </p:nvPr>
        </p:nvGraphicFramePr>
        <p:xfrm>
          <a:off x="6058440" y="2520720"/>
          <a:ext cx="4820400" cy="3337200"/>
        </p:xfrm>
        <a:graphic>
          <a:graphicData uri="http://schemas.openxmlformats.org/drawingml/2006/table">
            <a:tbl>
              <a:tblPr/>
              <a:tblGrid>
                <a:gridCol w="3654903">
                  <a:extLst>
                    <a:ext uri="{9D8B030D-6E8A-4147-A177-3AD203B41FA5}">
                      <a16:colId xmlns:a16="http://schemas.microsoft.com/office/drawing/2014/main" val="20000"/>
                    </a:ext>
                  </a:extLst>
                </a:gridCol>
                <a:gridCol w="1165497">
                  <a:extLst>
                    <a:ext uri="{9D8B030D-6E8A-4147-A177-3AD203B41FA5}">
                      <a16:colId xmlns:a16="http://schemas.microsoft.com/office/drawing/2014/main" val="20001"/>
                    </a:ext>
                  </a:extLst>
                </a:gridCol>
              </a:tblGrid>
              <a:tr h="370800">
                <a:tc>
                  <a:txBody>
                    <a:bodyPr/>
                    <a:lstStyle/>
                    <a:p>
                      <a:pPr algn="ctr">
                        <a:lnSpc>
                          <a:spcPct val="100000"/>
                        </a:lnSpc>
                        <a:buNone/>
                      </a:pPr>
                      <a:r>
                        <a:rPr lang="de-DE" sz="1800" b="1" strike="noStrike" spc="-1">
                          <a:solidFill>
                            <a:srgbClr val="FFFFFF"/>
                          </a:solidFill>
                          <a:latin typeface="CMU Serif"/>
                          <a:ea typeface="Arial Unicode MS"/>
                        </a:rPr>
                        <a:t>Variable</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060"/>
                    </a:solidFill>
                  </a:tcPr>
                </a:tc>
                <a:tc>
                  <a:txBody>
                    <a:bodyPr/>
                    <a:lstStyle/>
                    <a:p>
                      <a:pPr algn="ctr">
                        <a:lnSpc>
                          <a:spcPct val="100000"/>
                        </a:lnSpc>
                        <a:buNone/>
                      </a:pPr>
                      <a:r>
                        <a:rPr lang="de-DE" sz="1800" b="1" strike="noStrike" spc="-1">
                          <a:solidFill>
                            <a:srgbClr val="FFFFFF"/>
                          </a:solidFill>
                          <a:latin typeface="CMU Serif"/>
                          <a:ea typeface="Arial Unicode MS"/>
                        </a:rPr>
                        <a:t>Typ</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060"/>
                    </a:solidFill>
                  </a:tcPr>
                </a:tc>
                <a:extLst>
                  <a:ext uri="{0D108BD9-81ED-4DB2-BD59-A6C34878D82A}">
                    <a16:rowId xmlns:a16="http://schemas.microsoft.com/office/drawing/2014/main" val="10000"/>
                  </a:ext>
                </a:extLst>
              </a:tr>
              <a:tr h="370800">
                <a:tc>
                  <a:txBody>
                    <a:bodyPr/>
                    <a:lstStyle/>
                    <a:p>
                      <a:pPr>
                        <a:lnSpc>
                          <a:spcPct val="100000"/>
                        </a:lnSpc>
                        <a:buNone/>
                      </a:pPr>
                      <a:r>
                        <a:rPr lang="de-DE" sz="1800" b="0" strike="noStrike" spc="-1">
                          <a:solidFill>
                            <a:srgbClr val="000000"/>
                          </a:solidFill>
                          <a:latin typeface="CMU Serif"/>
                          <a:ea typeface="Arial Unicode MS"/>
                        </a:rPr>
                        <a:t>Power_kw</a:t>
                      </a:r>
                      <a:endParaRPr lang="de-DE"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Int</a:t>
                      </a:r>
                      <a:endParaRPr lang="de-DE" sz="1800" b="0" strike="noStrike" spc="-1">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CCCCD2"/>
                    </a:solidFill>
                  </a:tcPr>
                </a:tc>
                <a:extLst>
                  <a:ext uri="{0D108BD9-81ED-4DB2-BD59-A6C34878D82A}">
                    <a16:rowId xmlns:a16="http://schemas.microsoft.com/office/drawing/2014/main" val="10001"/>
                  </a:ext>
                </a:extLst>
              </a:tr>
              <a:tr h="370800">
                <a:tc>
                  <a:txBody>
                    <a:bodyPr/>
                    <a:lstStyle/>
                    <a:p>
                      <a:pPr>
                        <a:lnSpc>
                          <a:spcPct val="100000"/>
                        </a:lnSpc>
                        <a:buNone/>
                      </a:pPr>
                      <a:r>
                        <a:rPr lang="de-DE" sz="1800" b="0" strike="noStrike" spc="-1">
                          <a:solidFill>
                            <a:srgbClr val="000000"/>
                          </a:solidFill>
                          <a:latin typeface="CMU Serif"/>
                          <a:ea typeface="Arial Unicode MS"/>
                        </a:rPr>
                        <a:t>Power_ps</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Int</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2"/>
                  </a:ext>
                </a:extLst>
              </a:tr>
              <a:tr h="370800">
                <a:tc>
                  <a:txBody>
                    <a:bodyPr/>
                    <a:lstStyle/>
                    <a:p>
                      <a:pPr>
                        <a:lnSpc>
                          <a:spcPct val="100000"/>
                        </a:lnSpc>
                        <a:buNone/>
                      </a:pPr>
                      <a:r>
                        <a:rPr lang="de-DE" sz="1800" b="0" strike="noStrike" spc="-1">
                          <a:solidFill>
                            <a:srgbClr val="000000"/>
                          </a:solidFill>
                          <a:latin typeface="CMU Serif"/>
                          <a:ea typeface="Arial Unicode MS"/>
                        </a:rPr>
                        <a:t>Transmission_type</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Factor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3"/>
                  </a:ext>
                </a:extLst>
              </a:tr>
              <a:tr h="370800">
                <a:tc>
                  <a:txBody>
                    <a:bodyPr/>
                    <a:lstStyle/>
                    <a:p>
                      <a:pPr>
                        <a:lnSpc>
                          <a:spcPct val="100000"/>
                        </a:lnSpc>
                        <a:buNone/>
                      </a:pPr>
                      <a:r>
                        <a:rPr lang="de-DE" sz="1800" b="0" strike="noStrike" spc="-1">
                          <a:solidFill>
                            <a:srgbClr val="000000"/>
                          </a:solidFill>
                          <a:latin typeface="CMU Serif"/>
                          <a:ea typeface="Arial Unicode MS"/>
                        </a:rPr>
                        <a:t>Fuel_type</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Factor</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4"/>
                  </a:ext>
                </a:extLst>
              </a:tr>
              <a:tr h="370800">
                <a:tc>
                  <a:txBody>
                    <a:bodyPr/>
                    <a:lstStyle/>
                    <a:p>
                      <a:pPr>
                        <a:lnSpc>
                          <a:spcPct val="100000"/>
                        </a:lnSpc>
                        <a:buNone/>
                      </a:pPr>
                      <a:r>
                        <a:rPr lang="de-DE" sz="1800" b="0" strike="noStrike" spc="-1">
                          <a:solidFill>
                            <a:srgbClr val="000000"/>
                          </a:solidFill>
                          <a:latin typeface="CMU Serif"/>
                          <a:ea typeface="Arial Unicode MS"/>
                        </a:rPr>
                        <a:t>Fuel_consumption_l_100km</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String</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5"/>
                  </a:ext>
                </a:extLst>
              </a:tr>
              <a:tr h="370800">
                <a:tc>
                  <a:txBody>
                    <a:bodyPr/>
                    <a:lstStyle/>
                    <a:p>
                      <a:pPr>
                        <a:lnSpc>
                          <a:spcPct val="100000"/>
                        </a:lnSpc>
                        <a:buNone/>
                      </a:pPr>
                      <a:r>
                        <a:rPr lang="de-DE" sz="1800" b="0" strike="noStrike" spc="-1">
                          <a:solidFill>
                            <a:srgbClr val="000000"/>
                          </a:solidFill>
                          <a:latin typeface="CMU Serif"/>
                          <a:ea typeface="Arial Unicode MS"/>
                        </a:rPr>
                        <a:t>Fuel_consumption_g_km</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a:solidFill>
                            <a:srgbClr val="000000"/>
                          </a:solidFill>
                          <a:latin typeface="CMU Serif"/>
                          <a:ea typeface="Arial Unicode MS"/>
                        </a:rPr>
                        <a:t>String</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6"/>
                  </a:ext>
                </a:extLst>
              </a:tr>
              <a:tr h="370800">
                <a:tc>
                  <a:txBody>
                    <a:bodyPr/>
                    <a:lstStyle/>
                    <a:p>
                      <a:pPr>
                        <a:lnSpc>
                          <a:spcPct val="100000"/>
                        </a:lnSpc>
                        <a:buNone/>
                      </a:pPr>
                      <a:r>
                        <a:rPr lang="de-DE" sz="1800" b="0" strike="noStrike" spc="-1">
                          <a:solidFill>
                            <a:srgbClr val="000000"/>
                          </a:solidFill>
                          <a:latin typeface="CMU Serif"/>
                          <a:ea typeface="Arial Unicode MS"/>
                        </a:rPr>
                        <a:t>Mileage_in_km</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tc>
                  <a:txBody>
                    <a:bodyPr/>
                    <a:lstStyle/>
                    <a:p>
                      <a:pPr>
                        <a:lnSpc>
                          <a:spcPct val="100000"/>
                        </a:lnSpc>
                        <a:buNone/>
                      </a:pPr>
                      <a:r>
                        <a:rPr lang="de-DE" sz="1800" b="0" strike="noStrike" spc="-1">
                          <a:solidFill>
                            <a:srgbClr val="000000"/>
                          </a:solidFill>
                          <a:latin typeface="CMU Serif"/>
                          <a:ea typeface="Arial Unicode MS"/>
                        </a:rPr>
                        <a:t>Int</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CCD2"/>
                    </a:solidFill>
                  </a:tcPr>
                </a:tc>
                <a:extLst>
                  <a:ext uri="{0D108BD9-81ED-4DB2-BD59-A6C34878D82A}">
                    <a16:rowId xmlns:a16="http://schemas.microsoft.com/office/drawing/2014/main" val="10007"/>
                  </a:ext>
                </a:extLst>
              </a:tr>
              <a:tr h="370800">
                <a:tc>
                  <a:txBody>
                    <a:bodyPr/>
                    <a:lstStyle/>
                    <a:p>
                      <a:pPr>
                        <a:lnSpc>
                          <a:spcPct val="100000"/>
                        </a:lnSpc>
                        <a:buNone/>
                      </a:pPr>
                      <a:r>
                        <a:rPr lang="de-DE" sz="1800" b="0" strike="noStrike" spc="-1">
                          <a:solidFill>
                            <a:srgbClr val="000000"/>
                          </a:solidFill>
                          <a:latin typeface="CMU Serif"/>
                          <a:ea typeface="Arial Unicode MS"/>
                        </a:rPr>
                        <a:t>Offer_description</a:t>
                      </a:r>
                      <a:endParaRPr lang="de-DE"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tc>
                  <a:txBody>
                    <a:bodyPr/>
                    <a:lstStyle/>
                    <a:p>
                      <a:pPr>
                        <a:lnSpc>
                          <a:spcPct val="100000"/>
                        </a:lnSpc>
                        <a:buNone/>
                      </a:pPr>
                      <a:r>
                        <a:rPr lang="de-DE" sz="1800" b="0" strike="noStrike" spc="-1" dirty="0">
                          <a:solidFill>
                            <a:srgbClr val="000000"/>
                          </a:solidFill>
                          <a:latin typeface="CMU Serif"/>
                          <a:ea typeface="Arial Unicode MS"/>
                        </a:rPr>
                        <a:t>String</a:t>
                      </a:r>
                      <a:endParaRPr lang="de-DE"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E7EA"/>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Box 3"/>
          <p:cNvSpPr/>
          <p:nvPr/>
        </p:nvSpPr>
        <p:spPr>
          <a:xfrm>
            <a:off x="5959800" y="2549169"/>
            <a:ext cx="5885640" cy="153358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spcAft>
                <a:spcPts val="601"/>
              </a:spcAft>
              <a:buNone/>
            </a:pPr>
            <a:r>
              <a:rPr lang="de-DE" sz="6000" b="1" strike="noStrike" spc="-1" dirty="0">
                <a:solidFill>
                  <a:srgbClr val="002060"/>
                </a:solidFill>
                <a:latin typeface="CMU Serif"/>
                <a:ea typeface="CMU Serif"/>
              </a:rPr>
              <a:t>1. Deskriptive</a:t>
            </a:r>
            <a:br>
              <a:rPr sz="6000" dirty="0"/>
            </a:br>
            <a:r>
              <a:rPr lang="de-DE" sz="6000" b="1" strike="noStrike" spc="-1" dirty="0">
                <a:solidFill>
                  <a:srgbClr val="002060"/>
                </a:solidFill>
                <a:latin typeface="CMU Serif"/>
                <a:ea typeface="CMU Serif"/>
              </a:rPr>
              <a:t>Datenanalyse</a:t>
            </a:r>
            <a:endParaRPr lang="de-DE" sz="6000" b="0" strike="noStrike" spc="-1" dirty="0">
              <a:latin typeface="Arial"/>
            </a:endParaRPr>
          </a:p>
        </p:txBody>
      </p:sp>
      <p:sp>
        <p:nvSpPr>
          <p:cNvPr id="245" name="Freeform: Shape 152"/>
          <p:cNvSpPr/>
          <p:nvPr/>
        </p:nvSpPr>
        <p:spPr>
          <a:xfrm>
            <a:off x="673920" y="1688040"/>
            <a:ext cx="5085000" cy="3126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
        <p:nvSpPr>
          <p:cNvPr id="246" name="Rechteck 1"/>
          <p:cNvSpPr/>
          <p:nvPr/>
        </p:nvSpPr>
        <p:spPr>
          <a:xfrm>
            <a:off x="-39240" y="6496920"/>
            <a:ext cx="12269160" cy="423360"/>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BB7C4-C88D-4FD6-0FE9-9E6F9412BFBE}"/>
            </a:ext>
          </a:extLst>
        </p:cNvPr>
        <p:cNvGrpSpPr/>
        <p:nvPr/>
      </p:nvGrpSpPr>
      <p:grpSpPr>
        <a:xfrm>
          <a:off x="0" y="0"/>
          <a:ext cx="0" cy="0"/>
          <a:chOff x="0" y="0"/>
          <a:chExt cx="0" cy="0"/>
        </a:xfrm>
      </p:grpSpPr>
      <p:sp>
        <p:nvSpPr>
          <p:cNvPr id="269" name="PlaceHolder 1">
            <a:extLst>
              <a:ext uri="{FF2B5EF4-FFF2-40B4-BE49-F238E27FC236}">
                <a16:creationId xmlns:a16="http://schemas.microsoft.com/office/drawing/2014/main" id="{16DD2A96-C3CB-D262-11D6-CEFA130FCF0B}"/>
              </a:ext>
            </a:extLst>
          </p:cNvPr>
          <p:cNvSpPr>
            <a:spLocks noGrp="1"/>
          </p:cNvSpPr>
          <p:nvPr>
            <p:ph/>
          </p:nvPr>
        </p:nvSpPr>
        <p:spPr>
          <a:xfrm>
            <a:off x="2063820" y="374509"/>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600" b="1" spc="-1" dirty="0">
                <a:solidFill>
                  <a:srgbClr val="FFFFFF"/>
                </a:solidFill>
                <a:latin typeface="CMU Serif"/>
                <a:ea typeface="CMU Serif"/>
              </a:rPr>
              <a:t>Analyse</a:t>
            </a:r>
            <a:r>
              <a:rPr lang="de-DE" sz="4000" b="1" spc="-1" dirty="0">
                <a:solidFill>
                  <a:srgbClr val="FFFFFF"/>
                </a:solidFill>
                <a:latin typeface="CMU Serif"/>
                <a:ea typeface="CMU Serif"/>
              </a:rPr>
              <a:t> </a:t>
            </a:r>
            <a:r>
              <a:rPr lang="de-DE" sz="4600" b="1" spc="-1" dirty="0">
                <a:solidFill>
                  <a:srgbClr val="FFFFFF"/>
                </a:solidFill>
                <a:latin typeface="CMU Serif"/>
                <a:ea typeface="CMU Serif"/>
              </a:rPr>
              <a:t>1</a:t>
            </a:r>
            <a:endParaRPr lang="de-DE" sz="4600" b="0" strike="noStrike" spc="-1" dirty="0">
              <a:latin typeface="Arial"/>
            </a:endParaRPr>
          </a:p>
        </p:txBody>
      </p:sp>
      <p:sp>
        <p:nvSpPr>
          <p:cNvPr id="270" name="Textfeld 2">
            <a:extLst>
              <a:ext uri="{FF2B5EF4-FFF2-40B4-BE49-F238E27FC236}">
                <a16:creationId xmlns:a16="http://schemas.microsoft.com/office/drawing/2014/main" id="{245822FB-2109-A7D7-AF7D-9E2C1C41DFED}"/>
              </a:ext>
            </a:extLst>
          </p:cNvPr>
          <p:cNvSpPr/>
          <p:nvPr/>
        </p:nvSpPr>
        <p:spPr>
          <a:xfrm>
            <a:off x="237495" y="5839090"/>
            <a:ext cx="11494429"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dirty="0">
                <a:latin typeface="Bahnschrift SemiLight" panose="020B0502040204020203" pitchFamily="34" charset="0"/>
              </a:rPr>
              <a:t>Auffällig ist die deutliche Überrepräsentation der Marken Audi, BMW und Ford, während andere große Hersteller wie Volkswagen oder Skoda überhaupt nicht vertreten sind.</a:t>
            </a:r>
            <a:endParaRPr lang="de-DE" sz="1800" b="0" strike="noStrike" spc="-1" dirty="0">
              <a:latin typeface="Bahnschrift SemiLight" panose="020B0502040204020203" pitchFamily="34" charset="0"/>
            </a:endParaRPr>
          </a:p>
        </p:txBody>
      </p:sp>
      <p:pic>
        <p:nvPicPr>
          <p:cNvPr id="6" name="Grafik 5" descr="Ein Bild, das Text, Screenshot, Diagramm, Reihe enthält.&#10;&#10;KI-generierte Inhalte können fehlerhaft sein.">
            <a:extLst>
              <a:ext uri="{FF2B5EF4-FFF2-40B4-BE49-F238E27FC236}">
                <a16:creationId xmlns:a16="http://schemas.microsoft.com/office/drawing/2014/main" id="{77C7BCF6-159A-D8A5-CC89-057A1DAB1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968" y="1190312"/>
            <a:ext cx="7802064" cy="4477375"/>
          </a:xfrm>
          <a:prstGeom prst="rect">
            <a:avLst/>
          </a:prstGeom>
        </p:spPr>
      </p:pic>
    </p:spTree>
    <p:extLst>
      <p:ext uri="{BB962C8B-B14F-4D97-AF65-F5344CB8AC3E}">
        <p14:creationId xmlns:p14="http://schemas.microsoft.com/office/powerpoint/2010/main" val="35209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CC186-5694-2B84-C632-F05D26607AA4}"/>
            </a:ext>
          </a:extLst>
        </p:cNvPr>
        <p:cNvGrpSpPr/>
        <p:nvPr/>
      </p:nvGrpSpPr>
      <p:grpSpPr>
        <a:xfrm>
          <a:off x="0" y="0"/>
          <a:ext cx="0" cy="0"/>
          <a:chOff x="0" y="0"/>
          <a:chExt cx="0" cy="0"/>
        </a:xfrm>
      </p:grpSpPr>
      <p:sp>
        <p:nvSpPr>
          <p:cNvPr id="269" name="PlaceHolder 1">
            <a:extLst>
              <a:ext uri="{FF2B5EF4-FFF2-40B4-BE49-F238E27FC236}">
                <a16:creationId xmlns:a16="http://schemas.microsoft.com/office/drawing/2014/main" id="{701EC2CD-582B-E84B-8992-21355A073C4A}"/>
              </a:ext>
            </a:extLst>
          </p:cNvPr>
          <p:cNvSpPr>
            <a:spLocks noGrp="1"/>
          </p:cNvSpPr>
          <p:nvPr>
            <p:ph/>
          </p:nvPr>
        </p:nvSpPr>
        <p:spPr>
          <a:xfrm>
            <a:off x="2063820" y="374509"/>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600" b="1" spc="-1" dirty="0">
                <a:solidFill>
                  <a:srgbClr val="FFFFFF"/>
                </a:solidFill>
                <a:latin typeface="CMU Serif"/>
                <a:ea typeface="CMU Serif"/>
              </a:rPr>
              <a:t>Analyse</a:t>
            </a:r>
            <a:r>
              <a:rPr lang="de-DE" sz="4000" b="1" spc="-1" dirty="0">
                <a:solidFill>
                  <a:srgbClr val="FFFFFF"/>
                </a:solidFill>
                <a:latin typeface="CMU Serif"/>
                <a:ea typeface="CMU Serif"/>
              </a:rPr>
              <a:t> </a:t>
            </a:r>
            <a:r>
              <a:rPr lang="de-DE" sz="4600" b="1" spc="-1" dirty="0">
                <a:solidFill>
                  <a:srgbClr val="FFFFFF"/>
                </a:solidFill>
                <a:latin typeface="CMU Serif"/>
                <a:ea typeface="CMU Serif"/>
              </a:rPr>
              <a:t>2</a:t>
            </a:r>
            <a:endParaRPr lang="de-DE" sz="4600" b="0" strike="noStrike" spc="-1" dirty="0">
              <a:latin typeface="Arial"/>
            </a:endParaRPr>
          </a:p>
        </p:txBody>
      </p:sp>
      <p:pic>
        <p:nvPicPr>
          <p:cNvPr id="3" name="Grafik 2" descr="Ein Bild, das Text, Screenshot, Diagramm, Reihe enthält.&#10;&#10;KI-generierte Inhalte können fehlerhaft sein.">
            <a:extLst>
              <a:ext uri="{FF2B5EF4-FFF2-40B4-BE49-F238E27FC236}">
                <a16:creationId xmlns:a16="http://schemas.microsoft.com/office/drawing/2014/main" id="{44F0F895-7B8F-B36B-4FFD-1121CAB3C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968" y="1192225"/>
            <a:ext cx="7802064" cy="4143953"/>
          </a:xfrm>
          <a:prstGeom prst="rect">
            <a:avLst/>
          </a:prstGeom>
        </p:spPr>
      </p:pic>
      <p:sp>
        <p:nvSpPr>
          <p:cNvPr id="4" name="Textfeld 2">
            <a:extLst>
              <a:ext uri="{FF2B5EF4-FFF2-40B4-BE49-F238E27FC236}">
                <a16:creationId xmlns:a16="http://schemas.microsoft.com/office/drawing/2014/main" id="{A2E554E5-4DED-0A00-6163-4DB923C77D7E}"/>
              </a:ext>
            </a:extLst>
          </p:cNvPr>
          <p:cNvSpPr/>
          <p:nvPr/>
        </p:nvSpPr>
        <p:spPr>
          <a:xfrm>
            <a:off x="348785" y="5665775"/>
            <a:ext cx="11494429"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z="1800" b="0" strike="noStrike" spc="-1" dirty="0">
                <a:latin typeface="Bahnschrift SemiLight" panose="020B0502040204020203" pitchFamily="34" charset="0"/>
              </a:rPr>
              <a:t>Klassische Farben wie Schwarz, Weiß oder Grau  häufiger vertreten wobei, Wunschlackierungen wie Gelb oder Grün weniger vertreten sind.</a:t>
            </a:r>
          </a:p>
        </p:txBody>
      </p:sp>
    </p:spTree>
    <p:extLst>
      <p:ext uri="{BB962C8B-B14F-4D97-AF65-F5344CB8AC3E}">
        <p14:creationId xmlns:p14="http://schemas.microsoft.com/office/powerpoint/2010/main" val="27685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BA2ED-0359-A522-28C6-39E368A2C658}"/>
            </a:ext>
          </a:extLst>
        </p:cNvPr>
        <p:cNvGrpSpPr/>
        <p:nvPr/>
      </p:nvGrpSpPr>
      <p:grpSpPr>
        <a:xfrm>
          <a:off x="0" y="0"/>
          <a:ext cx="0" cy="0"/>
          <a:chOff x="0" y="0"/>
          <a:chExt cx="0" cy="0"/>
        </a:xfrm>
      </p:grpSpPr>
      <p:sp>
        <p:nvSpPr>
          <p:cNvPr id="269" name="PlaceHolder 1">
            <a:extLst>
              <a:ext uri="{FF2B5EF4-FFF2-40B4-BE49-F238E27FC236}">
                <a16:creationId xmlns:a16="http://schemas.microsoft.com/office/drawing/2014/main" id="{70CC06CD-D6A4-89AD-48EE-24F3B8765B1A}"/>
              </a:ext>
            </a:extLst>
          </p:cNvPr>
          <p:cNvSpPr>
            <a:spLocks noGrp="1"/>
          </p:cNvSpPr>
          <p:nvPr>
            <p:ph/>
          </p:nvPr>
        </p:nvSpPr>
        <p:spPr>
          <a:xfrm>
            <a:off x="2063820" y="374509"/>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600" b="1" spc="-1" dirty="0">
                <a:solidFill>
                  <a:srgbClr val="FFFFFF"/>
                </a:solidFill>
                <a:latin typeface="CMU Serif"/>
                <a:ea typeface="CMU Serif"/>
              </a:rPr>
              <a:t>Analyse</a:t>
            </a:r>
            <a:r>
              <a:rPr lang="de-DE" sz="4000" b="1" spc="-1" dirty="0">
                <a:solidFill>
                  <a:srgbClr val="FFFFFF"/>
                </a:solidFill>
                <a:latin typeface="CMU Serif"/>
                <a:ea typeface="CMU Serif"/>
              </a:rPr>
              <a:t> </a:t>
            </a:r>
            <a:r>
              <a:rPr lang="de-DE" sz="4600" b="1" spc="-1" dirty="0">
                <a:solidFill>
                  <a:srgbClr val="FFFFFF"/>
                </a:solidFill>
                <a:latin typeface="CMU Serif"/>
                <a:ea typeface="CMU Serif"/>
              </a:rPr>
              <a:t>3</a:t>
            </a:r>
            <a:endParaRPr lang="de-DE" sz="4600" b="0" strike="noStrike" spc="-1" dirty="0">
              <a:latin typeface="Arial"/>
            </a:endParaRPr>
          </a:p>
        </p:txBody>
      </p:sp>
      <p:pic>
        <p:nvPicPr>
          <p:cNvPr id="5" name="Grafik 4">
            <a:extLst>
              <a:ext uri="{FF2B5EF4-FFF2-40B4-BE49-F238E27FC236}">
                <a16:creationId xmlns:a16="http://schemas.microsoft.com/office/drawing/2014/main" id="{D7B362B8-F10E-2A86-0F19-FA6149DECB1A}"/>
              </a:ext>
            </a:extLst>
          </p:cNvPr>
          <p:cNvPicPr>
            <a:picLocks noChangeAspect="1"/>
          </p:cNvPicPr>
          <p:nvPr/>
        </p:nvPicPr>
        <p:blipFill>
          <a:blip r:embed="rId2"/>
          <a:srcRect l="2340"/>
          <a:stretch>
            <a:fillRect/>
          </a:stretch>
        </p:blipFill>
        <p:spPr>
          <a:xfrm>
            <a:off x="560715" y="1641014"/>
            <a:ext cx="1759790" cy="1787986"/>
          </a:xfrm>
          <a:prstGeom prst="rect">
            <a:avLst/>
          </a:prstGeom>
        </p:spPr>
      </p:pic>
      <p:sp>
        <p:nvSpPr>
          <p:cNvPr id="6" name="Textfeld 2">
            <a:extLst>
              <a:ext uri="{FF2B5EF4-FFF2-40B4-BE49-F238E27FC236}">
                <a16:creationId xmlns:a16="http://schemas.microsoft.com/office/drawing/2014/main" id="{A849BCE9-4C10-FDCD-0009-B5F28299FCC3}"/>
              </a:ext>
            </a:extLst>
          </p:cNvPr>
          <p:cNvSpPr/>
          <p:nvPr/>
        </p:nvSpPr>
        <p:spPr>
          <a:xfrm>
            <a:off x="2528391" y="2784123"/>
            <a:ext cx="6003134"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z="1800" b="0" strike="noStrike" spc="-1" dirty="0">
                <a:latin typeface="Bahnschrift SemiLight" panose="020B0502040204020203" pitchFamily="34" charset="0"/>
              </a:rPr>
              <a:t>Auffällig hohes Jahr 3700, es handelte sich um eine einzige Zeile -&gt; falsche Formatierung der Zeile</a:t>
            </a:r>
          </a:p>
        </p:txBody>
      </p:sp>
      <p:sp>
        <p:nvSpPr>
          <p:cNvPr id="7" name="Textfeld 2">
            <a:extLst>
              <a:ext uri="{FF2B5EF4-FFF2-40B4-BE49-F238E27FC236}">
                <a16:creationId xmlns:a16="http://schemas.microsoft.com/office/drawing/2014/main" id="{C6678212-D4C0-FC79-B9ED-61DA4C57C7DA}"/>
              </a:ext>
            </a:extLst>
          </p:cNvPr>
          <p:cNvSpPr/>
          <p:nvPr/>
        </p:nvSpPr>
        <p:spPr>
          <a:xfrm>
            <a:off x="2528391" y="1839416"/>
            <a:ext cx="5094483"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z="1800" b="0" strike="noStrike" spc="-1" dirty="0">
                <a:latin typeface="Bahnschrift SemiLight" panose="020B0502040204020203" pitchFamily="34" charset="0"/>
              </a:rPr>
              <a:t>Median: 2018</a:t>
            </a:r>
          </a:p>
          <a:p>
            <a:pPr marL="285840" indent="-285840">
              <a:lnSpc>
                <a:spcPct val="100000"/>
              </a:lnSpc>
              <a:buClr>
                <a:srgbClr val="000000"/>
              </a:buClr>
              <a:buFont typeface="Arial"/>
              <a:buChar char="•"/>
            </a:pPr>
            <a:r>
              <a:rPr lang="de-DE" spc="-1" dirty="0">
                <a:latin typeface="Bahnschrift SemiLight" panose="020B0502040204020203" pitchFamily="34" charset="0"/>
              </a:rPr>
              <a:t>Mittelwert: 2016,439</a:t>
            </a:r>
            <a:endParaRPr lang="de-DE" sz="1800" b="0" strike="noStrike" spc="-1" dirty="0">
              <a:latin typeface="Bahnschrift SemiLight" panose="020B0502040204020203" pitchFamily="34" charset="0"/>
            </a:endParaRPr>
          </a:p>
        </p:txBody>
      </p:sp>
      <p:pic>
        <p:nvPicPr>
          <p:cNvPr id="3" name="Grafik 2">
            <a:extLst>
              <a:ext uri="{FF2B5EF4-FFF2-40B4-BE49-F238E27FC236}">
                <a16:creationId xmlns:a16="http://schemas.microsoft.com/office/drawing/2014/main" id="{228409C9-D617-8B42-0B3C-774379C5D760}"/>
              </a:ext>
            </a:extLst>
          </p:cNvPr>
          <p:cNvPicPr>
            <a:picLocks noChangeAspect="1"/>
          </p:cNvPicPr>
          <p:nvPr/>
        </p:nvPicPr>
        <p:blipFill>
          <a:blip r:embed="rId3"/>
          <a:stretch>
            <a:fillRect/>
          </a:stretch>
        </p:blipFill>
        <p:spPr>
          <a:xfrm>
            <a:off x="545199" y="3920591"/>
            <a:ext cx="1775306" cy="1787986"/>
          </a:xfrm>
          <a:prstGeom prst="rect">
            <a:avLst/>
          </a:prstGeom>
        </p:spPr>
      </p:pic>
      <p:sp>
        <p:nvSpPr>
          <p:cNvPr id="4" name="Textfeld 2">
            <a:extLst>
              <a:ext uri="{FF2B5EF4-FFF2-40B4-BE49-F238E27FC236}">
                <a16:creationId xmlns:a16="http://schemas.microsoft.com/office/drawing/2014/main" id="{C7114ABC-B61A-3700-C197-677DB4C72E80}"/>
              </a:ext>
            </a:extLst>
          </p:cNvPr>
          <p:cNvSpPr/>
          <p:nvPr/>
        </p:nvSpPr>
        <p:spPr>
          <a:xfrm>
            <a:off x="2528391" y="3920591"/>
            <a:ext cx="5094483" cy="9218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z="1800" b="0" strike="noStrike" spc="-1" dirty="0">
                <a:latin typeface="Bahnschrift SemiLight" panose="020B0502040204020203" pitchFamily="34" charset="0"/>
              </a:rPr>
              <a:t>Median: 20.490</a:t>
            </a:r>
          </a:p>
          <a:p>
            <a:pPr marL="285840" indent="-285840">
              <a:lnSpc>
                <a:spcPct val="100000"/>
              </a:lnSpc>
              <a:buClr>
                <a:srgbClr val="000000"/>
              </a:buClr>
              <a:buFont typeface="Arial"/>
              <a:buChar char="•"/>
            </a:pPr>
            <a:r>
              <a:rPr lang="de-DE" spc="-1" dirty="0">
                <a:latin typeface="Bahnschrift SemiLight" panose="020B0502040204020203" pitchFamily="34" charset="0"/>
              </a:rPr>
              <a:t>Mittelwert: 29.416,2</a:t>
            </a:r>
          </a:p>
          <a:p>
            <a:pPr>
              <a:lnSpc>
                <a:spcPct val="100000"/>
              </a:lnSpc>
              <a:buClr>
                <a:srgbClr val="000000"/>
              </a:buClr>
            </a:pPr>
            <a:r>
              <a:rPr lang="de-DE" spc="-1" dirty="0">
                <a:latin typeface="Bahnschrift SemiLight" panose="020B0502040204020203" pitchFamily="34" charset="0"/>
              </a:rPr>
              <a:t>= schiefe Verteilung der Zielvariable</a:t>
            </a:r>
          </a:p>
        </p:txBody>
      </p:sp>
      <p:sp>
        <p:nvSpPr>
          <p:cNvPr id="8" name="Textfeld 2">
            <a:extLst>
              <a:ext uri="{FF2B5EF4-FFF2-40B4-BE49-F238E27FC236}">
                <a16:creationId xmlns:a16="http://schemas.microsoft.com/office/drawing/2014/main" id="{53250606-170C-3CC9-EB74-E1FF43CB1D17}"/>
              </a:ext>
            </a:extLst>
          </p:cNvPr>
          <p:cNvSpPr/>
          <p:nvPr/>
        </p:nvSpPr>
        <p:spPr>
          <a:xfrm>
            <a:off x="2528391" y="5150119"/>
            <a:ext cx="8358145"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z="1800" b="0" strike="noStrike" spc="-1" dirty="0">
                <a:latin typeface="Bahnschrift SemiLight" panose="020B0502040204020203" pitchFamily="34" charset="0"/>
              </a:rPr>
              <a:t>Extreme Ausreißer wegen Exklusivmarken wie Lamborghini, Ferrari usw.</a:t>
            </a:r>
          </a:p>
        </p:txBody>
      </p:sp>
    </p:spTree>
    <p:extLst>
      <p:ext uri="{BB962C8B-B14F-4D97-AF65-F5344CB8AC3E}">
        <p14:creationId xmlns:p14="http://schemas.microsoft.com/office/powerpoint/2010/main" val="41669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1D933-9628-78B2-79A8-E026F8A86FBF}"/>
            </a:ext>
          </a:extLst>
        </p:cNvPr>
        <p:cNvGrpSpPr/>
        <p:nvPr/>
      </p:nvGrpSpPr>
      <p:grpSpPr>
        <a:xfrm>
          <a:off x="0" y="0"/>
          <a:ext cx="0" cy="0"/>
          <a:chOff x="0" y="0"/>
          <a:chExt cx="0" cy="0"/>
        </a:xfrm>
      </p:grpSpPr>
      <p:sp>
        <p:nvSpPr>
          <p:cNvPr id="269" name="PlaceHolder 1">
            <a:extLst>
              <a:ext uri="{FF2B5EF4-FFF2-40B4-BE49-F238E27FC236}">
                <a16:creationId xmlns:a16="http://schemas.microsoft.com/office/drawing/2014/main" id="{B8E62134-62AD-6E7F-8A20-DA37C38F2BAF}"/>
              </a:ext>
            </a:extLst>
          </p:cNvPr>
          <p:cNvSpPr>
            <a:spLocks noGrp="1"/>
          </p:cNvSpPr>
          <p:nvPr>
            <p:ph/>
          </p:nvPr>
        </p:nvSpPr>
        <p:spPr>
          <a:xfrm>
            <a:off x="2063820" y="383135"/>
            <a:ext cx="8064360" cy="644400"/>
          </a:xfrm>
          <a:prstGeom prst="rect">
            <a:avLst/>
          </a:prstGeom>
          <a:noFill/>
          <a:ln w="0">
            <a:noFill/>
          </a:ln>
        </p:spPr>
        <p:txBody>
          <a:bodyPr lIns="90000" tIns="45000" rIns="90000" bIns="45000" anchor="ctr">
            <a:noAutofit/>
          </a:bodyPr>
          <a:lstStyle/>
          <a:p>
            <a:pPr marL="228600">
              <a:lnSpc>
                <a:spcPct val="90000"/>
              </a:lnSpc>
              <a:spcBef>
                <a:spcPts val="1001"/>
              </a:spcBef>
              <a:buNone/>
              <a:tabLst>
                <a:tab pos="0" algn="l"/>
              </a:tabLst>
            </a:pPr>
            <a:r>
              <a:rPr lang="de-DE" sz="4600" b="1" spc="-1" dirty="0">
                <a:solidFill>
                  <a:srgbClr val="FFFFFF"/>
                </a:solidFill>
                <a:latin typeface="CMU Serif"/>
                <a:ea typeface="CMU Serif"/>
              </a:rPr>
              <a:t>Analyse</a:t>
            </a:r>
            <a:r>
              <a:rPr lang="de-DE" sz="4000" b="1" spc="-1" dirty="0">
                <a:solidFill>
                  <a:srgbClr val="FFFFFF"/>
                </a:solidFill>
                <a:latin typeface="CMU Serif"/>
                <a:ea typeface="CMU Serif"/>
              </a:rPr>
              <a:t> </a:t>
            </a:r>
            <a:r>
              <a:rPr lang="de-DE" sz="4600" b="1" spc="-1" dirty="0">
                <a:solidFill>
                  <a:srgbClr val="FFFFFF"/>
                </a:solidFill>
                <a:latin typeface="CMU Serif"/>
                <a:ea typeface="CMU Serif"/>
              </a:rPr>
              <a:t>4</a:t>
            </a:r>
            <a:endParaRPr lang="de-DE" sz="4600" b="0" strike="noStrike" spc="-1" dirty="0">
              <a:latin typeface="Arial"/>
            </a:endParaRPr>
          </a:p>
        </p:txBody>
      </p:sp>
      <p:sp>
        <p:nvSpPr>
          <p:cNvPr id="8" name="Textfeld 2">
            <a:extLst>
              <a:ext uri="{FF2B5EF4-FFF2-40B4-BE49-F238E27FC236}">
                <a16:creationId xmlns:a16="http://schemas.microsoft.com/office/drawing/2014/main" id="{D15D60DC-5607-AAE5-86F6-DD1A78C7BA8B}"/>
              </a:ext>
            </a:extLst>
          </p:cNvPr>
          <p:cNvSpPr/>
          <p:nvPr/>
        </p:nvSpPr>
        <p:spPr>
          <a:xfrm>
            <a:off x="6521570" y="2137065"/>
            <a:ext cx="3847382" cy="258386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840" indent="-285840">
              <a:lnSpc>
                <a:spcPct val="100000"/>
              </a:lnSpc>
              <a:buClr>
                <a:srgbClr val="000000"/>
              </a:buClr>
              <a:buFont typeface="Arial"/>
              <a:buChar char="•"/>
            </a:pPr>
            <a:r>
              <a:rPr lang="de-DE" spc="-1" dirty="0">
                <a:latin typeface="Bahnschrift SemiLight" panose="020B0502040204020203" pitchFamily="34" charset="0"/>
              </a:rPr>
              <a:t>Beim untersuchen der Beziehung zwischen Preis und Kilometerstand stellt man fest, dass nicht nur der Preis extreme Ausreißer enthält, sondern das dies auch der Fall beim Kilometerstand ist und daher ist die Interpretation dieses Plots unmöglich</a:t>
            </a:r>
            <a:endParaRPr lang="de-DE" sz="1800" b="0" strike="noStrike" spc="-1" dirty="0">
              <a:latin typeface="Bahnschrift SemiLight" panose="020B0502040204020203" pitchFamily="34" charset="0"/>
            </a:endParaRPr>
          </a:p>
        </p:txBody>
      </p:sp>
      <p:pic>
        <p:nvPicPr>
          <p:cNvPr id="9" name="Grafik 8" descr="Ein Bild, das Text, Screenshot, Diagramm, Reihe enthält.&#10;&#10;KI-generierte Inhalte können fehlerhaft sein.">
            <a:extLst>
              <a:ext uri="{FF2B5EF4-FFF2-40B4-BE49-F238E27FC236}">
                <a16:creationId xmlns:a16="http://schemas.microsoft.com/office/drawing/2014/main" id="{DDC69535-3B0E-DB8B-492E-1F4E750AC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76" y="1564058"/>
            <a:ext cx="5580124" cy="3985802"/>
          </a:xfrm>
          <a:prstGeom prst="rect">
            <a:avLst/>
          </a:prstGeom>
        </p:spPr>
      </p:pic>
      <p:sp>
        <p:nvSpPr>
          <p:cNvPr id="2" name="Textfeld 2">
            <a:extLst>
              <a:ext uri="{FF2B5EF4-FFF2-40B4-BE49-F238E27FC236}">
                <a16:creationId xmlns:a16="http://schemas.microsoft.com/office/drawing/2014/main" id="{59FA23B5-26D8-9BFF-6655-1FCE9A3FD171}"/>
              </a:ext>
            </a:extLst>
          </p:cNvPr>
          <p:cNvSpPr/>
          <p:nvPr/>
        </p:nvSpPr>
        <p:spPr>
          <a:xfrm>
            <a:off x="411193" y="5763944"/>
            <a:ext cx="11105070"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Clr>
                <a:srgbClr val="000000"/>
              </a:buClr>
            </a:pPr>
            <a:r>
              <a:rPr lang="de-DE" dirty="0">
                <a:latin typeface="Bahnschrift SemiLight" panose="020B0502040204020203" pitchFamily="34" charset="0"/>
              </a:rPr>
              <a:t>=&gt; Da die ursprüngliche Datenstruktur keine direkte Durchführung einer deskriptiven Analyse zuließ, wurden erste Analyse-Schritte in den Prozess der Datenbereinigung integriert.</a:t>
            </a:r>
            <a:endParaRPr lang="de-DE" sz="1800" b="0" strike="noStrike" spc="-1" dirty="0">
              <a:latin typeface="Bahnschrift SemiLight" panose="020B0502040204020203" pitchFamily="34" charset="0"/>
            </a:endParaRPr>
          </a:p>
        </p:txBody>
      </p:sp>
    </p:spTree>
    <p:extLst>
      <p:ext uri="{BB962C8B-B14F-4D97-AF65-F5344CB8AC3E}">
        <p14:creationId xmlns:p14="http://schemas.microsoft.com/office/powerpoint/2010/main" val="954076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B4441-D37B-3CFA-07BE-6D76F5C70A43}"/>
            </a:ext>
          </a:extLst>
        </p:cNvPr>
        <p:cNvGrpSpPr/>
        <p:nvPr/>
      </p:nvGrpSpPr>
      <p:grpSpPr>
        <a:xfrm>
          <a:off x="0" y="0"/>
          <a:ext cx="0" cy="0"/>
          <a:chOff x="0" y="0"/>
          <a:chExt cx="0" cy="0"/>
        </a:xfrm>
      </p:grpSpPr>
      <p:sp>
        <p:nvSpPr>
          <p:cNvPr id="244" name="TextBox 3">
            <a:extLst>
              <a:ext uri="{FF2B5EF4-FFF2-40B4-BE49-F238E27FC236}">
                <a16:creationId xmlns:a16="http://schemas.microsoft.com/office/drawing/2014/main" id="{E774332A-5A79-1AFA-F0C8-37687AA1A1C0}"/>
              </a:ext>
            </a:extLst>
          </p:cNvPr>
          <p:cNvSpPr/>
          <p:nvPr/>
        </p:nvSpPr>
        <p:spPr>
          <a:xfrm>
            <a:off x="5959800" y="2549169"/>
            <a:ext cx="5885640" cy="153358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ts val="5400"/>
              </a:lnSpc>
              <a:spcAft>
                <a:spcPts val="601"/>
              </a:spcAft>
              <a:buNone/>
            </a:pPr>
            <a:r>
              <a:rPr lang="de-DE" sz="6000" b="1" strike="noStrike" spc="-1" dirty="0">
                <a:solidFill>
                  <a:srgbClr val="002060"/>
                </a:solidFill>
                <a:latin typeface="CMU Serif"/>
                <a:ea typeface="CMU Serif"/>
              </a:rPr>
              <a:t>2. Bereinigung der Daten</a:t>
            </a:r>
            <a:endParaRPr lang="de-DE" sz="6000" b="0" strike="noStrike" spc="-1" dirty="0">
              <a:latin typeface="Arial"/>
            </a:endParaRPr>
          </a:p>
        </p:txBody>
      </p:sp>
      <p:sp>
        <p:nvSpPr>
          <p:cNvPr id="245" name="Freeform: Shape 152">
            <a:extLst>
              <a:ext uri="{FF2B5EF4-FFF2-40B4-BE49-F238E27FC236}">
                <a16:creationId xmlns:a16="http://schemas.microsoft.com/office/drawing/2014/main" id="{DB08D057-1708-3884-2122-158C0D98D49E}"/>
              </a:ext>
            </a:extLst>
          </p:cNvPr>
          <p:cNvSpPr/>
          <p:nvPr/>
        </p:nvSpPr>
        <p:spPr>
          <a:xfrm>
            <a:off x="673920" y="1688040"/>
            <a:ext cx="5085000" cy="3126960"/>
          </a:xfrm>
          <a:custGeom>
            <a:avLst/>
            <a:gdLst/>
            <a:ahLst/>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
        <p:nvSpPr>
          <p:cNvPr id="246" name="Rechteck 1">
            <a:extLst>
              <a:ext uri="{FF2B5EF4-FFF2-40B4-BE49-F238E27FC236}">
                <a16:creationId xmlns:a16="http://schemas.microsoft.com/office/drawing/2014/main" id="{A2176E1D-6373-5712-D970-F31004AC5C36}"/>
              </a:ext>
            </a:extLst>
          </p:cNvPr>
          <p:cNvSpPr/>
          <p:nvPr/>
        </p:nvSpPr>
        <p:spPr>
          <a:xfrm>
            <a:off x="-39240" y="6496920"/>
            <a:ext cx="12269160" cy="423360"/>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p:style>
        <p:txBody>
          <a:bodyPr/>
          <a:lstStyle/>
          <a:p>
            <a:endParaRPr lang="de-DE"/>
          </a:p>
        </p:txBody>
      </p:sp>
    </p:spTree>
    <p:extLst>
      <p:ext uri="{BB962C8B-B14F-4D97-AF65-F5344CB8AC3E}">
        <p14:creationId xmlns:p14="http://schemas.microsoft.com/office/powerpoint/2010/main" val="3830844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771</Words>
  <Application>Microsoft Office PowerPoint</Application>
  <PresentationFormat>Breitbild</PresentationFormat>
  <Paragraphs>164</Paragraphs>
  <Slides>26</Slides>
  <Notes>0</Notes>
  <HiddenSlides>1</HiddenSlides>
  <MMClips>0</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26</vt:i4>
      </vt:variant>
    </vt:vector>
  </HeadingPairs>
  <TitlesOfParts>
    <vt:vector size="37" baseType="lpstr">
      <vt:lpstr>Arial</vt:lpstr>
      <vt:lpstr>Bahnschrift SemiLight</vt:lpstr>
      <vt:lpstr>CMU Serif</vt:lpstr>
      <vt:lpstr>Symbol</vt:lpstr>
      <vt:lpstr>Wingdings</vt:lpstr>
      <vt:lpstr>Office Theme</vt:lpstr>
      <vt:lpstr>Office Theme</vt:lpstr>
      <vt:lpstr>Office Theme</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Allppt.com;Googleslidesppt.com</dc:creator>
  <dc:description/>
  <cp:lastModifiedBy>Peter Okruhlica</cp:lastModifiedBy>
  <cp:revision>331</cp:revision>
  <dcterms:created xsi:type="dcterms:W3CDTF">2018-04-24T17:14:44Z</dcterms:created>
  <dcterms:modified xsi:type="dcterms:W3CDTF">2025-06-11T18:39:02Z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PresentationFormat">
    <vt:lpwstr>Breitbild</vt:lpwstr>
  </property>
  <property fmtid="{D5CDD505-2E9C-101B-9397-08002B2CF9AE}" pid="4" name="Slides">
    <vt:i4>19</vt:i4>
  </property>
</Properties>
</file>