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10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"/>
          <p:cNvSpPr/>
          <p:nvPr/>
        </p:nvSpPr>
        <p:spPr>
          <a:xfrm>
            <a:off x="323640" y="6357240"/>
            <a:ext cx="11867400" cy="33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39" name="Freeform: Shape 2"/>
          <p:cNvSpPr/>
          <p:nvPr/>
        </p:nvSpPr>
        <p:spPr>
          <a:xfrm>
            <a:off x="323640" y="6349320"/>
            <a:ext cx="564120" cy="346680"/>
          </a:xfrm>
          <a:custGeom>
            <a:avLst/>
            <a:gdLst>
              <a:gd name="textAreaLeft" fmla="*/ 0 w 564120"/>
              <a:gd name="textAreaRight" fmla="*/ 565200 w 564120"/>
              <a:gd name="textAreaTop" fmla="*/ 0 h 346680"/>
              <a:gd name="textAreaBottom" fmla="*/ 347760 h 346680"/>
            </a:gdLst>
            <a:ah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Format des Gliederungstextes durch 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Klicken bearbeiten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: Shape 6"/>
          <p:cNvSpPr/>
          <p:nvPr/>
        </p:nvSpPr>
        <p:spPr>
          <a:xfrm>
            <a:off x="0" y="161280"/>
            <a:ext cx="11190240" cy="1024920"/>
          </a:xfrm>
          <a:custGeom>
            <a:avLst/>
            <a:gdLst>
              <a:gd name="textAreaLeft" fmla="*/ 0 w 11190240"/>
              <a:gd name="textAreaRight" fmla="*/ 11191320 w 11190240"/>
              <a:gd name="textAreaTop" fmla="*/ 0 h 1024920"/>
              <a:gd name="textAreaBottom" fmla="*/ 1026000 h 1024920"/>
            </a:gdLst>
            <a:ahLst/>
            <a:rect l="textAreaLeft" t="textAreaTop" r="textAreaRight" b="textAreaBottom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79" name="Freeform: Shape 3"/>
          <p:cNvSpPr/>
          <p:nvPr/>
        </p:nvSpPr>
        <p:spPr>
          <a:xfrm>
            <a:off x="0" y="161280"/>
            <a:ext cx="1667160" cy="1024920"/>
          </a:xfrm>
          <a:custGeom>
            <a:avLst/>
            <a:gdLst>
              <a:gd name="textAreaLeft" fmla="*/ 0 w 1667160"/>
              <a:gd name="textAreaRight" fmla="*/ 1668240 w 1667160"/>
              <a:gd name="textAreaTop" fmla="*/ 0 h 1024920"/>
              <a:gd name="textAreaBottom" fmla="*/ 1026000 h 1024920"/>
            </a:gdLst>
            <a:ah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80" name="Freeform: Shape 8"/>
          <p:cNvSpPr/>
          <p:nvPr/>
        </p:nvSpPr>
        <p:spPr>
          <a:xfrm>
            <a:off x="11288880" y="161280"/>
            <a:ext cx="901800" cy="1024920"/>
          </a:xfrm>
          <a:custGeom>
            <a:avLst/>
            <a:gdLst>
              <a:gd name="textAreaLeft" fmla="*/ 0 w 901800"/>
              <a:gd name="textAreaRight" fmla="*/ 902880 w 901800"/>
              <a:gd name="textAreaTop" fmla="*/ 0 h 1024920"/>
              <a:gd name="textAreaBottom" fmla="*/ 1026000 h 1024920"/>
            </a:gdLst>
            <a:ahLst/>
            <a:rect l="textAreaLeft" t="textAreaTop" r="textAreaRight" b="textAreaBottom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Format des Gliederungstextes durch 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Klicken bearbeiten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gradFill rotWithShape="0">
            <a:gsLst>
              <a:gs pos="0">
                <a:srgbClr val="eaf1ff">
                  <a:alpha val="0"/>
                </a:srgbClr>
              </a:gs>
              <a:gs pos="100000">
                <a:srgbClr val="002060">
                  <a:alpha val="61176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Format des Gliederungstextes durch 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Klicken bearbeiten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rafik 4" descr="Ein Bild, das Menschliches Gesicht, Person, Licht, Kunst enthält.&#10;&#10;Automatisch generierte Beschreibung"/>
          <p:cNvPicPr/>
          <p:nvPr/>
        </p:nvPicPr>
        <p:blipFill>
          <a:blip r:embed="rId2"/>
          <a:srcRect l="4890" t="0" r="0" b="0"/>
          <a:stretch/>
        </p:blipFill>
        <p:spPr>
          <a:xfrm flipH="1">
            <a:off x="597240" y="0"/>
            <a:ext cx="11594880" cy="6856920"/>
          </a:xfrm>
          <a:prstGeom prst="rect">
            <a:avLst/>
          </a:prstGeom>
          <a:ln w="0">
            <a:noFill/>
          </a:ln>
        </p:spPr>
      </p:pic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kaggle.com/datasets/yaminh/german-car-insights" TargetMode="External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rafik 1" descr=""/>
          <p:cNvPicPr/>
          <p:nvPr/>
        </p:nvPicPr>
        <p:blipFill>
          <a:blip r:embed="rId1"/>
          <a:stretch/>
        </p:blipFill>
        <p:spPr>
          <a:xfrm>
            <a:off x="0" y="360"/>
            <a:ext cx="12191040" cy="6856560"/>
          </a:xfrm>
          <a:prstGeom prst="rect">
            <a:avLst/>
          </a:prstGeom>
          <a:ln w="0">
            <a:noFill/>
          </a:ln>
        </p:spPr>
      </p:pic>
      <p:sp>
        <p:nvSpPr>
          <p:cNvPr id="236" name="TextBox 12"/>
          <p:cNvSpPr/>
          <p:nvPr/>
        </p:nvSpPr>
        <p:spPr>
          <a:xfrm>
            <a:off x="6877800" y="1430280"/>
            <a:ext cx="4823280" cy="191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de-DE" sz="6000" spc="-1" strike="noStrike">
                <a:solidFill>
                  <a:srgbClr val="001848"/>
                </a:solidFill>
                <a:latin typeface="CMU Serif"/>
                <a:ea typeface="CMU Serif"/>
              </a:rPr>
              <a:t>Machine Learning</a:t>
            </a:r>
            <a:endParaRPr b="0" lang="de-DE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TextBox 13"/>
          <p:cNvSpPr/>
          <p:nvPr/>
        </p:nvSpPr>
        <p:spPr>
          <a:xfrm>
            <a:off x="7379640" y="3132720"/>
            <a:ext cx="3820320" cy="31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de-DE" sz="1900" spc="-1" strike="noStrike">
                <a:solidFill>
                  <a:srgbClr val="001848"/>
                </a:solidFill>
                <a:latin typeface="Bahnschrift SemiLight"/>
                <a:ea typeface="Arial Unicode MS"/>
              </a:rPr>
              <a:t>Analyse der Gebrauchtwagen und deren Preise in Deutschland</a:t>
            </a:r>
            <a:endParaRPr b="0" lang="de-DE" sz="19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2400" spc="-1" strike="noStrike">
                <a:solidFill>
                  <a:srgbClr val="001848"/>
                </a:solidFill>
                <a:latin typeface="Bahnschrift SemiLight"/>
                <a:ea typeface="Arial Unicode MS"/>
              </a:rPr>
              <a:t>Vorgestellt von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900" spc="-1" strike="noStrike">
                <a:solidFill>
                  <a:srgbClr val="001848"/>
                </a:solidFill>
                <a:latin typeface="Bahnschrift SemiLight"/>
                <a:ea typeface="Arial Unicode MS"/>
              </a:rPr>
              <a:t>Peter Okruhlica</a:t>
            </a:r>
            <a:endParaRPr b="0" lang="de-DE" sz="19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900" spc="-1" strike="noStrike">
                <a:solidFill>
                  <a:srgbClr val="001848"/>
                </a:solidFill>
                <a:latin typeface="Bahnschrift SemiLight"/>
                <a:ea typeface="Arial Unicode MS"/>
              </a:rPr>
              <a:t>Nico Dilger</a:t>
            </a:r>
            <a:endParaRPr b="0" lang="de-DE" sz="19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900" spc="-1" strike="noStrike">
                <a:solidFill>
                  <a:srgbClr val="001848"/>
                </a:solidFill>
                <a:latin typeface="Bahnschrift SemiLight"/>
                <a:ea typeface="Arial Unicode MS"/>
              </a:rPr>
              <a:t>am xx.xx.2025</a:t>
            </a:r>
            <a:endParaRPr b="0" lang="de-DE" sz="19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5080" cy="64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ffffff"/>
                </a:solidFill>
                <a:latin typeface="CMU Serif"/>
                <a:ea typeface="CMU Serif"/>
              </a:rPr>
              <a:t>Bereinigung der Daten 5</a:t>
            </a:r>
            <a:endParaRPr b="0" lang="de-DE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4" name="Grafik 3" descr="Ein Bild, das Text, Diagramm, Reihe, parallel enthält.&#10;&#10;KI-generierte Inhalte können fehlerhaft sein."/>
          <p:cNvPicPr/>
          <p:nvPr/>
        </p:nvPicPr>
        <p:blipFill>
          <a:blip r:embed="rId1"/>
          <a:srcRect l="0" t="3595" r="0" b="0"/>
          <a:stretch/>
        </p:blipFill>
        <p:spPr>
          <a:xfrm>
            <a:off x="2352600" y="1267920"/>
            <a:ext cx="7485840" cy="4850280"/>
          </a:xfrm>
          <a:prstGeom prst="rect">
            <a:avLst/>
          </a:prstGeom>
          <a:ln w="0">
            <a:noFill/>
          </a:ln>
        </p:spPr>
      </p:pic>
      <p:sp>
        <p:nvSpPr>
          <p:cNvPr id="265" name="Textfeld 2"/>
          <p:cNvSpPr/>
          <p:nvPr/>
        </p:nvSpPr>
        <p:spPr>
          <a:xfrm>
            <a:off x="637200" y="6230520"/>
            <a:ext cx="9952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Der Sprung beträgt ca. 7000 €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5080" cy="64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ffffff"/>
                </a:solidFill>
                <a:latin typeface="CMU Serif"/>
                <a:ea typeface="CMU Serif"/>
              </a:rPr>
              <a:t>Bereinigung der Daten 5</a:t>
            </a:r>
            <a:endParaRPr b="0" lang="de-DE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Textfeld 2"/>
          <p:cNvSpPr/>
          <p:nvPr/>
        </p:nvSpPr>
        <p:spPr>
          <a:xfrm>
            <a:off x="628560" y="1512000"/>
            <a:ext cx="9952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Klassifiziert man die Autos anhand dieses Sprungs, wird nochmal deutlich, wie wichtig die neue Variable brand_type ist.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8" name="Grafik 2" descr="Ein Bild, das Text, Screenshot, Diagramm, Rechteck enthält.&#10;&#10;KI-generierte Inhalte können fehlerhaft sein."/>
          <p:cNvPicPr/>
          <p:nvPr/>
        </p:nvPicPr>
        <p:blipFill>
          <a:blip r:embed="rId1"/>
          <a:stretch/>
        </p:blipFill>
        <p:spPr>
          <a:xfrm>
            <a:off x="1131840" y="2229120"/>
            <a:ext cx="4472640" cy="418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5080" cy="64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ffffff"/>
                </a:solidFill>
                <a:latin typeface="CMU Serif"/>
                <a:ea typeface="CMU Serif"/>
              </a:rPr>
              <a:t>Ergebnis</a:t>
            </a:r>
            <a:endParaRPr b="0" lang="de-DE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Textfeld 2"/>
          <p:cNvSpPr/>
          <p:nvPr/>
        </p:nvSpPr>
        <p:spPr>
          <a:xfrm>
            <a:off x="628560" y="1512000"/>
            <a:ext cx="99529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Durch unsere Analyse und Bereinigung haben wir: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- die Anzahl der Variablen reduziert von 15 -&gt; 8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- die Anzahl der Einträge reduzieret von 100.000 -&gt; 88.507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Box 3"/>
          <p:cNvSpPr/>
          <p:nvPr/>
        </p:nvSpPr>
        <p:spPr>
          <a:xfrm>
            <a:off x="5686920" y="2698200"/>
            <a:ext cx="6327360" cy="14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b="1" lang="de-DE" sz="5500" spc="-1" strike="noStrike">
                <a:solidFill>
                  <a:srgbClr val="002060"/>
                </a:solidFill>
                <a:latin typeface="CMU Serif"/>
                <a:ea typeface="CMU Serif"/>
              </a:rPr>
              <a:t>2. Support Vector Machine</a:t>
            </a:r>
            <a:endParaRPr b="0" lang="de-DE" sz="5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Freeform: Shape 152"/>
          <p:cNvSpPr/>
          <p:nvPr/>
        </p:nvSpPr>
        <p:spPr>
          <a:xfrm>
            <a:off x="673920" y="1688040"/>
            <a:ext cx="5085720" cy="3127680"/>
          </a:xfrm>
          <a:custGeom>
            <a:avLst/>
            <a:gdLst>
              <a:gd name="textAreaLeft" fmla="*/ 0 w 5085720"/>
              <a:gd name="textAreaRight" fmla="*/ 5086800 w 5085720"/>
              <a:gd name="textAreaTop" fmla="*/ 0 h 3127680"/>
              <a:gd name="textAreaBottom" fmla="*/ 3128760 h 3127680"/>
            </a:gdLst>
            <a:ah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273" name="Rechteck 1"/>
          <p:cNvSpPr/>
          <p:nvPr/>
        </p:nvSpPr>
        <p:spPr>
          <a:xfrm>
            <a:off x="-39240" y="6496920"/>
            <a:ext cx="12269880" cy="42408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5080" cy="64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ffffff"/>
                </a:solidFill>
                <a:latin typeface="CMU Serif"/>
                <a:ea typeface="CMU Serif"/>
              </a:rPr>
              <a:t>Support Vector Machines</a:t>
            </a:r>
            <a:endParaRPr b="0" lang="de-DE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Textfeld 3"/>
          <p:cNvSpPr/>
          <p:nvPr/>
        </p:nvSpPr>
        <p:spPr>
          <a:xfrm>
            <a:off x="628560" y="1512000"/>
            <a:ext cx="995292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Training der SVM auf train_val-Datensatz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Erstes Ausführen mit Kreuzvalidierung war sehr langsam, weshalb wir eine andere Library verwendet haben, um Multithreading nutzen zu können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Nach einigen Stunden Training, kamen als die optimalen Parameter: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Sigma: 5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C: 2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==&gt; C ist in der mittleren Range, aber Sigma (hat mehr Potential TODO)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Mit MAE: 3082.514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Deshalb wurde nochmals trainiert mit angepasstem Tuning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Box 3"/>
          <p:cNvSpPr/>
          <p:nvPr/>
        </p:nvSpPr>
        <p:spPr>
          <a:xfrm>
            <a:off x="5686920" y="2698560"/>
            <a:ext cx="6327360" cy="14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b="1" lang="de-DE" sz="5500" spc="-1" strike="noStrike">
                <a:solidFill>
                  <a:srgbClr val="002060"/>
                </a:solidFill>
                <a:latin typeface="CMU Serif"/>
                <a:ea typeface="CMU Serif"/>
              </a:rPr>
              <a:t>3. Entscheidungs-Baum</a:t>
            </a:r>
            <a:endParaRPr b="0" lang="de-DE" sz="5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Freeform: Shape 152"/>
          <p:cNvSpPr/>
          <p:nvPr/>
        </p:nvSpPr>
        <p:spPr>
          <a:xfrm>
            <a:off x="673920" y="1688040"/>
            <a:ext cx="5085720" cy="3127680"/>
          </a:xfrm>
          <a:custGeom>
            <a:avLst/>
            <a:gdLst>
              <a:gd name="textAreaLeft" fmla="*/ 0 w 5085720"/>
              <a:gd name="textAreaRight" fmla="*/ 5086800 w 5085720"/>
              <a:gd name="textAreaTop" fmla="*/ 0 h 3127680"/>
              <a:gd name="textAreaBottom" fmla="*/ 3128760 h 3127680"/>
            </a:gdLst>
            <a:ah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278" name="Rechteck 1"/>
          <p:cNvSpPr/>
          <p:nvPr/>
        </p:nvSpPr>
        <p:spPr>
          <a:xfrm>
            <a:off x="-39240" y="6496920"/>
            <a:ext cx="12269880" cy="42408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5080" cy="64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ffffff"/>
                </a:solidFill>
                <a:latin typeface="CMU Serif"/>
                <a:ea typeface="CMU Serif"/>
              </a:rPr>
              <a:t>Entscheidungsbaum</a:t>
            </a:r>
            <a:endParaRPr b="0" lang="de-DE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Textfeld 4"/>
          <p:cNvSpPr/>
          <p:nvPr/>
        </p:nvSpPr>
        <p:spPr>
          <a:xfrm>
            <a:off x="628560" y="1512000"/>
            <a:ext cx="99529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Training auf train_val-Datensatz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Tuning mit Kreuzvalidierung auf Anzahl der Blätter (Endknoten) des Baums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Ergebnis: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Box 3"/>
          <p:cNvSpPr/>
          <p:nvPr/>
        </p:nvSpPr>
        <p:spPr>
          <a:xfrm>
            <a:off x="5686920" y="2698200"/>
            <a:ext cx="6327360" cy="14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b="1" lang="de-DE" sz="5500" spc="-1" strike="noStrike">
                <a:solidFill>
                  <a:srgbClr val="002060"/>
                </a:solidFill>
                <a:latin typeface="CMU Serif"/>
                <a:ea typeface="CMU Serif"/>
              </a:rPr>
              <a:t>4. Neuronal Network</a:t>
            </a:r>
            <a:endParaRPr b="0" lang="de-DE" sz="5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Freeform: Shape 152"/>
          <p:cNvSpPr/>
          <p:nvPr/>
        </p:nvSpPr>
        <p:spPr>
          <a:xfrm>
            <a:off x="673920" y="1688040"/>
            <a:ext cx="5085720" cy="3127680"/>
          </a:xfrm>
          <a:custGeom>
            <a:avLst/>
            <a:gdLst>
              <a:gd name="textAreaLeft" fmla="*/ 0 w 5085720"/>
              <a:gd name="textAreaRight" fmla="*/ 5086800 w 5085720"/>
              <a:gd name="textAreaTop" fmla="*/ 0 h 3127680"/>
              <a:gd name="textAreaBottom" fmla="*/ 3128760 h 3127680"/>
            </a:gdLst>
            <a:ah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283" name="Rechteck 1"/>
          <p:cNvSpPr/>
          <p:nvPr/>
        </p:nvSpPr>
        <p:spPr>
          <a:xfrm>
            <a:off x="-39240" y="6496920"/>
            <a:ext cx="12269880" cy="42408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 32"/>
          <p:cNvGrpSpPr/>
          <p:nvPr/>
        </p:nvGrpSpPr>
        <p:grpSpPr>
          <a:xfrm>
            <a:off x="1313280" y="279720"/>
            <a:ext cx="9400680" cy="3467520"/>
            <a:chOff x="1313280" y="279720"/>
            <a:chExt cx="9400680" cy="3467520"/>
          </a:xfrm>
        </p:grpSpPr>
        <p:grpSp>
          <p:nvGrpSpPr>
            <p:cNvPr id="285" name="Group 36"/>
            <p:cNvGrpSpPr/>
            <p:nvPr/>
          </p:nvGrpSpPr>
          <p:grpSpPr>
            <a:xfrm>
              <a:off x="4695120" y="279720"/>
              <a:ext cx="2625840" cy="3411360"/>
              <a:chOff x="4695120" y="279720"/>
              <a:chExt cx="2625840" cy="3411360"/>
            </a:xfrm>
          </p:grpSpPr>
          <p:sp>
            <p:nvSpPr>
              <p:cNvPr id="286" name="Graphic 2"/>
              <p:cNvSpPr/>
              <p:nvPr/>
            </p:nvSpPr>
            <p:spPr>
              <a:xfrm>
                <a:off x="4695120" y="279720"/>
                <a:ext cx="2625840" cy="3411360"/>
              </a:xfrm>
              <a:custGeom>
                <a:avLst/>
                <a:gdLst>
                  <a:gd name="textAreaLeft" fmla="*/ 0 w 2625840"/>
                  <a:gd name="textAreaRight" fmla="*/ 2626920 w 2625840"/>
                  <a:gd name="textAreaTop" fmla="*/ 0 h 3411360"/>
                  <a:gd name="textAreaBottom" fmla="*/ 3412440 h 3411360"/>
                </a:gdLst>
                <a:ahLst/>
                <a:rect l="textAreaLeft" t="textAreaTop" r="textAreaRight" b="textAreaBottom"/>
                <a:pathLst>
                  <a:path w="788240" h="1023975">
                    <a:moveTo>
                      <a:pt x="173835" y="1023975"/>
                    </a:moveTo>
                    <a:lnTo>
                      <a:pt x="679481" y="1021495"/>
                    </a:lnTo>
                    <a:cubicBezTo>
                      <a:pt x="666146" y="995778"/>
                      <a:pt x="612193" y="896458"/>
                      <a:pt x="603620" y="878360"/>
                    </a:cubicBezTo>
                    <a:cubicBezTo>
                      <a:pt x="579808" y="822163"/>
                      <a:pt x="596953" y="699290"/>
                      <a:pt x="679820" y="618328"/>
                    </a:cubicBezTo>
                    <a:cubicBezTo>
                      <a:pt x="758878" y="541175"/>
                      <a:pt x="810313" y="391633"/>
                      <a:pt x="778880" y="276380"/>
                    </a:cubicBezTo>
                    <a:cubicBezTo>
                      <a:pt x="727445" y="85880"/>
                      <a:pt x="555995" y="-32230"/>
                      <a:pt x="352160" y="7775"/>
                    </a:cubicBezTo>
                    <a:cubicBezTo>
                      <a:pt x="352160" y="7775"/>
                      <a:pt x="175948" y="29683"/>
                      <a:pt x="116893" y="203990"/>
                    </a:cubicBezTo>
                    <a:cubicBezTo>
                      <a:pt x="116893" y="203990"/>
                      <a:pt x="107368" y="229708"/>
                      <a:pt x="109273" y="263045"/>
                    </a:cubicBezTo>
                    <a:cubicBezTo>
                      <a:pt x="114035" y="316385"/>
                      <a:pt x="75935" y="347818"/>
                      <a:pt x="52123" y="360200"/>
                    </a:cubicBezTo>
                    <a:cubicBezTo>
                      <a:pt x="27358" y="373535"/>
                      <a:pt x="-16457" y="395443"/>
                      <a:pt x="6403" y="420208"/>
                    </a:cubicBezTo>
                    <a:cubicBezTo>
                      <a:pt x="34025" y="450688"/>
                      <a:pt x="32120" y="489740"/>
                      <a:pt x="16880" y="508790"/>
                    </a:cubicBezTo>
                    <a:cubicBezTo>
                      <a:pt x="-2170" y="531650"/>
                      <a:pt x="53075" y="532603"/>
                      <a:pt x="55933" y="544985"/>
                    </a:cubicBezTo>
                    <a:cubicBezTo>
                      <a:pt x="58790" y="558320"/>
                      <a:pt x="14975" y="547843"/>
                      <a:pt x="11165" y="563083"/>
                    </a:cubicBezTo>
                    <a:cubicBezTo>
                      <a:pt x="7355" y="579275"/>
                      <a:pt x="19738" y="583085"/>
                      <a:pt x="23548" y="602135"/>
                    </a:cubicBezTo>
                    <a:cubicBezTo>
                      <a:pt x="27358" y="621185"/>
                      <a:pt x="24500" y="656428"/>
                      <a:pt x="22595" y="665953"/>
                    </a:cubicBezTo>
                    <a:cubicBezTo>
                      <a:pt x="20690" y="675478"/>
                      <a:pt x="26405" y="732628"/>
                      <a:pt x="78793" y="737390"/>
                    </a:cubicBezTo>
                    <a:cubicBezTo>
                      <a:pt x="131180" y="742153"/>
                      <a:pt x="196903" y="731675"/>
                      <a:pt x="217858" y="757393"/>
                    </a:cubicBezTo>
                    <a:cubicBezTo>
                      <a:pt x="236908" y="783110"/>
                      <a:pt x="197647" y="952538"/>
                      <a:pt x="173835" y="102397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MU Serif"/>
                  <a:ea typeface="Arial Unicode MS"/>
                </a:endParaRPr>
              </a:p>
            </p:txBody>
          </p:sp>
          <p:grpSp>
            <p:nvGrpSpPr>
              <p:cNvPr id="287" name="Group 40"/>
              <p:cNvGrpSpPr/>
              <p:nvPr/>
            </p:nvGrpSpPr>
            <p:grpSpPr>
              <a:xfrm>
                <a:off x="5502960" y="658080"/>
                <a:ext cx="1326240" cy="1299600"/>
                <a:chOff x="5502960" y="658080"/>
                <a:chExt cx="1326240" cy="1299600"/>
              </a:xfrm>
            </p:grpSpPr>
            <p:sp>
              <p:nvSpPr>
                <p:cNvPr id="288" name="Graphic 4"/>
                <p:cNvSpPr/>
                <p:nvPr/>
              </p:nvSpPr>
              <p:spPr>
                <a:xfrm>
                  <a:off x="5502960" y="658080"/>
                  <a:ext cx="1326240" cy="1299600"/>
                </a:xfrm>
                <a:custGeom>
                  <a:avLst/>
                  <a:gdLst>
                    <a:gd name="textAreaLeft" fmla="*/ 0 w 1326240"/>
                    <a:gd name="textAreaRight" fmla="*/ 1327320 w 1326240"/>
                    <a:gd name="textAreaTop" fmla="*/ 0 h 1299600"/>
                    <a:gd name="textAreaBottom" fmla="*/ 1300680 h 1299600"/>
                  </a:gdLst>
                  <a:ahLst/>
                  <a:rect l="textAreaLeft" t="textAreaTop" r="textAreaRight" b="textAreaBottom"/>
                  <a:pathLst>
                    <a:path w="476250" h="466725">
                      <a:moveTo>
                        <a:pt x="462439" y="160496"/>
                      </a:moveTo>
                      <a:cubicBezTo>
                        <a:pt x="466249" y="160496"/>
                        <a:pt x="469106" y="157639"/>
                        <a:pt x="469106" y="153829"/>
                      </a:cubicBezTo>
                      <a:lnTo>
                        <a:pt x="469106" y="149066"/>
                      </a:lnTo>
                      <a:cubicBezTo>
                        <a:pt x="469106" y="145256"/>
                        <a:pt x="466249" y="142399"/>
                        <a:pt x="462439" y="142399"/>
                      </a:cubicBezTo>
                      <a:lnTo>
                        <a:pt x="415766" y="142399"/>
                      </a:lnTo>
                      <a:lnTo>
                        <a:pt x="415766" y="93821"/>
                      </a:lnTo>
                      <a:cubicBezTo>
                        <a:pt x="415766" y="80486"/>
                        <a:pt x="405289" y="70009"/>
                        <a:pt x="391954" y="70009"/>
                      </a:cubicBezTo>
                      <a:lnTo>
                        <a:pt x="333851" y="70009"/>
                      </a:lnTo>
                      <a:lnTo>
                        <a:pt x="333851" y="13811"/>
                      </a:lnTo>
                      <a:cubicBezTo>
                        <a:pt x="333851" y="10001"/>
                        <a:pt x="330994" y="7144"/>
                        <a:pt x="327184" y="7144"/>
                      </a:cubicBezTo>
                      <a:lnTo>
                        <a:pt x="322421" y="7144"/>
                      </a:lnTo>
                      <a:cubicBezTo>
                        <a:pt x="318611" y="7144"/>
                        <a:pt x="315754" y="10001"/>
                        <a:pt x="315754" y="13811"/>
                      </a:cubicBezTo>
                      <a:lnTo>
                        <a:pt x="315754" y="70009"/>
                      </a:lnTo>
                      <a:lnTo>
                        <a:pt x="290989" y="70009"/>
                      </a:lnTo>
                      <a:lnTo>
                        <a:pt x="290989" y="13811"/>
                      </a:lnTo>
                      <a:cubicBezTo>
                        <a:pt x="290989" y="10001"/>
                        <a:pt x="287179" y="7144"/>
                        <a:pt x="283369" y="7144"/>
                      </a:cubicBezTo>
                      <a:lnTo>
                        <a:pt x="278606" y="7144"/>
                      </a:lnTo>
                      <a:cubicBezTo>
                        <a:pt x="274796" y="7144"/>
                        <a:pt x="271939" y="10001"/>
                        <a:pt x="271939" y="13811"/>
                      </a:cubicBezTo>
                      <a:lnTo>
                        <a:pt x="271939" y="70009"/>
                      </a:lnTo>
                      <a:lnTo>
                        <a:pt x="247174" y="70009"/>
                      </a:lnTo>
                      <a:lnTo>
                        <a:pt x="247174" y="13811"/>
                      </a:lnTo>
                      <a:cubicBezTo>
                        <a:pt x="247174" y="10001"/>
                        <a:pt x="244316" y="7144"/>
                        <a:pt x="240506" y="7144"/>
                      </a:cubicBezTo>
                      <a:lnTo>
                        <a:pt x="235744" y="7144"/>
                      </a:lnTo>
                      <a:cubicBezTo>
                        <a:pt x="231934" y="7144"/>
                        <a:pt x="229076" y="10001"/>
                        <a:pt x="229076" y="13811"/>
                      </a:cubicBezTo>
                      <a:lnTo>
                        <a:pt x="229076" y="70009"/>
                      </a:lnTo>
                      <a:lnTo>
                        <a:pt x="204311" y="70009"/>
                      </a:lnTo>
                      <a:lnTo>
                        <a:pt x="204311" y="13811"/>
                      </a:lnTo>
                      <a:cubicBezTo>
                        <a:pt x="204311" y="10001"/>
                        <a:pt x="201454" y="7144"/>
                        <a:pt x="197644" y="7144"/>
                      </a:cubicBezTo>
                      <a:lnTo>
                        <a:pt x="192881" y="7144"/>
                      </a:lnTo>
                      <a:cubicBezTo>
                        <a:pt x="189071" y="7144"/>
                        <a:pt x="186214" y="10001"/>
                        <a:pt x="186214" y="13811"/>
                      </a:cubicBezTo>
                      <a:lnTo>
                        <a:pt x="186214" y="70009"/>
                      </a:lnTo>
                      <a:lnTo>
                        <a:pt x="161449" y="70009"/>
                      </a:lnTo>
                      <a:lnTo>
                        <a:pt x="161449" y="13811"/>
                      </a:lnTo>
                      <a:cubicBezTo>
                        <a:pt x="161449" y="10001"/>
                        <a:pt x="158591" y="7144"/>
                        <a:pt x="154781" y="7144"/>
                      </a:cubicBezTo>
                      <a:lnTo>
                        <a:pt x="150019" y="7144"/>
                      </a:lnTo>
                      <a:cubicBezTo>
                        <a:pt x="146209" y="7144"/>
                        <a:pt x="143351" y="10001"/>
                        <a:pt x="143351" y="13811"/>
                      </a:cubicBezTo>
                      <a:lnTo>
                        <a:pt x="143351" y="70009"/>
                      </a:lnTo>
                      <a:lnTo>
                        <a:pt x="88106" y="70009"/>
                      </a:lnTo>
                      <a:cubicBezTo>
                        <a:pt x="74771" y="70009"/>
                        <a:pt x="64294" y="81439"/>
                        <a:pt x="64294" y="93821"/>
                      </a:cubicBezTo>
                      <a:lnTo>
                        <a:pt x="64294" y="142399"/>
                      </a:lnTo>
                      <a:lnTo>
                        <a:pt x="13811" y="142399"/>
                      </a:lnTo>
                      <a:cubicBezTo>
                        <a:pt x="10001" y="142399"/>
                        <a:pt x="7144" y="145256"/>
                        <a:pt x="7144" y="149066"/>
                      </a:cubicBezTo>
                      <a:lnTo>
                        <a:pt x="7144" y="153829"/>
                      </a:lnTo>
                      <a:cubicBezTo>
                        <a:pt x="7144" y="157639"/>
                        <a:pt x="10001" y="160496"/>
                        <a:pt x="13811" y="160496"/>
                      </a:cubicBezTo>
                      <a:lnTo>
                        <a:pt x="64294" y="160496"/>
                      </a:lnTo>
                      <a:lnTo>
                        <a:pt x="64294" y="185261"/>
                      </a:lnTo>
                      <a:lnTo>
                        <a:pt x="13811" y="185261"/>
                      </a:lnTo>
                      <a:cubicBezTo>
                        <a:pt x="10001" y="185261"/>
                        <a:pt x="7144" y="188119"/>
                        <a:pt x="7144" y="191929"/>
                      </a:cubicBezTo>
                      <a:lnTo>
                        <a:pt x="7144" y="196691"/>
                      </a:lnTo>
                      <a:cubicBezTo>
                        <a:pt x="7144" y="200501"/>
                        <a:pt x="10001" y="203359"/>
                        <a:pt x="13811" y="203359"/>
                      </a:cubicBezTo>
                      <a:lnTo>
                        <a:pt x="64294" y="203359"/>
                      </a:lnTo>
                      <a:lnTo>
                        <a:pt x="64294" y="228124"/>
                      </a:lnTo>
                      <a:lnTo>
                        <a:pt x="13811" y="228124"/>
                      </a:lnTo>
                      <a:cubicBezTo>
                        <a:pt x="10001" y="229076"/>
                        <a:pt x="7144" y="231934"/>
                        <a:pt x="7144" y="235744"/>
                      </a:cubicBezTo>
                      <a:lnTo>
                        <a:pt x="7144" y="240506"/>
                      </a:lnTo>
                      <a:cubicBezTo>
                        <a:pt x="7144" y="244316"/>
                        <a:pt x="10001" y="247174"/>
                        <a:pt x="13811" y="247174"/>
                      </a:cubicBezTo>
                      <a:lnTo>
                        <a:pt x="64294" y="247174"/>
                      </a:lnTo>
                      <a:lnTo>
                        <a:pt x="64294" y="271939"/>
                      </a:lnTo>
                      <a:lnTo>
                        <a:pt x="13811" y="271939"/>
                      </a:lnTo>
                      <a:cubicBezTo>
                        <a:pt x="10001" y="271939"/>
                        <a:pt x="7144" y="274796"/>
                        <a:pt x="7144" y="278606"/>
                      </a:cubicBezTo>
                      <a:lnTo>
                        <a:pt x="7144" y="283369"/>
                      </a:lnTo>
                      <a:cubicBezTo>
                        <a:pt x="7144" y="287179"/>
                        <a:pt x="10001" y="290036"/>
                        <a:pt x="13811" y="290036"/>
                      </a:cubicBezTo>
                      <a:lnTo>
                        <a:pt x="64294" y="290036"/>
                      </a:lnTo>
                      <a:lnTo>
                        <a:pt x="64294" y="314801"/>
                      </a:lnTo>
                      <a:lnTo>
                        <a:pt x="13811" y="314801"/>
                      </a:lnTo>
                      <a:cubicBezTo>
                        <a:pt x="10001" y="314801"/>
                        <a:pt x="7144" y="317659"/>
                        <a:pt x="7144" y="321469"/>
                      </a:cubicBezTo>
                      <a:lnTo>
                        <a:pt x="7144" y="326231"/>
                      </a:lnTo>
                      <a:cubicBezTo>
                        <a:pt x="7144" y="330041"/>
                        <a:pt x="10001" y="332899"/>
                        <a:pt x="13811" y="332899"/>
                      </a:cubicBezTo>
                      <a:lnTo>
                        <a:pt x="64294" y="332899"/>
                      </a:lnTo>
                      <a:lnTo>
                        <a:pt x="64294" y="380524"/>
                      </a:lnTo>
                      <a:cubicBezTo>
                        <a:pt x="64294" y="393859"/>
                        <a:pt x="74771" y="404336"/>
                        <a:pt x="88106" y="404336"/>
                      </a:cubicBezTo>
                      <a:lnTo>
                        <a:pt x="142399" y="404336"/>
                      </a:lnTo>
                      <a:lnTo>
                        <a:pt x="142399" y="461486"/>
                      </a:lnTo>
                      <a:cubicBezTo>
                        <a:pt x="142399" y="465296"/>
                        <a:pt x="145256" y="468154"/>
                        <a:pt x="149066" y="468154"/>
                      </a:cubicBezTo>
                      <a:lnTo>
                        <a:pt x="153829" y="468154"/>
                      </a:lnTo>
                      <a:cubicBezTo>
                        <a:pt x="157639" y="468154"/>
                        <a:pt x="160496" y="465296"/>
                        <a:pt x="160496" y="461486"/>
                      </a:cubicBezTo>
                      <a:lnTo>
                        <a:pt x="160496" y="404336"/>
                      </a:lnTo>
                      <a:lnTo>
                        <a:pt x="185261" y="404336"/>
                      </a:lnTo>
                      <a:lnTo>
                        <a:pt x="185261" y="461486"/>
                      </a:lnTo>
                      <a:cubicBezTo>
                        <a:pt x="185261" y="465296"/>
                        <a:pt x="188119" y="468154"/>
                        <a:pt x="191929" y="468154"/>
                      </a:cubicBezTo>
                      <a:lnTo>
                        <a:pt x="196691" y="468154"/>
                      </a:lnTo>
                      <a:cubicBezTo>
                        <a:pt x="200501" y="468154"/>
                        <a:pt x="203359" y="465296"/>
                        <a:pt x="203359" y="461486"/>
                      </a:cubicBezTo>
                      <a:lnTo>
                        <a:pt x="203359" y="404336"/>
                      </a:lnTo>
                      <a:lnTo>
                        <a:pt x="228124" y="404336"/>
                      </a:lnTo>
                      <a:lnTo>
                        <a:pt x="228124" y="461486"/>
                      </a:lnTo>
                      <a:cubicBezTo>
                        <a:pt x="228124" y="465296"/>
                        <a:pt x="230981" y="468154"/>
                        <a:pt x="234791" y="468154"/>
                      </a:cubicBezTo>
                      <a:lnTo>
                        <a:pt x="239554" y="468154"/>
                      </a:lnTo>
                      <a:cubicBezTo>
                        <a:pt x="243364" y="468154"/>
                        <a:pt x="246221" y="465296"/>
                        <a:pt x="246221" y="461486"/>
                      </a:cubicBezTo>
                      <a:lnTo>
                        <a:pt x="246221" y="404336"/>
                      </a:lnTo>
                      <a:lnTo>
                        <a:pt x="270986" y="404336"/>
                      </a:lnTo>
                      <a:lnTo>
                        <a:pt x="270986" y="461486"/>
                      </a:lnTo>
                      <a:cubicBezTo>
                        <a:pt x="270986" y="465296"/>
                        <a:pt x="273844" y="468154"/>
                        <a:pt x="277654" y="468154"/>
                      </a:cubicBezTo>
                      <a:lnTo>
                        <a:pt x="283369" y="468154"/>
                      </a:lnTo>
                      <a:cubicBezTo>
                        <a:pt x="287179" y="468154"/>
                        <a:pt x="290036" y="465296"/>
                        <a:pt x="290036" y="461486"/>
                      </a:cubicBezTo>
                      <a:lnTo>
                        <a:pt x="290036" y="404336"/>
                      </a:lnTo>
                      <a:lnTo>
                        <a:pt x="314801" y="404336"/>
                      </a:lnTo>
                      <a:lnTo>
                        <a:pt x="314801" y="461486"/>
                      </a:lnTo>
                      <a:cubicBezTo>
                        <a:pt x="314801" y="465296"/>
                        <a:pt x="317659" y="468154"/>
                        <a:pt x="321469" y="468154"/>
                      </a:cubicBezTo>
                      <a:lnTo>
                        <a:pt x="326231" y="468154"/>
                      </a:lnTo>
                      <a:cubicBezTo>
                        <a:pt x="330041" y="468154"/>
                        <a:pt x="332899" y="465296"/>
                        <a:pt x="332899" y="461486"/>
                      </a:cubicBezTo>
                      <a:lnTo>
                        <a:pt x="332899" y="404336"/>
                      </a:lnTo>
                      <a:lnTo>
                        <a:pt x="391001" y="404336"/>
                      </a:lnTo>
                      <a:cubicBezTo>
                        <a:pt x="404336" y="404336"/>
                        <a:pt x="414814" y="393859"/>
                        <a:pt x="414814" y="380524"/>
                      </a:cubicBezTo>
                      <a:lnTo>
                        <a:pt x="414814" y="332899"/>
                      </a:lnTo>
                      <a:lnTo>
                        <a:pt x="461486" y="332899"/>
                      </a:lnTo>
                      <a:cubicBezTo>
                        <a:pt x="465296" y="332899"/>
                        <a:pt x="468154" y="330041"/>
                        <a:pt x="468154" y="326231"/>
                      </a:cubicBezTo>
                      <a:lnTo>
                        <a:pt x="468154" y="321469"/>
                      </a:lnTo>
                      <a:cubicBezTo>
                        <a:pt x="468154" y="317659"/>
                        <a:pt x="465296" y="314801"/>
                        <a:pt x="461486" y="314801"/>
                      </a:cubicBezTo>
                      <a:lnTo>
                        <a:pt x="414814" y="314801"/>
                      </a:lnTo>
                      <a:lnTo>
                        <a:pt x="414814" y="290036"/>
                      </a:lnTo>
                      <a:lnTo>
                        <a:pt x="461486" y="290036"/>
                      </a:lnTo>
                      <a:cubicBezTo>
                        <a:pt x="465296" y="290036"/>
                        <a:pt x="468154" y="287179"/>
                        <a:pt x="468154" y="283369"/>
                      </a:cubicBezTo>
                      <a:lnTo>
                        <a:pt x="468154" y="278606"/>
                      </a:lnTo>
                      <a:cubicBezTo>
                        <a:pt x="468154" y="274796"/>
                        <a:pt x="465296" y="271939"/>
                        <a:pt x="461486" y="271939"/>
                      </a:cubicBezTo>
                      <a:lnTo>
                        <a:pt x="414814" y="271939"/>
                      </a:lnTo>
                      <a:lnTo>
                        <a:pt x="414814" y="247174"/>
                      </a:lnTo>
                      <a:lnTo>
                        <a:pt x="461486" y="247174"/>
                      </a:lnTo>
                      <a:cubicBezTo>
                        <a:pt x="465296" y="247174"/>
                        <a:pt x="468154" y="244316"/>
                        <a:pt x="468154" y="240506"/>
                      </a:cubicBezTo>
                      <a:lnTo>
                        <a:pt x="468154" y="235744"/>
                      </a:lnTo>
                      <a:cubicBezTo>
                        <a:pt x="468154" y="231934"/>
                        <a:pt x="465296" y="229076"/>
                        <a:pt x="461486" y="229076"/>
                      </a:cubicBezTo>
                      <a:lnTo>
                        <a:pt x="414814" y="229076"/>
                      </a:lnTo>
                      <a:lnTo>
                        <a:pt x="414814" y="204311"/>
                      </a:lnTo>
                      <a:lnTo>
                        <a:pt x="461486" y="204311"/>
                      </a:lnTo>
                      <a:cubicBezTo>
                        <a:pt x="465296" y="204311"/>
                        <a:pt x="468154" y="201454"/>
                        <a:pt x="468154" y="197644"/>
                      </a:cubicBezTo>
                      <a:lnTo>
                        <a:pt x="468154" y="192881"/>
                      </a:lnTo>
                      <a:cubicBezTo>
                        <a:pt x="468154" y="189071"/>
                        <a:pt x="465296" y="186214"/>
                        <a:pt x="461486" y="186214"/>
                      </a:cubicBezTo>
                      <a:lnTo>
                        <a:pt x="414814" y="186214"/>
                      </a:lnTo>
                      <a:lnTo>
                        <a:pt x="414814" y="161449"/>
                      </a:lnTo>
                      <a:lnTo>
                        <a:pt x="462439" y="1614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rgbClr val="000000"/>
                    </a:solidFill>
                    <a:latin typeface="CMU Serif"/>
                    <a:ea typeface="Arial Unicode MS"/>
                  </a:endParaRPr>
                </a:p>
              </p:txBody>
            </p:sp>
            <p:sp>
              <p:nvSpPr>
                <p:cNvPr id="289" name="Freeform: Shape 42"/>
                <p:cNvSpPr/>
                <p:nvPr/>
              </p:nvSpPr>
              <p:spPr>
                <a:xfrm>
                  <a:off x="5824800" y="1128600"/>
                  <a:ext cx="623160" cy="411480"/>
                </a:xfrm>
                <a:custGeom>
                  <a:avLst/>
                  <a:gdLst>
                    <a:gd name="textAreaLeft" fmla="*/ 0 w 623160"/>
                    <a:gd name="textAreaRight" fmla="*/ 624240 w 623160"/>
                    <a:gd name="textAreaTop" fmla="*/ 0 h 411480"/>
                    <a:gd name="textAreaBottom" fmla="*/ 412560 h 411480"/>
                  </a:gdLst>
                  <a:ahLst/>
                  <a:rect l="textAreaLeft" t="textAreaTop" r="textAreaRight" b="textAreaBottom"/>
                  <a:pathLst>
                    <a:path w="330249" h="218182">
                      <a:moveTo>
                        <a:pt x="117946" y="56554"/>
                      </a:moveTo>
                      <a:lnTo>
                        <a:pt x="94115" y="134987"/>
                      </a:lnTo>
                      <a:lnTo>
                        <a:pt x="142028" y="134987"/>
                      </a:lnTo>
                      <a:close/>
                      <a:moveTo>
                        <a:pt x="262681" y="0"/>
                      </a:moveTo>
                      <a:lnTo>
                        <a:pt x="330249" y="0"/>
                      </a:lnTo>
                      <a:lnTo>
                        <a:pt x="330249" y="218182"/>
                      </a:lnTo>
                      <a:lnTo>
                        <a:pt x="262681" y="218182"/>
                      </a:lnTo>
                      <a:close/>
                      <a:moveTo>
                        <a:pt x="82004" y="0"/>
                      </a:moveTo>
                      <a:lnTo>
                        <a:pt x="155544" y="0"/>
                      </a:lnTo>
                      <a:lnTo>
                        <a:pt x="237529" y="218182"/>
                      </a:lnTo>
                      <a:lnTo>
                        <a:pt x="166929" y="218182"/>
                      </a:lnTo>
                      <a:lnTo>
                        <a:pt x="156013" y="182165"/>
                      </a:lnTo>
                      <a:lnTo>
                        <a:pt x="79472" y="182165"/>
                      </a:lnTo>
                      <a:lnTo>
                        <a:pt x="68837" y="218182"/>
                      </a:lnTo>
                      <a:lnTo>
                        <a:pt x="0" y="218182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MU Serif"/>
                    <a:ea typeface="Arial Unicode MS"/>
                  </a:endParaRPr>
                </a:p>
              </p:txBody>
            </p:sp>
          </p:grpSp>
        </p:grpSp>
        <p:sp>
          <p:nvSpPr>
            <p:cNvPr id="290" name="Rectangle 38"/>
            <p:cNvSpPr/>
            <p:nvPr/>
          </p:nvSpPr>
          <p:spPr>
            <a:xfrm>
              <a:off x="1313280" y="3684600"/>
              <a:ext cx="9400680" cy="626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18720" bIns="1872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MU Serif"/>
                <a:ea typeface="Arial Unicode MS"/>
              </a:endParaRPr>
            </a:p>
          </p:txBody>
        </p:sp>
      </p:grpSp>
    </p:spTree>
  </p:cSld>
  <p:transition spd="slow">
    <p:push dir="u"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/>
          </p:nvPr>
        </p:nvSpPr>
        <p:spPr>
          <a:xfrm>
            <a:off x="690840" y="349200"/>
            <a:ext cx="3406680" cy="79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2860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5400" spc="-1" strike="noStrike">
                <a:solidFill>
                  <a:srgbClr val="002060"/>
                </a:solidFill>
                <a:latin typeface="Bahnschrift SemiLight"/>
                <a:ea typeface="Arial Unicode MS"/>
              </a:rPr>
              <a:t>Content</a:t>
            </a:r>
            <a:endParaRPr b="0" lang="de-DE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Textplatzhalter 1"/>
          <p:cNvSpPr/>
          <p:nvPr/>
        </p:nvSpPr>
        <p:spPr>
          <a:xfrm>
            <a:off x="5390640" y="349200"/>
            <a:ext cx="340668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5400" spc="-1" strike="noStrike">
                <a:solidFill>
                  <a:srgbClr val="002060"/>
                </a:solidFill>
                <a:latin typeface="CMU Serif"/>
                <a:ea typeface="CMU Serif"/>
              </a:rPr>
              <a:t>Content</a:t>
            </a:r>
            <a:endParaRPr b="0" lang="de-DE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Box 3"/>
          <p:cNvSpPr/>
          <p:nvPr/>
        </p:nvSpPr>
        <p:spPr>
          <a:xfrm>
            <a:off x="0" y="477720"/>
            <a:ext cx="5445360" cy="77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ts val="5400"/>
              </a:lnSpc>
            </a:pPr>
            <a:r>
              <a:rPr b="1" lang="de-DE" sz="6000" spc="-1" strike="noStrike">
                <a:solidFill>
                  <a:srgbClr val="002060"/>
                </a:solidFill>
                <a:latin typeface="CMU Serif"/>
                <a:ea typeface="CMU Serif"/>
              </a:rPr>
              <a:t>Gliederung</a:t>
            </a:r>
            <a:endParaRPr b="0" lang="de-DE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Textfeld 1"/>
          <p:cNvSpPr/>
          <p:nvPr/>
        </p:nvSpPr>
        <p:spPr>
          <a:xfrm>
            <a:off x="762120" y="1355400"/>
            <a:ext cx="884628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Vorstellung des Datensatzes und Zweck der Analyse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Bereinigung des Datensatzes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Deskriptive Datenanalyse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3 Maschinelle Lernverfahren: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Maschinelles Lernverfahren 1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Maschinelles Lernverfahren 2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Maschinelles Lernverfahren 3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/>
          </p:nvPr>
        </p:nvSpPr>
        <p:spPr>
          <a:xfrm>
            <a:off x="1983960" y="380160"/>
            <a:ext cx="8065080" cy="68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9000"/>
          </a:bodyPr>
          <a:p>
            <a:pPr marL="208080"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5400" spc="-1" strike="noStrike">
                <a:solidFill>
                  <a:srgbClr val="ffffff"/>
                </a:solidFill>
                <a:latin typeface="CMU Serif"/>
                <a:ea typeface="CMU Serif"/>
              </a:rPr>
              <a:t>Titel</a:t>
            </a:r>
            <a:endParaRPr b="0" lang="de-DE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12"/>
          <p:cNvSpPr/>
          <p:nvPr/>
        </p:nvSpPr>
        <p:spPr>
          <a:xfrm>
            <a:off x="354600" y="4205520"/>
            <a:ext cx="4793760" cy="14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endParaRPr b="0" lang="de-DE" sz="105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e-DE" sz="4000" spc="-1" strike="noStrike">
                <a:solidFill>
                  <a:srgbClr val="002060"/>
                </a:solidFill>
                <a:latin typeface="CMU Serif"/>
                <a:ea typeface="CMU Serif"/>
              </a:rPr>
              <a:t>Vielen Dank für </a:t>
            </a:r>
            <a:endParaRPr b="0" lang="de-DE" sz="4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e-DE" sz="4000" spc="-1" strike="noStrike">
                <a:solidFill>
                  <a:srgbClr val="002060"/>
                </a:solidFill>
                <a:latin typeface="CMU Serif"/>
                <a:ea typeface="CMU Serif"/>
              </a:rPr>
              <a:t>Aufmerksamkeit</a:t>
            </a:r>
            <a:endParaRPr b="0" lang="de-DE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/>
          </p:nvPr>
        </p:nvSpPr>
        <p:spPr>
          <a:xfrm>
            <a:off x="1590840" y="240480"/>
            <a:ext cx="8065080" cy="101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228600"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4600" spc="-1" strike="noStrike">
                <a:solidFill>
                  <a:srgbClr val="ffffff"/>
                </a:solidFill>
                <a:latin typeface="CMU Serif"/>
                <a:ea typeface="CMU Serif"/>
              </a:rPr>
              <a:t>Datensatz</a:t>
            </a:r>
            <a:endParaRPr b="0" lang="de-DE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Textfeld 2"/>
          <p:cNvSpPr/>
          <p:nvPr/>
        </p:nvSpPr>
        <p:spPr>
          <a:xfrm>
            <a:off x="596160" y="1539000"/>
            <a:ext cx="10998720" cy="50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Der Datensatz wurde unter </a:t>
            </a:r>
            <a:r>
              <a:rPr b="0" lang="de-DE" sz="1800" spc="-1" strike="noStrike" u="sng">
                <a:solidFill>
                  <a:srgbClr val="d8d8d8"/>
                </a:solidFill>
                <a:uFillTx/>
                <a:latin typeface="Bahnschrift SemiLight"/>
                <a:ea typeface="Arial Unicode MS"/>
                <a:hlinkClick r:id="rId1"/>
              </a:rPr>
              <a:t>https://www.kaggle.com/datasets/yaminh/german-car-insights</a:t>
            </a: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 heruntergeladen.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Beinhaltet 100.000 Einträge zu Gebrauchtwagen auf dem deutschen Markt zwischen den Jahren    1995-2023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Use Cases: </a:t>
            </a: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Trendanalyse der Automobilindustrie, Realistische Preiseinschätzung eines Gebrauchtwagens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42" name="Tabelle 4"/>
          <p:cNvGraphicFramePr/>
          <p:nvPr/>
        </p:nvGraphicFramePr>
        <p:xfrm>
          <a:off x="935640" y="2885760"/>
          <a:ext cx="4406040" cy="2972160"/>
        </p:xfrm>
        <a:graphic>
          <a:graphicData uri="http://schemas.openxmlformats.org/drawingml/2006/table">
            <a:tbl>
              <a:tblPr/>
              <a:tblGrid>
                <a:gridCol w="2203200"/>
                <a:gridCol w="2203200"/>
              </a:tblGrid>
              <a:tr h="3765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chemeClr val="lt1"/>
                          </a:solidFill>
                          <a:latin typeface="CMU Serif"/>
                          <a:ea typeface="Arial Unicode MS"/>
                        </a:rPr>
                        <a:t>Variable</a:t>
                      </a:r>
                      <a:endParaRPr b="0" lang="de-DE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chemeClr val="lt1"/>
                          </a:solidFill>
                          <a:latin typeface="CMU Serif"/>
                          <a:ea typeface="Arial Unicode MS"/>
                        </a:rPr>
                        <a:t>Typ</a:t>
                      </a:r>
                      <a:endParaRPr b="0" lang="de-DE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Unnamed: 0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Brand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Model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Color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Registration_date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Year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Price_in_euro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3" name="Tabelle 5"/>
          <p:cNvGraphicFramePr/>
          <p:nvPr/>
        </p:nvGraphicFramePr>
        <p:xfrm>
          <a:off x="6058440" y="2520720"/>
          <a:ext cx="4820040" cy="3337200"/>
        </p:xfrm>
        <a:graphic>
          <a:graphicData uri="http://schemas.openxmlformats.org/drawingml/2006/table">
            <a:tbl>
              <a:tblPr/>
              <a:tblGrid>
                <a:gridCol w="3368520"/>
                <a:gridCol w="14518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chemeClr val="lt1"/>
                          </a:solidFill>
                          <a:latin typeface="CMU Serif"/>
                          <a:ea typeface="Arial Unicode MS"/>
                        </a:rPr>
                        <a:t>Variable</a:t>
                      </a:r>
                      <a:endParaRPr b="0" lang="de-DE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chemeClr val="lt1"/>
                          </a:solidFill>
                          <a:latin typeface="CMU Serif"/>
                          <a:ea typeface="Arial Unicode MS"/>
                        </a:rPr>
                        <a:t>Typ</a:t>
                      </a:r>
                      <a:endParaRPr b="0" lang="de-DE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Power_kw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Power_ps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Transmission_type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Fuel_type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Fuel_consumption_l_100km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Fuel_consumption_g_km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Mileage_in_km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Offer_description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3"/>
          <p:cNvSpPr/>
          <p:nvPr/>
        </p:nvSpPr>
        <p:spPr>
          <a:xfrm>
            <a:off x="5959800" y="1899720"/>
            <a:ext cx="5886360" cy="283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b="1" lang="de-DE" sz="6000" spc="-1" strike="noStrike">
                <a:solidFill>
                  <a:srgbClr val="002060"/>
                </a:solidFill>
                <a:latin typeface="CMU Serif"/>
                <a:ea typeface="CMU Serif"/>
              </a:rPr>
              <a:t>1. Bereinigung und deskriptive</a:t>
            </a:r>
            <a:br>
              <a:rPr sz="6000"/>
            </a:br>
            <a:r>
              <a:rPr b="1" lang="de-DE" sz="6000" spc="-1" strike="noStrike">
                <a:solidFill>
                  <a:srgbClr val="002060"/>
                </a:solidFill>
                <a:latin typeface="CMU Serif"/>
                <a:ea typeface="CMU Serif"/>
              </a:rPr>
              <a:t>Datenanalyse</a:t>
            </a:r>
            <a:endParaRPr b="0" lang="de-DE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Freeform: Shape 152"/>
          <p:cNvSpPr/>
          <p:nvPr/>
        </p:nvSpPr>
        <p:spPr>
          <a:xfrm>
            <a:off x="673920" y="1688040"/>
            <a:ext cx="5085720" cy="3127680"/>
          </a:xfrm>
          <a:custGeom>
            <a:avLst/>
            <a:gdLst>
              <a:gd name="textAreaLeft" fmla="*/ 0 w 5085720"/>
              <a:gd name="textAreaRight" fmla="*/ 5086800 w 5085720"/>
              <a:gd name="textAreaTop" fmla="*/ 0 h 3127680"/>
              <a:gd name="textAreaBottom" fmla="*/ 3128760 h 3127680"/>
            </a:gdLst>
            <a:ah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246" name="Rechteck 1"/>
          <p:cNvSpPr/>
          <p:nvPr/>
        </p:nvSpPr>
        <p:spPr>
          <a:xfrm>
            <a:off x="-39240" y="6496920"/>
            <a:ext cx="12269880" cy="42408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/>
          </p:nvPr>
        </p:nvSpPr>
        <p:spPr>
          <a:xfrm>
            <a:off x="2063160" y="460440"/>
            <a:ext cx="8065080" cy="64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4000"/>
          </a:bodyPr>
          <a:p>
            <a:pPr marL="2070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5400" spc="-1" strike="noStrike">
                <a:solidFill>
                  <a:srgbClr val="ffffff"/>
                </a:solidFill>
                <a:latin typeface="CMU Serif"/>
                <a:ea typeface="CMU Serif"/>
              </a:rPr>
              <a:t>Bereinigung der Daten 1</a:t>
            </a:r>
            <a:endParaRPr b="0" lang="de-DE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Textfeld 2"/>
          <p:cNvSpPr/>
          <p:nvPr/>
        </p:nvSpPr>
        <p:spPr>
          <a:xfrm>
            <a:off x="585360" y="1788840"/>
            <a:ext cx="995292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„Unnamed..0“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Spalte hat keine Relevanz, sie ist reine Nummerierung der Zeilen.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„offer_description“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Z.B.: wurde geschaut, ob in der Spalte offer_description Wort unfallfrei, sport, 4x4 usw. steht.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Dies war auch der Fall bei sport bzw. 4x4 -&gt; neue Spalte erzeugt.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„power_ps“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Die Pferdestärke kann auch aus „power_kw“ durch Umwandlung gewonnen werden.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Spalte ist daher überflüssig für die weitere Analyse.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/>
          </p:nvPr>
        </p:nvSpPr>
        <p:spPr>
          <a:xfrm>
            <a:off x="2063160" y="460440"/>
            <a:ext cx="8065080" cy="64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4000"/>
          </a:bodyPr>
          <a:p>
            <a:pPr marL="2070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5400" spc="-1" strike="noStrike">
                <a:solidFill>
                  <a:srgbClr val="ffffff"/>
                </a:solidFill>
                <a:latin typeface="CMU Serif"/>
                <a:ea typeface="CMU Serif"/>
              </a:rPr>
              <a:t>Bereinigung der Daten 2</a:t>
            </a:r>
            <a:endParaRPr b="0" lang="de-DE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Textfeld 2"/>
          <p:cNvSpPr/>
          <p:nvPr/>
        </p:nvSpPr>
        <p:spPr>
          <a:xfrm>
            <a:off x="585360" y="1788840"/>
            <a:ext cx="995292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„fuel_consumption_g_km“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nur sinnvoll befüllt für fuel_type Diesel oder Benzin, nicht für alternative Antriebsarten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fuel_type zu wichtig für Zielvariable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DejaVu Sans"/>
              </a:rPr>
              <a:t>Entfernung der Gebrauchtwagen älter als 2003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DejaVu Sans"/>
              </a:rPr>
              <a:t>Entfernung der Gebrauchtwagen deren Kilometerstand über 500.000 km liegt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1" name="Grafik 247" descr=""/>
          <p:cNvPicPr/>
          <p:nvPr/>
        </p:nvPicPr>
        <p:blipFill>
          <a:blip r:embed="rId1"/>
          <a:stretch/>
        </p:blipFill>
        <p:spPr>
          <a:xfrm>
            <a:off x="5248800" y="2556360"/>
            <a:ext cx="3792240" cy="262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5080" cy="64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ffffff"/>
                </a:solidFill>
                <a:latin typeface="CMU Serif"/>
                <a:ea typeface="CMU Serif"/>
              </a:rPr>
              <a:t>Bereinigung der Daten 3</a:t>
            </a:r>
            <a:endParaRPr b="0" lang="de-DE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Textfeld 2"/>
          <p:cNvSpPr/>
          <p:nvPr/>
        </p:nvSpPr>
        <p:spPr>
          <a:xfrm>
            <a:off x="585360" y="1507680"/>
            <a:ext cx="9952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Entfernung der Ausreißer in „price_in_euro“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DejaVu Sans"/>
              </a:rPr>
              <a:t>Setzen eines vernünftigen Höchstpreises für ein Gebrauchtwagen (60.000 €)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Grafik 4" descr=""/>
          <p:cNvPicPr/>
          <p:nvPr/>
        </p:nvPicPr>
        <p:blipFill>
          <a:blip r:embed="rId1"/>
          <a:srcRect l="3454" t="3588" r="53067" b="14613"/>
          <a:stretch/>
        </p:blipFill>
        <p:spPr>
          <a:xfrm>
            <a:off x="585360" y="2443680"/>
            <a:ext cx="3213000" cy="3843000"/>
          </a:xfrm>
          <a:prstGeom prst="rect">
            <a:avLst/>
          </a:prstGeom>
          <a:ln w="0">
            <a:noFill/>
          </a:ln>
        </p:spPr>
      </p:pic>
      <p:pic>
        <p:nvPicPr>
          <p:cNvPr id="255" name="Grafik 7" descr=""/>
          <p:cNvPicPr/>
          <p:nvPr/>
        </p:nvPicPr>
        <p:blipFill>
          <a:blip r:embed="rId2"/>
          <a:srcRect l="3476" t="4038" r="52240" b="13659"/>
          <a:stretch/>
        </p:blipFill>
        <p:spPr>
          <a:xfrm>
            <a:off x="6339240" y="2553840"/>
            <a:ext cx="3252600" cy="3843000"/>
          </a:xfrm>
          <a:prstGeom prst="rect">
            <a:avLst/>
          </a:prstGeom>
          <a:ln w="0">
            <a:noFill/>
          </a:ln>
        </p:spPr>
      </p:pic>
      <p:sp>
        <p:nvSpPr>
          <p:cNvPr id="256" name="Pfeil: nach rechts 8"/>
          <p:cNvSpPr/>
          <p:nvPr/>
        </p:nvSpPr>
        <p:spPr>
          <a:xfrm>
            <a:off x="4048920" y="4169160"/>
            <a:ext cx="2039760" cy="392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1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rafik 5" descr=""/>
          <p:cNvPicPr/>
          <p:nvPr/>
        </p:nvPicPr>
        <p:blipFill>
          <a:blip r:embed="rId1"/>
          <a:srcRect l="0" t="2445" r="0" b="2101"/>
          <a:stretch/>
        </p:blipFill>
        <p:spPr>
          <a:xfrm>
            <a:off x="1662480" y="2282400"/>
            <a:ext cx="7798680" cy="4462920"/>
          </a:xfrm>
          <a:prstGeom prst="rect">
            <a:avLst/>
          </a:prstGeom>
          <a:ln w="0">
            <a:noFill/>
          </a:ln>
        </p:spPr>
      </p:pic>
      <p:sp>
        <p:nvSpPr>
          <p:cNvPr id="258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5080" cy="64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ffffff"/>
                </a:solidFill>
                <a:latin typeface="CMU Serif"/>
                <a:ea typeface="CMU Serif"/>
              </a:rPr>
              <a:t>Bereinigung der Daten 4</a:t>
            </a:r>
            <a:endParaRPr b="0" lang="de-DE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Textfeld 2"/>
          <p:cNvSpPr/>
          <p:nvPr/>
        </p:nvSpPr>
        <p:spPr>
          <a:xfrm>
            <a:off x="585360" y="1553040"/>
            <a:ext cx="99529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„Color“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DejaVu Sans"/>
              </a:rPr>
              <a:t>Die Farbe hat fast keinen Einfluss auf den Preis, Farben wie gold, green etc. wenig vertreten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5080" cy="64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ffffff"/>
                </a:solidFill>
                <a:latin typeface="CMU Serif"/>
                <a:ea typeface="CMU Serif"/>
              </a:rPr>
              <a:t>Bereinigung der Daten 5</a:t>
            </a:r>
            <a:endParaRPr b="0" lang="de-DE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Textfeld 2"/>
          <p:cNvSpPr/>
          <p:nvPr/>
        </p:nvSpPr>
        <p:spPr>
          <a:xfrm>
            <a:off x="585360" y="1483920"/>
            <a:ext cx="9952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Zusammenfassung der Spalte Brand in 2 Kategorien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2" name="Grafik 2" descr="Ein Bild, das Text, Diagramm, Screenshot, Reihe enthält.&#10;&#10;KI-generierte Inhalte können fehlerhaft sein."/>
          <p:cNvPicPr/>
          <p:nvPr/>
        </p:nvPicPr>
        <p:blipFill>
          <a:blip r:embed="rId1"/>
          <a:srcRect l="0" t="3740" r="0" b="0"/>
          <a:stretch/>
        </p:blipFill>
        <p:spPr>
          <a:xfrm>
            <a:off x="1903680" y="1923840"/>
            <a:ext cx="7316280" cy="473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Anfang/End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Application>LibreOffice/7.4.7.2$Linux_X86_64 LibreOffice_project/40$Build-2</Application>
  <AppVersion>15.0000</AppVersion>
  <Words>480</Words>
  <Paragraphs>122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2018-04-24T17:14:44Z</dcterms:created>
  <dc:creator>Allppt.com;Googleslidesppt.com</dc:creator>
  <dc:description/>
  <dc:language>de-DE</dc:language>
  <cp:lastModifiedBy/>
  <dcterms:modified xsi:type="dcterms:W3CDTF">2025-06-05T14:47:32Z</dcterms:modified>
  <cp:revision>320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PresentationFormat">
    <vt:lpwstr>Breitbild</vt:lpwstr>
  </property>
  <property fmtid="{D5CDD505-2E9C-101B-9397-08002B2CF9AE}" pid="4" name="Slides">
    <vt:i4>19</vt:i4>
  </property>
</Properties>
</file>