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749" r:id="rId2"/>
  </p:sldMasterIdLst>
  <p:sldIdLst>
    <p:sldId id="309" r:id="rId3"/>
    <p:sldId id="348" r:id="rId4"/>
    <p:sldId id="261" r:id="rId5"/>
    <p:sldId id="353" r:id="rId6"/>
    <p:sldId id="352" r:id="rId7"/>
    <p:sldId id="349" r:id="rId8"/>
    <p:sldId id="350" r:id="rId9"/>
    <p:sldId id="351" r:id="rId10"/>
    <p:sldId id="346" r:id="rId11"/>
    <p:sldId id="275" r:id="rId12"/>
    <p:sldId id="318" r:id="rId13"/>
    <p:sldId id="347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Okruhlica" initials="PO" lastIdx="1" clrIdx="0">
    <p:extLst>
      <p:ext uri="{19B8F6BF-5375-455C-9EA6-DF929625EA0E}">
        <p15:presenceInfo xmlns:p15="http://schemas.microsoft.com/office/powerpoint/2012/main" userId="6ec65aedfe4bc6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AA313F"/>
    <a:srgbClr val="FFFFFF"/>
    <a:srgbClr val="2F4913"/>
    <a:srgbClr val="92D050"/>
    <a:srgbClr val="C51822"/>
    <a:srgbClr val="ADCAE8"/>
    <a:srgbClr val="B7CA42"/>
    <a:srgbClr val="2D5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58" y="108"/>
      </p:cViewPr>
      <p:guideLst>
        <p:guide orient="horz" pos="23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4965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fa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A1D3076-C9E3-7AF5-C29B-FCDED38372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620"/>
          </a:xfrm>
          <a:prstGeom prst="rect">
            <a:avLst/>
          </a:prstGeom>
          <a:solidFill>
            <a:srgbClr val="AA313F"/>
          </a:solidFill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E3DC9DC-5C91-C59D-8C7B-F3CAF39E10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26890" y="2281589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A1983559-6E44-102E-FF3B-32B34B3C610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699965" y="4216400"/>
            <a:ext cx="3455987" cy="1544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</p:spTree>
    <p:extLst>
      <p:ext uri="{BB962C8B-B14F-4D97-AF65-F5344CB8AC3E}">
        <p14:creationId xmlns:p14="http://schemas.microsoft.com/office/powerpoint/2010/main" val="144139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D253A0C-3378-631A-BBCA-91D1A7B9EF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60" y="0"/>
            <a:ext cx="12182340" cy="6858000"/>
          </a:xfrm>
          <a:prstGeom prst="rect">
            <a:avLst/>
          </a:prstGeom>
        </p:spPr>
      </p:pic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9BB727-7D4A-D404-B83B-B6B2873740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2409" y="4628279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1024965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Menschliches Gesicht, Person, Licht, Kunst enthält.&#10;&#10;Automatisch generierte Beschreibung">
            <a:extLst>
              <a:ext uri="{FF2B5EF4-FFF2-40B4-BE49-F238E27FC236}">
                <a16:creationId xmlns:a16="http://schemas.microsoft.com/office/drawing/2014/main" id="{0023472D-91BE-1913-CC6C-365B282D59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9"/>
          <a:stretch/>
        </p:blipFill>
        <p:spPr>
          <a:xfrm flipH="1">
            <a:off x="596113" y="0"/>
            <a:ext cx="11595887" cy="6858000"/>
          </a:xfrm>
          <a:prstGeom prst="rect">
            <a:avLst/>
          </a:prstGeom>
        </p:spPr>
      </p:pic>
      <p:sp>
        <p:nvSpPr>
          <p:cNvPr id="8" name="Textplatzhalter 6">
            <a:extLst>
              <a:ext uri="{FF2B5EF4-FFF2-40B4-BE49-F238E27FC236}">
                <a16:creationId xmlns:a16="http://schemas.microsoft.com/office/drawing/2014/main" id="{6057E902-8600-CDBA-C860-E38F2C0E51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752" y="4709200"/>
            <a:ext cx="4402138" cy="127081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de-DE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9965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1" baseline="0">
                <a:solidFill>
                  <a:srgbClr val="002060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32" r:id="rId7"/>
    <p:sldLayoutId id="2147483738" r:id="rId8"/>
    <p:sldLayoutId id="2147483743" r:id="rId9"/>
    <p:sldLayoutId id="2147483745" r:id="rId10"/>
    <p:sldLayoutId id="2147483747" r:id="rId11"/>
    <p:sldLayoutId id="2147483746" r:id="rId12"/>
    <p:sldLayoutId id="2147483748" r:id="rId1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68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82245DB-E119-4DA8-858C-9DCF0F54C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"/>
            <a:ext cx="12192000" cy="6857620"/>
          </a:xfrm>
          <a:prstGeom prst="rect">
            <a:avLst/>
          </a:prstGeom>
          <a:solidFill>
            <a:srgbClr val="AA313F"/>
          </a:solidFill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3C18F540-BA74-4179-A9B8-C325A2CDD3D5}"/>
              </a:ext>
            </a:extLst>
          </p:cNvPr>
          <p:cNvSpPr txBox="1"/>
          <p:nvPr/>
        </p:nvSpPr>
        <p:spPr>
          <a:xfrm>
            <a:off x="6877959" y="1420043"/>
            <a:ext cx="482447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6000" b="1" dirty="0">
                <a:solidFill>
                  <a:schemeClr val="tx2">
                    <a:lumMod val="75000"/>
                  </a:schemeClr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Machine Learning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3622A8E5-3A43-426F-B56D-7776DF78C8F0}"/>
              </a:ext>
            </a:extLst>
          </p:cNvPr>
          <p:cNvSpPr txBox="1"/>
          <p:nvPr/>
        </p:nvSpPr>
        <p:spPr>
          <a:xfrm>
            <a:off x="7379561" y="3262531"/>
            <a:ext cx="3821271" cy="2898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Analyse der Gebrauchtwagen und deren Preise in Deutschland</a:t>
            </a:r>
          </a:p>
          <a:p>
            <a:pPr algn="ctr"/>
            <a:endParaRPr lang="de-DE" altLang="ko-KR" sz="1867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  <a:p>
            <a:pPr algn="ctr"/>
            <a:endParaRPr lang="de-DE" altLang="ko-KR" sz="1867" dirty="0">
              <a:solidFill>
                <a:schemeClr val="tx2">
                  <a:lumMod val="75000"/>
                </a:schemeClr>
              </a:solidFill>
              <a:latin typeface="Aptos SemiBold" panose="020F0502020204030204" pitchFamily="34" charset="0"/>
              <a:cs typeface="Aptos Serif" panose="020B0502040204020203" pitchFamily="18" charset="0"/>
            </a:endParaRPr>
          </a:p>
          <a:p>
            <a:pPr algn="ctr"/>
            <a:r>
              <a:rPr lang="de-DE" altLang="ko-KR" sz="24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Vorgestellt von</a:t>
            </a:r>
          </a:p>
          <a:p>
            <a:pPr algn="ctr"/>
            <a:endParaRPr lang="de-DE" altLang="ko-KR" sz="700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  <a:cs typeface="Aptos Serif" panose="020B0502040204020203" pitchFamily="18" charset="0"/>
            </a:endParaRP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Peter Okruhlica</a:t>
            </a: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Nico Dilger</a:t>
            </a:r>
          </a:p>
          <a:p>
            <a:pPr algn="ctr"/>
            <a:r>
              <a:rPr lang="de-DE" altLang="ko-KR" sz="19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  <a:cs typeface="Aptos Serif" panose="020B0502040204020203" pitchFamily="18" charset="0"/>
              </a:rPr>
              <a:t>am xx.xx.2025</a:t>
            </a:r>
          </a:p>
          <a:p>
            <a:pPr algn="ctr"/>
            <a:endParaRPr lang="ko-KR" altLang="en-US" sz="1900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  <a:cs typeface="Aptos Serif" panose="020B0502040204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23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13217" y="279874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3935" y="380280"/>
            <a:ext cx="8066002" cy="68107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Titel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7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>
            <a:extLst>
              <a:ext uri="{FF2B5EF4-FFF2-40B4-BE49-F238E27FC236}">
                <a16:creationId xmlns:a16="http://schemas.microsoft.com/office/drawing/2014/main" id="{061C4418-2F26-5D3F-FD31-282B435BC65D}"/>
              </a:ext>
            </a:extLst>
          </p:cNvPr>
          <p:cNvSpPr txBox="1"/>
          <p:nvPr/>
        </p:nvSpPr>
        <p:spPr>
          <a:xfrm>
            <a:off x="354563" y="4197204"/>
            <a:ext cx="4794951" cy="14850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endParaRPr lang="de-DE" altLang="ko-KR" sz="1050" i="1" dirty="0">
              <a:solidFill>
                <a:srgbClr val="002060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  <a:p>
            <a:pPr algn="ctr"/>
            <a:r>
              <a:rPr lang="de-DE" altLang="ko-KR" sz="4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Vielen Dank für </a:t>
            </a:r>
          </a:p>
          <a:p>
            <a:pPr algn="ctr"/>
            <a:r>
              <a:rPr lang="de-DE" altLang="ko-KR" sz="4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Aufmerksamkeit</a:t>
            </a:r>
            <a:endParaRPr lang="de-DE" altLang="ko-KR" sz="5400" b="1" dirty="0">
              <a:solidFill>
                <a:srgbClr val="002060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4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8CBCD8AC-1A5A-0A80-75BE-EF7CFC0E3370}"/>
              </a:ext>
            </a:extLst>
          </p:cNvPr>
          <p:cNvSpPr txBox="1"/>
          <p:nvPr/>
        </p:nvSpPr>
        <p:spPr>
          <a:xfrm>
            <a:off x="0" y="444145"/>
            <a:ext cx="5446295" cy="8425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Gliederung</a:t>
            </a:r>
            <a:endParaRPr lang="de-DE" altLang="ko-KR" sz="60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416969B-CB20-490A-B9C4-BD3ACAC43A1D}"/>
              </a:ext>
            </a:extLst>
          </p:cNvPr>
          <p:cNvSpPr txBox="1"/>
          <p:nvPr/>
        </p:nvSpPr>
        <p:spPr>
          <a:xfrm>
            <a:off x="762000" y="1355558"/>
            <a:ext cx="88472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Bahnschrift SemiLight" panose="020B0502040204020203" pitchFamily="34" charset="0"/>
              </a:rPr>
              <a:t>Vorstellung des Datensatzes und Zweck der Analyse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Deskriptive Datenanalyse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3 Maschinelle Lernverfahren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	Maschinelles Lernverfahren 1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	Maschinelles Lernverfahren 2</a:t>
            </a:r>
          </a:p>
          <a:p>
            <a:r>
              <a:rPr lang="de-DE" dirty="0">
                <a:latin typeface="Bahnschrift SemiLight" panose="020B0502040204020203" pitchFamily="34" charset="0"/>
              </a:rPr>
              <a:t>	Maschinelles Lernverfahren 3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00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959642" y="2549187"/>
            <a:ext cx="5887453" cy="15350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1. Deskriptive</a:t>
            </a:r>
            <a:b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</a:br>
            <a:r>
              <a:rPr lang="de-DE" altLang="ko-KR" sz="60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Datenanalyse</a:t>
            </a:r>
            <a:endParaRPr lang="de-DE" altLang="ko-KR" sz="60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83935" y="380280"/>
            <a:ext cx="8066002" cy="681077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Titel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36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2999" y="460491"/>
            <a:ext cx="8066002" cy="646331"/>
          </a:xfrm>
        </p:spPr>
        <p:txBody>
          <a:bodyPr>
            <a:normAutofit fontScale="85000" lnSpcReduction="20000"/>
          </a:bodyPr>
          <a:lstStyle/>
          <a:p>
            <a:r>
              <a:rPr lang="de-DE" sz="5400" b="1" dirty="0">
                <a:ln w="12700">
                  <a:noFill/>
                </a:ln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Bereinigung der Daten</a:t>
            </a:r>
            <a:endParaRPr lang="en-US" b="1" dirty="0">
              <a:ln w="12700">
                <a:noFill/>
              </a:ln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3FB237-EAB2-420A-B049-9367A89DFA41}"/>
              </a:ext>
            </a:extLst>
          </p:cNvPr>
          <p:cNvSpPr txBox="1"/>
          <p:nvPr/>
        </p:nvSpPr>
        <p:spPr>
          <a:xfrm>
            <a:off x="561474" y="1836821"/>
            <a:ext cx="9954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Bahnschrift SemiLight" panose="020B0502040204020203" pitchFamily="34" charset="0"/>
              </a:rPr>
              <a:t>Entfernung der Spalte „Unnamed..0“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Spalte hat keine Relevanz, sie ist reine Nummerierung der Zeilen.</a:t>
            </a:r>
          </a:p>
          <a:p>
            <a:endParaRPr lang="de-DE" dirty="0">
              <a:latin typeface="Bahnschrift SemiLight" panose="020B0502040204020203" pitchFamily="34" charset="0"/>
            </a:endParaRPr>
          </a:p>
          <a:p>
            <a:endParaRPr lang="de-DE" dirty="0">
              <a:latin typeface="Bahnschrift SemiLight" panose="020B0502040204020203" pitchFamily="34" charset="0"/>
            </a:endParaRPr>
          </a:p>
          <a:p>
            <a:endParaRPr lang="de-DE" dirty="0">
              <a:latin typeface="Bahnschrift SemiLight" panose="020B0502040204020203" pitchFamily="34" charset="0"/>
            </a:endParaRPr>
          </a:p>
          <a:p>
            <a:r>
              <a:rPr lang="de-DE" b="1" dirty="0">
                <a:latin typeface="Bahnschrift SemiLight" panose="020B0502040204020203" pitchFamily="34" charset="0"/>
              </a:rPr>
              <a:t>Entfernung der Spalte „</a:t>
            </a:r>
            <a:r>
              <a:rPr lang="de-DE" b="1" dirty="0" err="1">
                <a:latin typeface="Bahnschrift SemiLight" panose="020B0502040204020203" pitchFamily="34" charset="0"/>
              </a:rPr>
              <a:t>offer_description</a:t>
            </a:r>
            <a:r>
              <a:rPr lang="de-DE" b="1" dirty="0">
                <a:latin typeface="Bahnschrift SemiLight" panose="020B0502040204020203" pitchFamily="34" charset="0"/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Es wurde geschaut, ob in der Spalte </a:t>
            </a:r>
            <a:r>
              <a:rPr lang="de-DE" dirty="0" err="1">
                <a:latin typeface="Bahnschrift SemiLight" panose="020B0502040204020203" pitchFamily="34" charset="0"/>
              </a:rPr>
              <a:t>offer_description</a:t>
            </a:r>
            <a:r>
              <a:rPr lang="de-DE" dirty="0">
                <a:latin typeface="Bahnschrift SemiLight" panose="020B0502040204020203" pitchFamily="34" charset="0"/>
              </a:rPr>
              <a:t> Wort unfallfrei steht, dies war auch der Fall aber nur bei 48 Einträgen von 100 000. D.h.: wir wollten schauen, ob man aus dieser Spalte zusätzliche Informationen </a:t>
            </a:r>
            <a:r>
              <a:rPr lang="de-DE">
                <a:latin typeface="Bahnschrift SemiLight" panose="020B0502040204020203" pitchFamily="34" charset="0"/>
              </a:rPr>
              <a:t>gewinnen kann.</a:t>
            </a: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Bahnschrift SemiLight" panose="020B0502040204020203" pitchFamily="34" charset="0"/>
              </a:rPr>
              <a:t>Spalte liefert daher keine aufschlussreiche Informationen für die Analyse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06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86926" y="2623010"/>
            <a:ext cx="6328611" cy="1611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2. Maschinelles </a:t>
            </a:r>
          </a:p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Lernverfahren 1</a:t>
            </a:r>
            <a:endParaRPr lang="de-DE" altLang="ko-KR" sz="55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51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86926" y="2623010"/>
            <a:ext cx="6328611" cy="1611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3. Maschinelles </a:t>
            </a:r>
          </a:p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Lernverfahren 2</a:t>
            </a:r>
            <a:endParaRPr lang="de-DE" altLang="ko-KR" sz="55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4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686926" y="2623010"/>
            <a:ext cx="6328611" cy="16119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4. Maschinelles </a:t>
            </a:r>
          </a:p>
          <a:p>
            <a:pPr algn="ctr">
              <a:lnSpc>
                <a:spcPts val="5400"/>
              </a:lnSpc>
              <a:spcAft>
                <a:spcPts val="600"/>
              </a:spcAft>
            </a:pPr>
            <a:r>
              <a:rPr lang="de-DE" altLang="ko-KR" sz="5500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Lernverfahren 3</a:t>
            </a:r>
            <a:endParaRPr lang="de-DE" altLang="ko-KR" sz="5500" b="1" dirty="0">
              <a:solidFill>
                <a:schemeClr val="accent1"/>
              </a:solidFill>
              <a:latin typeface="CMU Serif" panose="02000803000000000000" pitchFamily="2" charset="0"/>
              <a:ea typeface="CMU Serif" panose="02000803000000000000" pitchFamily="2" charset="0"/>
              <a:cs typeface="CMU Serif" panose="02000803000000000000" pitchFamily="2" charset="0"/>
            </a:endParaRP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673768" y="1688100"/>
            <a:ext cx="5086770" cy="31288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AA9A24-87CF-4FD9-A062-3E8FD5FCE155}"/>
              </a:ext>
            </a:extLst>
          </p:cNvPr>
          <p:cNvSpPr/>
          <p:nvPr/>
        </p:nvSpPr>
        <p:spPr>
          <a:xfrm>
            <a:off x="-39394" y="6497053"/>
            <a:ext cx="12270787" cy="425115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82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7C9638-79CE-43F1-92DA-86FCEFC519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813" y="349106"/>
            <a:ext cx="3407657" cy="792605"/>
          </a:xfrm>
        </p:spPr>
        <p:txBody>
          <a:bodyPr/>
          <a:lstStyle/>
          <a:p>
            <a:r>
              <a:rPr lang="de-DE" dirty="0">
                <a:solidFill>
                  <a:srgbClr val="002060"/>
                </a:solidFill>
                <a:latin typeface="Bahnschrift SemiLight" panose="020B0502040204020203" pitchFamily="34" charset="0"/>
              </a:rPr>
              <a:t>Content</a:t>
            </a:r>
          </a:p>
        </p:txBody>
      </p:sp>
      <p:sp>
        <p:nvSpPr>
          <p:cNvPr id="4" name="Textplatzhalter 1">
            <a:extLst>
              <a:ext uri="{FF2B5EF4-FFF2-40B4-BE49-F238E27FC236}">
                <a16:creationId xmlns:a16="http://schemas.microsoft.com/office/drawing/2014/main" id="{44CB5F3D-4CF2-C96F-5407-6D6E49F19E2E}"/>
              </a:ext>
            </a:extLst>
          </p:cNvPr>
          <p:cNvSpPr txBox="1">
            <a:spLocks/>
          </p:cNvSpPr>
          <p:nvPr/>
        </p:nvSpPr>
        <p:spPr>
          <a:xfrm>
            <a:off x="5390721" y="349106"/>
            <a:ext cx="3407657" cy="792605"/>
          </a:xfrm>
          <a:prstGeom prst="rect">
            <a:avLst/>
          </a:prstGeom>
        </p:spPr>
        <p:txBody>
          <a:bodyPr anchor="ctr"/>
          <a:lstStyle>
            <a:lvl1pPr marL="0" indent="0" algn="ctr" defTabSz="914423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68581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2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40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52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63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7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85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98" indent="-228605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002060"/>
                </a:solidFill>
                <a:latin typeface="CMU Serif" panose="02000803000000000000" pitchFamily="2" charset="0"/>
                <a:ea typeface="CMU Serif" panose="02000803000000000000" pitchFamily="2" charset="0"/>
                <a:cs typeface="CMU Serif" panose="02000803000000000000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48381680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ysClr val="windowText" lastClr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CMU_Serif">
      <a:majorFont>
        <a:latin typeface="CMU Serif"/>
        <a:ea typeface="Arial Unicode MS"/>
        <a:cs typeface=""/>
      </a:majorFont>
      <a:minorFont>
        <a:latin typeface="CMU Serif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nfang/End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MU_Serif">
      <a:majorFont>
        <a:latin typeface="CMU Serif"/>
        <a:ea typeface="Arial Unicode MS"/>
        <a:cs typeface=""/>
      </a:majorFont>
      <a:minorFont>
        <a:latin typeface="CMU Serif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40</Paragraphs>
  <Slides>12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Aptos SemiBold</vt:lpstr>
      <vt:lpstr>Arial</vt:lpstr>
      <vt:lpstr>Bahnschrift SemiLight</vt:lpstr>
      <vt:lpstr>CMU Serif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Peter Okruhlica</cp:lastModifiedBy>
  <cp:revision>290</cp:revision>
  <dcterms:created xsi:type="dcterms:W3CDTF">2018-04-24T17:14:44Z</dcterms:created>
  <dcterms:modified xsi:type="dcterms:W3CDTF">2025-04-26T08:43:08Z</dcterms:modified>
</cp:coreProperties>
</file>