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Titeltextes durch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323640" y="6357240"/>
            <a:ext cx="11867760" cy="338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39" name="Freeform: Shape 2"/>
          <p:cNvSpPr/>
          <p:nvPr/>
        </p:nvSpPr>
        <p:spPr>
          <a:xfrm>
            <a:off x="323640" y="6349320"/>
            <a:ext cx="564480" cy="347040"/>
          </a:xfrm>
          <a:custGeom>
            <a:avLst/>
            <a:gdLst>
              <a:gd name="textAreaLeft" fmla="*/ 0 w 564480"/>
              <a:gd name="textAreaRight" fmla="*/ 565200 w 564480"/>
              <a:gd name="textAreaTop" fmla="*/ 0 h 347040"/>
              <a:gd name="textAreaBottom" fmla="*/ 347760 h 34704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90600" cy="1025280"/>
          </a:xfrm>
          <a:custGeom>
            <a:avLst/>
            <a:gdLst>
              <a:gd name="textAreaLeft" fmla="*/ 0 w 11190600"/>
              <a:gd name="textAreaRight" fmla="*/ 11191320 w 11190600"/>
              <a:gd name="textAreaTop" fmla="*/ 0 h 1025280"/>
              <a:gd name="textAreaBottom" fmla="*/ 1026000 h 1025280"/>
            </a:gdLst>
            <a:ahLst/>
            <a:rect l="textAreaLeft" t="textAreaTop" r="textAreaRight" b="textAreaBottom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79" name="Freeform: Shape 3"/>
          <p:cNvSpPr/>
          <p:nvPr/>
        </p:nvSpPr>
        <p:spPr>
          <a:xfrm>
            <a:off x="0" y="161280"/>
            <a:ext cx="1667520" cy="1025280"/>
          </a:xfrm>
          <a:custGeom>
            <a:avLst/>
            <a:gdLst>
              <a:gd name="textAreaLeft" fmla="*/ 0 w 1667520"/>
              <a:gd name="textAreaRight" fmla="*/ 1668240 w 1667520"/>
              <a:gd name="textAreaTop" fmla="*/ 0 h 1025280"/>
              <a:gd name="textAreaBottom" fmla="*/ 1026000 h 102528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0" name="Freeform: Shape 8"/>
          <p:cNvSpPr/>
          <p:nvPr/>
        </p:nvSpPr>
        <p:spPr>
          <a:xfrm>
            <a:off x="11288880" y="161280"/>
            <a:ext cx="902160" cy="1025280"/>
          </a:xfrm>
          <a:custGeom>
            <a:avLst/>
            <a:gdLst>
              <a:gd name="textAreaLeft" fmla="*/ 0 w 902160"/>
              <a:gd name="textAreaRight" fmla="*/ 902880 w 902160"/>
              <a:gd name="textAreaTop" fmla="*/ 0 h 1025280"/>
              <a:gd name="textAreaBottom" fmla="*/ 1026000 h 1025280"/>
            </a:gdLst>
            <a:ahLst/>
            <a:rect l="textAreaLeft" t="textAreaTop" r="textAreaRight" b="textAreaBottom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2"/>
          <a:srcRect l="4890" t="0" r="0" b="0"/>
          <a:stretch/>
        </p:blipFill>
        <p:spPr>
          <a:xfrm flipH="1">
            <a:off x="596880" y="0"/>
            <a:ext cx="11595240" cy="685728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Titeltextes durch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yaminh/german-car-insights" TargetMode="External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 descr=""/>
          <p:cNvPicPr/>
          <p:nvPr/>
        </p:nvPicPr>
        <p:blipFill>
          <a:blip r:embed="rId1"/>
          <a:stretch/>
        </p:blipFill>
        <p:spPr>
          <a:xfrm>
            <a:off x="0" y="360"/>
            <a:ext cx="12191400" cy="68569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364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2720"/>
            <a:ext cx="3820680" cy="31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44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Grafik 3" descr="Ein Bild, das Text, Diagramm, Reihe, parallel enthält.&#10;&#10;KI-generierte Inhalte können fehlerhaft sein."/>
          <p:cNvPicPr/>
          <p:nvPr/>
        </p:nvPicPr>
        <p:blipFill>
          <a:blip r:embed="rId1"/>
          <a:srcRect l="0" t="3595" r="0" b="0"/>
          <a:stretch/>
        </p:blipFill>
        <p:spPr>
          <a:xfrm>
            <a:off x="2352600" y="1267920"/>
            <a:ext cx="7486200" cy="4850640"/>
          </a:xfrm>
          <a:prstGeom prst="rect">
            <a:avLst/>
          </a:prstGeom>
          <a:ln w="0">
            <a:noFill/>
          </a:ln>
        </p:spPr>
      </p:pic>
      <p:sp>
        <p:nvSpPr>
          <p:cNvPr id="265" name="Textfeld 2"/>
          <p:cNvSpPr/>
          <p:nvPr/>
        </p:nvSpPr>
        <p:spPr>
          <a:xfrm>
            <a:off x="637200" y="6230520"/>
            <a:ext cx="995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Der Sprung beträgt ca. 7000 €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44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feld 2"/>
          <p:cNvSpPr/>
          <p:nvPr/>
        </p:nvSpPr>
        <p:spPr>
          <a:xfrm>
            <a:off x="628560" y="1512000"/>
            <a:ext cx="9953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Klassifiziert man die Autos anhand dieses Sprungs, wird nochmal deutlich, wie wichtig die neue Variable brand_type ist.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Grafik 2" descr="Ein Bild, das Text, Screenshot, Diagramm, Rechteck enthält.&#10;&#10;KI-generierte Inhalte können fehlerhaft sein."/>
          <p:cNvPicPr/>
          <p:nvPr/>
        </p:nvPicPr>
        <p:blipFill>
          <a:blip r:embed="rId1"/>
          <a:stretch/>
        </p:blipFill>
        <p:spPr>
          <a:xfrm>
            <a:off x="1131840" y="2229120"/>
            <a:ext cx="4473000" cy="418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44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Ergebnis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628560" y="1512000"/>
            <a:ext cx="9953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Durch unsere Analyse und Bereinigung haben wir: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- die Anzahl der Variablen reduziert von 15 -&gt; 8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- die Anzahl der Einträge reduzieret von 100.000 -&gt; 88.507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3"/>
          <p:cNvSpPr/>
          <p:nvPr/>
        </p:nvSpPr>
        <p:spPr>
          <a:xfrm>
            <a:off x="5686920" y="2698200"/>
            <a:ext cx="632772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2. Support Vector Machines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Freeform: Shape 152"/>
          <p:cNvSpPr/>
          <p:nvPr/>
        </p:nvSpPr>
        <p:spPr>
          <a:xfrm>
            <a:off x="673920" y="1688040"/>
            <a:ext cx="5086080" cy="3128040"/>
          </a:xfrm>
          <a:custGeom>
            <a:avLst/>
            <a:gdLst>
              <a:gd name="textAreaLeft" fmla="*/ 0 w 5086080"/>
              <a:gd name="textAreaRight" fmla="*/ 5086800 w 5086080"/>
              <a:gd name="textAreaTop" fmla="*/ 0 h 3128040"/>
              <a:gd name="textAreaBottom" fmla="*/ 3128760 h 312804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73" name="Rechteck 1"/>
          <p:cNvSpPr/>
          <p:nvPr/>
        </p:nvSpPr>
        <p:spPr>
          <a:xfrm>
            <a:off x="-39240" y="6496920"/>
            <a:ext cx="12270240" cy="42444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44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Support Vector Machines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feld 3"/>
          <p:cNvSpPr/>
          <p:nvPr/>
        </p:nvSpPr>
        <p:spPr>
          <a:xfrm>
            <a:off x="628560" y="1512000"/>
            <a:ext cx="99532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Training der SVM auf train_val-Datensatz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Erstes Ausführen mit Kreuzvalidierung war sehr langsam, weshalb wir 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eine andere Library verwendet haben, um Multithreading nutzen zu 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können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Nach einigen Stunden Training, kamen als die optimalen Parameter: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Sigma: 5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C: 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==&gt; C ist in der mittleren Range, aber Sigma (hat mehr Potential TODO)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Mit MAE: 3082.514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Deshalb wurde nochmals trainiert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"/>
          <p:cNvSpPr/>
          <p:nvPr/>
        </p:nvSpPr>
        <p:spPr>
          <a:xfrm>
            <a:off x="5686920" y="3040920"/>
            <a:ext cx="632772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3. Decision Tree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Freeform: Shape 152"/>
          <p:cNvSpPr/>
          <p:nvPr/>
        </p:nvSpPr>
        <p:spPr>
          <a:xfrm>
            <a:off x="673920" y="1688040"/>
            <a:ext cx="5086080" cy="3128040"/>
          </a:xfrm>
          <a:custGeom>
            <a:avLst/>
            <a:gdLst>
              <a:gd name="textAreaLeft" fmla="*/ 0 w 5086080"/>
              <a:gd name="textAreaRight" fmla="*/ 5086800 w 5086080"/>
              <a:gd name="textAreaTop" fmla="*/ 0 h 3128040"/>
              <a:gd name="textAreaBottom" fmla="*/ 3128760 h 312804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78" name="Rechteck 1"/>
          <p:cNvSpPr/>
          <p:nvPr/>
        </p:nvSpPr>
        <p:spPr>
          <a:xfrm>
            <a:off x="-39240" y="6496920"/>
            <a:ext cx="12270240" cy="42444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3"/>
          <p:cNvSpPr/>
          <p:nvPr/>
        </p:nvSpPr>
        <p:spPr>
          <a:xfrm>
            <a:off x="5686920" y="2698200"/>
            <a:ext cx="632772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4. Neuronal Network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Freeform: Shape 152"/>
          <p:cNvSpPr/>
          <p:nvPr/>
        </p:nvSpPr>
        <p:spPr>
          <a:xfrm>
            <a:off x="673920" y="1688040"/>
            <a:ext cx="5086080" cy="3128040"/>
          </a:xfrm>
          <a:custGeom>
            <a:avLst/>
            <a:gdLst>
              <a:gd name="textAreaLeft" fmla="*/ 0 w 5086080"/>
              <a:gd name="textAreaRight" fmla="*/ 5086800 w 5086080"/>
              <a:gd name="textAreaTop" fmla="*/ 0 h 3128040"/>
              <a:gd name="textAreaBottom" fmla="*/ 3128760 h 312804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81" name="Rechteck 1"/>
          <p:cNvSpPr/>
          <p:nvPr/>
        </p:nvSpPr>
        <p:spPr>
          <a:xfrm>
            <a:off x="-39240" y="6496920"/>
            <a:ext cx="12270240" cy="42444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 32"/>
          <p:cNvGrpSpPr/>
          <p:nvPr/>
        </p:nvGrpSpPr>
        <p:grpSpPr>
          <a:xfrm>
            <a:off x="1313280" y="279720"/>
            <a:ext cx="9401040" cy="3467880"/>
            <a:chOff x="1313280" y="279720"/>
            <a:chExt cx="9401040" cy="3467880"/>
          </a:xfrm>
        </p:grpSpPr>
        <p:grpSp>
          <p:nvGrpSpPr>
            <p:cNvPr id="283" name="Group 36"/>
            <p:cNvGrpSpPr/>
            <p:nvPr/>
          </p:nvGrpSpPr>
          <p:grpSpPr>
            <a:xfrm>
              <a:off x="4695120" y="279720"/>
              <a:ext cx="2626200" cy="3411720"/>
              <a:chOff x="4695120" y="279720"/>
              <a:chExt cx="2626200" cy="3411720"/>
            </a:xfrm>
          </p:grpSpPr>
          <p:sp>
            <p:nvSpPr>
              <p:cNvPr id="284" name="Graphic 2"/>
              <p:cNvSpPr/>
              <p:nvPr/>
            </p:nvSpPr>
            <p:spPr>
              <a:xfrm>
                <a:off x="4695120" y="279720"/>
                <a:ext cx="2626200" cy="3411720"/>
              </a:xfrm>
              <a:custGeom>
                <a:avLst/>
                <a:gdLst>
                  <a:gd name="textAreaLeft" fmla="*/ 0 w 2626200"/>
                  <a:gd name="textAreaRight" fmla="*/ 2626920 w 2626200"/>
                  <a:gd name="textAreaTop" fmla="*/ 0 h 3411720"/>
                  <a:gd name="textAreaBottom" fmla="*/ 3412440 h 3411720"/>
                </a:gdLst>
                <a:ahLst/>
                <a:rect l="textAreaLeft" t="textAreaTop" r="textAreaRight" b="textAreaBottom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MU Serif"/>
                  <a:ea typeface="Arial Unicode MS"/>
                </a:endParaRPr>
              </a:p>
            </p:txBody>
          </p:sp>
          <p:grpSp>
            <p:nvGrpSpPr>
              <p:cNvPr id="285" name="Group 40"/>
              <p:cNvGrpSpPr/>
              <p:nvPr/>
            </p:nvGrpSpPr>
            <p:grpSpPr>
              <a:xfrm>
                <a:off x="5502960" y="658080"/>
                <a:ext cx="1326600" cy="1299960"/>
                <a:chOff x="5502960" y="658080"/>
                <a:chExt cx="1326600" cy="1299960"/>
              </a:xfrm>
            </p:grpSpPr>
            <p:sp>
              <p:nvSpPr>
                <p:cNvPr id="286" name="Graphic 4"/>
                <p:cNvSpPr/>
                <p:nvPr/>
              </p:nvSpPr>
              <p:spPr>
                <a:xfrm>
                  <a:off x="5502960" y="658080"/>
                  <a:ext cx="1326600" cy="1299960"/>
                </a:xfrm>
                <a:custGeom>
                  <a:avLst/>
                  <a:gdLst>
                    <a:gd name="textAreaLeft" fmla="*/ 0 w 1326600"/>
                    <a:gd name="textAreaRight" fmla="*/ 1327320 w 1326600"/>
                    <a:gd name="textAreaTop" fmla="*/ 0 h 1299960"/>
                    <a:gd name="textAreaBottom" fmla="*/ 1300680 h 1299960"/>
                  </a:gdLst>
                  <a:ahLst/>
                  <a:rect l="textAreaLeft" t="textAreaTop" r="textAreaRight" b="textAreaBottom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rgbClr val="000000"/>
                    </a:solidFill>
                    <a:latin typeface="CMU Serif"/>
                    <a:ea typeface="Arial Unicode MS"/>
                  </a:endParaRPr>
                </a:p>
              </p:txBody>
            </p:sp>
            <p:sp>
              <p:nvSpPr>
                <p:cNvPr id="287" name="Freeform: Shape 42"/>
                <p:cNvSpPr/>
                <p:nvPr/>
              </p:nvSpPr>
              <p:spPr>
                <a:xfrm>
                  <a:off x="5824800" y="1128600"/>
                  <a:ext cx="623520" cy="411840"/>
                </a:xfrm>
                <a:custGeom>
                  <a:avLst/>
                  <a:gdLst>
                    <a:gd name="textAreaLeft" fmla="*/ 0 w 623520"/>
                    <a:gd name="textAreaRight" fmla="*/ 624240 w 623520"/>
                    <a:gd name="textAreaTop" fmla="*/ 0 h 411840"/>
                    <a:gd name="textAreaBottom" fmla="*/ 412560 h 411840"/>
                  </a:gdLst>
                  <a:ahLst/>
                  <a:rect l="textAreaLeft" t="textAreaTop" r="textAreaRight" b="textAreaBottom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MU Serif"/>
                    <a:ea typeface="Arial Unicode MS"/>
                  </a:endParaRPr>
                </a:p>
              </p:txBody>
            </p:sp>
          </p:grpSp>
        </p:grpSp>
        <p:sp>
          <p:nvSpPr>
            <p:cNvPr id="288" name="Rectangle 38"/>
            <p:cNvSpPr/>
            <p:nvPr/>
          </p:nvSpPr>
          <p:spPr>
            <a:xfrm>
              <a:off x="1313280" y="3684600"/>
              <a:ext cx="9401040" cy="63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8720" bIns="1872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MU Serif"/>
                <a:ea typeface="Arial Unicode MS"/>
              </a:endParaRPr>
            </a:p>
          </p:txBody>
        </p:sp>
      </p:grpSp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7040" cy="79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platzhalter 1"/>
          <p:cNvSpPr/>
          <p:nvPr/>
        </p:nvSpPr>
        <p:spPr>
          <a:xfrm>
            <a:off x="5390640" y="349200"/>
            <a:ext cx="340704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400" spc="-1" strike="noStrike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5440" cy="68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9000"/>
          </a:bodyPr>
          <a:p>
            <a:pPr marL="208440"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572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</a:pP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66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1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12"/>
          <p:cNvSpPr/>
          <p:nvPr/>
        </p:nvSpPr>
        <p:spPr>
          <a:xfrm>
            <a:off x="354600" y="4205520"/>
            <a:ext cx="479412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endParaRPr b="0" lang="de-DE" sz="10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5440" cy="10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600" spc="-1" strike="noStrike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b="0" lang="de-DE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9080" cy="50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b="0" lang="de-DE" sz="1800" spc="-1" strike="noStrike" u="sng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1"/>
              </a:rPr>
              <a:t>https://www.kaggle.com/datasets/yaminh/german-car-insights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040" cy="2972160"/>
        </p:xfrm>
        <a:graphic>
          <a:graphicData uri="http://schemas.openxmlformats.org/drawingml/2006/table">
            <a:tbl>
              <a:tblPr/>
              <a:tblGrid>
                <a:gridCol w="2203200"/>
                <a:gridCol w="2203200"/>
              </a:tblGrid>
              <a:tr h="3765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040" cy="3337200"/>
        </p:xfrm>
        <a:graphic>
          <a:graphicData uri="http://schemas.openxmlformats.org/drawingml/2006/table">
            <a:tbl>
              <a:tblPr/>
              <a:tblGrid>
                <a:gridCol w="3368520"/>
                <a:gridCol w="1451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3"/>
          <p:cNvSpPr/>
          <p:nvPr/>
        </p:nvSpPr>
        <p:spPr>
          <a:xfrm>
            <a:off x="5959800" y="1899720"/>
            <a:ext cx="5886720" cy="28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1. Bereinigung und deskriptive</a:t>
            </a:r>
            <a:br>
              <a:rPr sz="6000"/>
            </a:b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Freeform: Shape 152"/>
          <p:cNvSpPr/>
          <p:nvPr/>
        </p:nvSpPr>
        <p:spPr>
          <a:xfrm>
            <a:off x="673920" y="1688040"/>
            <a:ext cx="5086080" cy="3128040"/>
          </a:xfrm>
          <a:custGeom>
            <a:avLst/>
            <a:gdLst>
              <a:gd name="textAreaLeft" fmla="*/ 0 w 5086080"/>
              <a:gd name="textAreaRight" fmla="*/ 5086800 w 5086080"/>
              <a:gd name="textAreaTop" fmla="*/ 0 h 3128040"/>
              <a:gd name="textAreaBottom" fmla="*/ 3128760 h 312804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46" name="Rechteck 1"/>
          <p:cNvSpPr/>
          <p:nvPr/>
        </p:nvSpPr>
        <p:spPr>
          <a:xfrm>
            <a:off x="-39240" y="6496920"/>
            <a:ext cx="12270240" cy="42444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44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4000"/>
          </a:bodyPr>
          <a:p>
            <a:pPr marL="20736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feld 2"/>
          <p:cNvSpPr/>
          <p:nvPr/>
        </p:nvSpPr>
        <p:spPr>
          <a:xfrm>
            <a:off x="585360" y="1788840"/>
            <a:ext cx="995328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„offer_description“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offer_description Wort unfallfrei, sport, 4x4 usw. steht.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sport bzw. 4x4 -&gt; neue Spalte erzeugt.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„power_ps“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„power_kw“ durch Umwandlung gewonnen werden.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44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4000"/>
          </a:bodyPr>
          <a:p>
            <a:pPr marL="20736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feld 2"/>
          <p:cNvSpPr/>
          <p:nvPr/>
        </p:nvSpPr>
        <p:spPr>
          <a:xfrm>
            <a:off x="585360" y="1788840"/>
            <a:ext cx="99532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„fuel_consumption_g_km“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fuel_type Diesel oder Benzin, nicht für alternative Antriebsarten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fuel_type zu wichtig für Zielvariable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älter als 2003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deren Kilometerstand über 500.000 km liegt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Grafik 247" descr=""/>
          <p:cNvPicPr/>
          <p:nvPr/>
        </p:nvPicPr>
        <p:blipFill>
          <a:blip r:embed="rId1"/>
          <a:stretch/>
        </p:blipFill>
        <p:spPr>
          <a:xfrm>
            <a:off x="5248800" y="2556360"/>
            <a:ext cx="3792600" cy="26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44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Textfeld 2"/>
          <p:cNvSpPr/>
          <p:nvPr/>
        </p:nvSpPr>
        <p:spPr>
          <a:xfrm>
            <a:off x="585360" y="1507680"/>
            <a:ext cx="9953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Ausreißer in „price_in_euro“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Setzen eines vernünftigen Höchstpreises für ein Gebrauchtwagen (60.000 €)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rafik 4" descr=""/>
          <p:cNvPicPr/>
          <p:nvPr/>
        </p:nvPicPr>
        <p:blipFill>
          <a:blip r:embed="rId1"/>
          <a:srcRect l="3454" t="3588" r="53067" b="14613"/>
          <a:stretch/>
        </p:blipFill>
        <p:spPr>
          <a:xfrm>
            <a:off x="585360" y="2443680"/>
            <a:ext cx="3213360" cy="3843360"/>
          </a:xfrm>
          <a:prstGeom prst="rect">
            <a:avLst/>
          </a:prstGeom>
          <a:ln w="0">
            <a:noFill/>
          </a:ln>
        </p:spPr>
      </p:pic>
      <p:pic>
        <p:nvPicPr>
          <p:cNvPr id="255" name="Grafik 7" descr=""/>
          <p:cNvPicPr/>
          <p:nvPr/>
        </p:nvPicPr>
        <p:blipFill>
          <a:blip r:embed="rId2"/>
          <a:srcRect l="3476" t="4038" r="52240" b="13659"/>
          <a:stretch/>
        </p:blipFill>
        <p:spPr>
          <a:xfrm>
            <a:off x="6339240" y="2553840"/>
            <a:ext cx="3252960" cy="3843360"/>
          </a:xfrm>
          <a:prstGeom prst="rect">
            <a:avLst/>
          </a:prstGeom>
          <a:ln w="0">
            <a:noFill/>
          </a:ln>
        </p:spPr>
      </p:pic>
      <p:sp>
        <p:nvSpPr>
          <p:cNvPr id="256" name="Pfeil: nach rechts 8"/>
          <p:cNvSpPr/>
          <p:nvPr/>
        </p:nvSpPr>
        <p:spPr>
          <a:xfrm>
            <a:off x="4048920" y="4169160"/>
            <a:ext cx="2040120" cy="39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1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rafik 5" descr=""/>
          <p:cNvPicPr/>
          <p:nvPr/>
        </p:nvPicPr>
        <p:blipFill>
          <a:blip r:embed="rId1"/>
          <a:srcRect l="0" t="2445" r="0" b="2101"/>
          <a:stretch/>
        </p:blipFill>
        <p:spPr>
          <a:xfrm>
            <a:off x="1662480" y="2282400"/>
            <a:ext cx="7799040" cy="4463280"/>
          </a:xfrm>
          <a:prstGeom prst="rect">
            <a:avLst/>
          </a:prstGeom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44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4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feld 2"/>
          <p:cNvSpPr/>
          <p:nvPr/>
        </p:nvSpPr>
        <p:spPr>
          <a:xfrm>
            <a:off x="585360" y="1553040"/>
            <a:ext cx="9953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„Color“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DejaVu Sans"/>
              </a:rPr>
              <a:t>Die Farbe hat fast keinen Einfluss auf den Preis, Farben wie gold, green etc. wenig vertreten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544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feld 2"/>
          <p:cNvSpPr/>
          <p:nvPr/>
        </p:nvSpPr>
        <p:spPr>
          <a:xfrm>
            <a:off x="585360" y="1483920"/>
            <a:ext cx="995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Zusammenfassung der Spalte Brand in 2 Kategorien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Grafik 2" descr="Ein Bild, das Text, Diagramm, Screenshot, Reihe enthält.&#10;&#10;KI-generierte Inhalte können fehlerhaft sein."/>
          <p:cNvPicPr/>
          <p:nvPr/>
        </p:nvPicPr>
        <p:blipFill>
          <a:blip r:embed="rId1"/>
          <a:srcRect l="0" t="3740" r="0" b="0"/>
          <a:stretch/>
        </p:blipFill>
        <p:spPr>
          <a:xfrm>
            <a:off x="1903680" y="1923840"/>
            <a:ext cx="7316640" cy="473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Anfang/End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LibreOffice/7.4.7.2$Linux_X86_64 LibreOffice_project/40$Build-2</Application>
  <AppVersion>15.0000</AppVersion>
  <Words>480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  <dc:description/>
  <dc:language>de-DE</dc:language>
  <cp:lastModifiedBy/>
  <dcterms:modified xsi:type="dcterms:W3CDTF">2025-06-04T14:39:43Z</dcterms:modified>
  <cp:revision>310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19</vt:i4>
  </property>
</Properties>
</file>