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61" r:id="rId10"/>
    <p:sldId id="259" r:id="rId11"/>
    <p:sldId id="260" r:id="rId12"/>
    <p:sldId id="269" r:id="rId13"/>
    <p:sldId id="270" r:id="rId14"/>
    <p:sldId id="271" r:id="rId15"/>
    <p:sldId id="272" r:id="rId16"/>
    <p:sldId id="273" r:id="rId17"/>
    <p:sldId id="274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0" y="339480"/>
            <a:ext cx="12191760" cy="792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1" strike="noStrike" spc="-1">
                <a:solidFill>
                  <a:srgbClr val="002060"/>
                </a:solidFill>
                <a:latin typeface="CMU Serif"/>
                <a:ea typeface="Arial Unicode MS"/>
              </a:rPr>
              <a:t>BASIC LAYOUT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9" name="Rectangle 3"/>
          <p:cNvSpPr/>
          <p:nvPr/>
        </p:nvSpPr>
        <p:spPr>
          <a:xfrm>
            <a:off x="323640" y="6357240"/>
            <a:ext cx="11868120" cy="339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40" name="Freeform: Shape 2"/>
          <p:cNvSpPr/>
          <p:nvPr/>
        </p:nvSpPr>
        <p:spPr>
          <a:xfrm>
            <a:off x="323640" y="6349320"/>
            <a:ext cx="564840" cy="347400"/>
          </a:xfrm>
          <a:custGeom>
            <a:avLst/>
            <a:gdLst>
              <a:gd name="textAreaLeft" fmla="*/ 0 w 564840"/>
              <a:gd name="textAreaRight" fmla="*/ 565200 w 564840"/>
              <a:gd name="textAreaTop" fmla="*/ 0 h 347400"/>
              <a:gd name="textAreaBottom" fmla="*/ 347760 h 347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6"/>
          <p:cNvSpPr/>
          <p:nvPr/>
        </p:nvSpPr>
        <p:spPr>
          <a:xfrm>
            <a:off x="0" y="161280"/>
            <a:ext cx="11190960" cy="1025640"/>
          </a:xfrm>
          <a:custGeom>
            <a:avLst/>
            <a:gdLst>
              <a:gd name="textAreaLeft" fmla="*/ 0 w 11190960"/>
              <a:gd name="textAreaRight" fmla="*/ 11191320 w 1119096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2120760" y="339480"/>
            <a:ext cx="977580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MU Serif"/>
                <a:ea typeface="Arial Unicode MS"/>
              </a:rPr>
              <a:t>BASIC LAYOUT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0" name="Freeform: Shape 3"/>
          <p:cNvSpPr/>
          <p:nvPr/>
        </p:nvSpPr>
        <p:spPr>
          <a:xfrm>
            <a:off x="0" y="161280"/>
            <a:ext cx="1667880" cy="1025640"/>
          </a:xfrm>
          <a:custGeom>
            <a:avLst/>
            <a:gdLst>
              <a:gd name="textAreaLeft" fmla="*/ 0 w 1667880"/>
              <a:gd name="textAreaRight" fmla="*/ 1668240 w 166788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1" name="Freeform: Shape 8"/>
          <p:cNvSpPr/>
          <p:nvPr/>
        </p:nvSpPr>
        <p:spPr>
          <a:xfrm>
            <a:off x="11288880" y="161280"/>
            <a:ext cx="902520" cy="1025640"/>
          </a:xfrm>
          <a:custGeom>
            <a:avLst/>
            <a:gdLst>
              <a:gd name="textAreaLeft" fmla="*/ 0 w 902520"/>
              <a:gd name="textAreaRight" fmla="*/ 902880 w 90252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EAF1FF">
                  <a:alpha val="0"/>
                </a:srgbClr>
              </a:gs>
              <a:gs pos="100000">
                <a:srgbClr val="002060">
                  <a:alpha val="61176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afik 4" descr="Ein Bild, das Menschliches Gesicht, Person, Licht, Kunst enthält.&#10;&#10;Automatisch generierte Beschreibung"/>
          <p:cNvPicPr/>
          <p:nvPr/>
        </p:nvPicPr>
        <p:blipFill>
          <a:blip r:embed="rId14"/>
          <a:srcRect l="4890"/>
          <a:stretch/>
        </p:blipFill>
        <p:spPr>
          <a:xfrm flipH="1">
            <a:off x="596520" y="0"/>
            <a:ext cx="11595600" cy="685764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>
                <a:solidFill>
                  <a:srgbClr val="002060"/>
                </a:solidFill>
                <a:latin typeface="CMU Serif"/>
                <a:ea typeface="Arial Unicode MS"/>
              </a:rPr>
              <a:t>Titel</a:t>
            </a:r>
            <a:endParaRPr lang="en-US" sz="4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yaminh/german-car-insights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rafik 1"/>
          <p:cNvPicPr/>
          <p:nvPr/>
        </p:nvPicPr>
        <p:blipFill>
          <a:blip r:embed="rId2"/>
          <a:stretch/>
        </p:blipFill>
        <p:spPr>
          <a:xfrm>
            <a:off x="0" y="360"/>
            <a:ext cx="12191760" cy="6857280"/>
          </a:xfrm>
          <a:prstGeom prst="rect">
            <a:avLst/>
          </a:prstGeom>
          <a:ln w="0">
            <a:noFill/>
          </a:ln>
        </p:spPr>
      </p:pic>
      <p:sp>
        <p:nvSpPr>
          <p:cNvPr id="236" name="TextBox 12"/>
          <p:cNvSpPr/>
          <p:nvPr/>
        </p:nvSpPr>
        <p:spPr>
          <a:xfrm>
            <a:off x="6877800" y="1430280"/>
            <a:ext cx="4824000" cy="191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1848"/>
                </a:solidFill>
                <a:latin typeface="CMU Serif"/>
                <a:ea typeface="CMU Serif"/>
              </a:rPr>
              <a:t>Machine Learning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Box 13"/>
          <p:cNvSpPr/>
          <p:nvPr/>
        </p:nvSpPr>
        <p:spPr>
          <a:xfrm>
            <a:off x="7379640" y="3133800"/>
            <a:ext cx="3821040" cy="31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Analyse der Gebrauchtwagen und deren Preise in Deutschland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7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7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4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Vorgestellt von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7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Peter Okruhlica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Nico Dilger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am xx.xx.2025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00023-4243-E8EE-6970-DB924E4DC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>
            <a:extLst>
              <a:ext uri="{FF2B5EF4-FFF2-40B4-BE49-F238E27FC236}">
                <a16:creationId xmlns:a16="http://schemas.microsoft.com/office/drawing/2014/main" id="{D44F8EDF-4AAB-B7D1-2F24-AB3EF8F771A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063160" y="443506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lang="en-US" sz="40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pic>
        <p:nvPicPr>
          <p:cNvPr id="4" name="Grafik 3" descr="Ein Bild, das Text, Diagramm, Reihe, parallel enthält.&#10;&#10;KI-generierte Inhalte können fehlerhaft sein.">
            <a:extLst>
              <a:ext uri="{FF2B5EF4-FFF2-40B4-BE49-F238E27FC236}">
                <a16:creationId xmlns:a16="http://schemas.microsoft.com/office/drawing/2014/main" id="{43BF5F40-1174-0B89-6A03-32FB0001F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4"/>
          <a:stretch/>
        </p:blipFill>
        <p:spPr>
          <a:xfrm>
            <a:off x="2352756" y="1268084"/>
            <a:ext cx="7486488" cy="4850925"/>
          </a:xfrm>
          <a:prstGeom prst="rect">
            <a:avLst/>
          </a:prstGeom>
        </p:spPr>
      </p:pic>
      <p:sp>
        <p:nvSpPr>
          <p:cNvPr id="5" name="Textfeld 2">
            <a:extLst>
              <a:ext uri="{FF2B5EF4-FFF2-40B4-BE49-F238E27FC236}">
                <a16:creationId xmlns:a16="http://schemas.microsoft.com/office/drawing/2014/main" id="{3F5172F2-469F-A67D-7C3B-4A3B7826856C}"/>
              </a:ext>
            </a:extLst>
          </p:cNvPr>
          <p:cNvSpPr/>
          <p:nvPr/>
        </p:nvSpPr>
        <p:spPr>
          <a:xfrm>
            <a:off x="637117" y="6230555"/>
            <a:ext cx="99536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Der Sprung beträgt ca. 7000 €</a:t>
            </a:r>
          </a:p>
        </p:txBody>
      </p:sp>
    </p:spTree>
    <p:extLst>
      <p:ext uri="{BB962C8B-B14F-4D97-AF65-F5344CB8AC3E}">
        <p14:creationId xmlns:p14="http://schemas.microsoft.com/office/powerpoint/2010/main" val="48795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B945F-9009-762F-5765-50ECCCA8A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>
            <a:extLst>
              <a:ext uri="{FF2B5EF4-FFF2-40B4-BE49-F238E27FC236}">
                <a16:creationId xmlns:a16="http://schemas.microsoft.com/office/drawing/2014/main" id="{E76E4109-241D-FB39-E28C-E6B6C171C53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063160" y="443506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lang="en-US" sz="40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1B7439C1-BD55-4C75-F0C4-997E51DADC28}"/>
              </a:ext>
            </a:extLst>
          </p:cNvPr>
          <p:cNvSpPr/>
          <p:nvPr/>
        </p:nvSpPr>
        <p:spPr>
          <a:xfrm>
            <a:off x="628490" y="1511906"/>
            <a:ext cx="995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Klassifiziert man die Autos anhand dieses Sprungs, wird nochmal deutlich, wie wichtig die neue Variable </a:t>
            </a:r>
            <a:r>
              <a:rPr lang="de-DE" sz="180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brand_type</a:t>
            </a:r>
            <a:r>
              <a:rPr lang="de-DE" sz="180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ist.</a:t>
            </a:r>
          </a:p>
        </p:txBody>
      </p:sp>
      <p:pic>
        <p:nvPicPr>
          <p:cNvPr id="3" name="Grafik 2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FC034F54-BD61-A1F4-99A3-F2D3DA520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59" y="2229248"/>
            <a:ext cx="4473451" cy="418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0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B945F-9009-762F-5765-50ECCCA8A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>
            <a:extLst>
              <a:ext uri="{FF2B5EF4-FFF2-40B4-BE49-F238E27FC236}">
                <a16:creationId xmlns:a16="http://schemas.microsoft.com/office/drawing/2014/main" id="{E76E4109-241D-FB39-E28C-E6B6C171C53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063160" y="443506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Ergebnis</a:t>
            </a:r>
            <a:endParaRPr lang="en-US" sz="40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1B7439C1-BD55-4C75-F0C4-997E51DADC28}"/>
              </a:ext>
            </a:extLst>
          </p:cNvPr>
          <p:cNvSpPr/>
          <p:nvPr/>
        </p:nvSpPr>
        <p:spPr>
          <a:xfrm>
            <a:off x="628490" y="1511906"/>
            <a:ext cx="995364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Durch unsere Analyse und Bereinigung haben wir:</a:t>
            </a:r>
          </a:p>
          <a:p>
            <a:pPr>
              <a:lnSpc>
                <a:spcPct val="100000"/>
              </a:lnSpc>
            </a:pPr>
            <a:r>
              <a:rPr lang="de-DE" sz="180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	- die Anz</a:t>
            </a:r>
            <a:r>
              <a:rPr lang="de-D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ahl der Variablen reduziert von 15 -&gt; 8</a:t>
            </a:r>
          </a:p>
          <a:p>
            <a:pPr>
              <a:lnSpc>
                <a:spcPct val="100000"/>
              </a:lnSpc>
            </a:pPr>
            <a:r>
              <a:rPr lang="de-DE" sz="180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	- </a:t>
            </a:r>
            <a:r>
              <a:rPr lang="de-D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die Anzahl der Einträge reduzieret von 100.000 -&gt; 88.507</a:t>
            </a:r>
            <a:endParaRPr lang="de-DE" sz="1800" strike="noStrike" spc="-1" dirty="0">
              <a:solidFill>
                <a:srgbClr val="000000"/>
              </a:solidFill>
              <a:latin typeface="Bahnschrift SemiLight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08647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Box 3"/>
          <p:cNvSpPr/>
          <p:nvPr/>
        </p:nvSpPr>
        <p:spPr>
          <a:xfrm>
            <a:off x="5686920" y="2671467"/>
            <a:ext cx="6328080" cy="151434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2. Support Vector Machines</a:t>
            </a:r>
            <a:endParaRPr lang="de-DE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4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3"/>
          <p:cNvSpPr/>
          <p:nvPr/>
        </p:nvSpPr>
        <p:spPr>
          <a:xfrm>
            <a:off x="5686920" y="3017716"/>
            <a:ext cx="6328080" cy="8218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3. Learning </a:t>
            </a:r>
            <a:r>
              <a:rPr lang="de-DE" sz="5500" b="1" strike="noStrike" spc="-1" dirty="0" err="1">
                <a:solidFill>
                  <a:srgbClr val="002060"/>
                </a:solidFill>
                <a:latin typeface="CMU Serif"/>
                <a:ea typeface="CMU Serif"/>
              </a:rPr>
              <a:t>Tree</a:t>
            </a:r>
            <a:endParaRPr lang="de-DE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7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3"/>
          <p:cNvSpPr/>
          <p:nvPr/>
        </p:nvSpPr>
        <p:spPr>
          <a:xfrm>
            <a:off x="5686920" y="2671467"/>
            <a:ext cx="6328080" cy="151434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4. Neuronal Network</a:t>
            </a:r>
            <a:endParaRPr lang="de-DE" sz="5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60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32"/>
          <p:cNvGrpSpPr/>
          <p:nvPr/>
        </p:nvGrpSpPr>
        <p:grpSpPr>
          <a:xfrm>
            <a:off x="1313280" y="279720"/>
            <a:ext cx="9401400" cy="3468240"/>
            <a:chOff x="1313280" y="279720"/>
            <a:chExt cx="9401400" cy="3468240"/>
          </a:xfrm>
        </p:grpSpPr>
        <p:grpSp>
          <p:nvGrpSpPr>
            <p:cNvPr id="262" name="Group 36"/>
            <p:cNvGrpSpPr/>
            <p:nvPr/>
          </p:nvGrpSpPr>
          <p:grpSpPr>
            <a:xfrm>
              <a:off x="4695120" y="279720"/>
              <a:ext cx="2626560" cy="3412080"/>
              <a:chOff x="4695120" y="279720"/>
              <a:chExt cx="2626560" cy="3412080"/>
            </a:xfrm>
          </p:grpSpPr>
          <p:sp>
            <p:nvSpPr>
              <p:cNvPr id="263" name="Graphic 2"/>
              <p:cNvSpPr/>
              <p:nvPr/>
            </p:nvSpPr>
            <p:spPr>
              <a:xfrm>
                <a:off x="4695120" y="279720"/>
                <a:ext cx="2626560" cy="3412080"/>
              </a:xfrm>
              <a:custGeom>
                <a:avLst/>
                <a:gdLst>
                  <a:gd name="textAreaLeft" fmla="*/ 0 w 2626560"/>
                  <a:gd name="textAreaRight" fmla="*/ 2626920 w 2626560"/>
                  <a:gd name="textAreaTop" fmla="*/ 0 h 3412080"/>
                  <a:gd name="textAreaBottom" fmla="*/ 3412440 h 3412080"/>
                </a:gdLst>
                <a:ahLst/>
                <a:cxnLst/>
                <a:rect l="textAreaLeft" t="textAreaTop" r="textAreaRight" b="textAreaBottom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000000"/>
                  </a:solidFill>
                  <a:latin typeface="CMU Serif"/>
                  <a:ea typeface="Arial Unicode MS"/>
                </a:endParaRPr>
              </a:p>
            </p:txBody>
          </p:sp>
          <p:grpSp>
            <p:nvGrpSpPr>
              <p:cNvPr id="264" name="Group 40"/>
              <p:cNvGrpSpPr/>
              <p:nvPr/>
            </p:nvGrpSpPr>
            <p:grpSpPr>
              <a:xfrm>
                <a:off x="5502960" y="658080"/>
                <a:ext cx="1326960" cy="1300320"/>
                <a:chOff x="5502960" y="658080"/>
                <a:chExt cx="1326960" cy="1300320"/>
              </a:xfrm>
            </p:grpSpPr>
            <p:sp>
              <p:nvSpPr>
                <p:cNvPr id="265" name="Graphic 4"/>
                <p:cNvSpPr/>
                <p:nvPr/>
              </p:nvSpPr>
              <p:spPr>
                <a:xfrm>
                  <a:off x="5502960" y="658080"/>
                  <a:ext cx="1326960" cy="1300320"/>
                </a:xfrm>
                <a:custGeom>
                  <a:avLst/>
                  <a:gdLst>
                    <a:gd name="textAreaLeft" fmla="*/ 0 w 1326960"/>
                    <a:gd name="textAreaRight" fmla="*/ 1327320 w 1326960"/>
                    <a:gd name="textAreaTop" fmla="*/ 0 h 1300320"/>
                    <a:gd name="textAreaBottom" fmla="*/ 1300680 h 1300320"/>
                  </a:gdLst>
                  <a:ahLst/>
                  <a:cxnLst/>
                  <a:rect l="textAreaLeft" t="textAreaTop" r="textAreaRight" b="textAreaBottom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endParaRPr lang="en-US" sz="1800" b="0" strike="noStrike" spc="-1">
                    <a:solidFill>
                      <a:srgbClr val="000000"/>
                    </a:solidFill>
                    <a:latin typeface="CMU Serif"/>
                    <a:ea typeface="Arial Unicode MS"/>
                  </a:endParaRPr>
                </a:p>
              </p:txBody>
            </p:sp>
            <p:sp>
              <p:nvSpPr>
                <p:cNvPr id="266" name="Freeform: Shape 42"/>
                <p:cNvSpPr/>
                <p:nvPr/>
              </p:nvSpPr>
              <p:spPr>
                <a:xfrm>
                  <a:off x="5824800" y="1128600"/>
                  <a:ext cx="623880" cy="412200"/>
                </a:xfrm>
                <a:custGeom>
                  <a:avLst/>
                  <a:gdLst>
                    <a:gd name="textAreaLeft" fmla="*/ 0 w 623880"/>
                    <a:gd name="textAreaRight" fmla="*/ 624240 w 623880"/>
                    <a:gd name="textAreaTop" fmla="*/ 0 h 412200"/>
                    <a:gd name="textAreaBottom" fmla="*/ 412560 h 412200"/>
                  </a:gdLst>
                  <a:ahLst/>
                  <a:cxnLst/>
                  <a:rect l="textAreaLeft" t="textAreaTop" r="textAreaRight" b="textAreaBottom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US" sz="1800" b="0" strike="noStrike" spc="-1">
                    <a:solidFill>
                      <a:schemeClr val="lt1"/>
                    </a:solidFill>
                    <a:latin typeface="CMU Serif"/>
                    <a:ea typeface="Arial Unicode MS"/>
                  </a:endParaRPr>
                </a:p>
              </p:txBody>
            </p:sp>
          </p:grpSp>
        </p:grpSp>
        <p:sp>
          <p:nvSpPr>
            <p:cNvPr id="267" name="Rectangle 38"/>
            <p:cNvSpPr/>
            <p:nvPr/>
          </p:nvSpPr>
          <p:spPr>
            <a:xfrm>
              <a:off x="1313280" y="3684600"/>
              <a:ext cx="9401400" cy="63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18720" rIns="90000" bIns="1872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MU Serif"/>
                <a:ea typeface="Arial Unicode MS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90840" y="349200"/>
            <a:ext cx="3407400" cy="792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002060"/>
                </a:solidFill>
                <a:latin typeface="Bahnschrift SemiLight"/>
                <a:ea typeface="Arial Unicode MS"/>
              </a:rPr>
              <a:t>Content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69" name="Textplatzhalter 1"/>
          <p:cNvSpPr/>
          <p:nvPr/>
        </p:nvSpPr>
        <p:spPr>
          <a:xfrm>
            <a:off x="5390640" y="349200"/>
            <a:ext cx="3407400" cy="79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5400" b="1" strike="noStrike" spc="-1">
                <a:solidFill>
                  <a:srgbClr val="002060"/>
                </a:solidFill>
                <a:latin typeface="CMU Serif"/>
                <a:ea typeface="CMU Serif"/>
              </a:rPr>
              <a:t>Content</a:t>
            </a:r>
            <a:endParaRPr lang="de-DE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/>
          </p:nvPr>
        </p:nvSpPr>
        <p:spPr>
          <a:xfrm>
            <a:off x="1983960" y="380160"/>
            <a:ext cx="8065800" cy="680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6500" lnSpcReduction="20000"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Titel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12"/>
          <p:cNvSpPr/>
          <p:nvPr/>
        </p:nvSpPr>
        <p:spPr>
          <a:xfrm>
            <a:off x="354600" y="4205520"/>
            <a:ext cx="4794480" cy="146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endParaRPr lang="de-DE" sz="105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002060"/>
                </a:solidFill>
                <a:latin typeface="CMU Serif"/>
                <a:ea typeface="CMU Serif"/>
              </a:rPr>
              <a:t>Vielen Dank für 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002060"/>
                </a:solidFill>
                <a:latin typeface="CMU Serif"/>
                <a:ea typeface="CMU Serif"/>
              </a:rPr>
              <a:t>Aufmerksamkeit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3"/>
          <p:cNvSpPr/>
          <p:nvPr/>
        </p:nvSpPr>
        <p:spPr>
          <a:xfrm>
            <a:off x="0" y="477720"/>
            <a:ext cx="544608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de-DE" sz="6000" b="1" strike="noStrike" spc="-1">
                <a:solidFill>
                  <a:srgbClr val="002060"/>
                </a:solidFill>
                <a:latin typeface="CMU Serif"/>
                <a:ea typeface="CMU Serif"/>
              </a:rPr>
              <a:t>Gliederung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feld 1"/>
          <p:cNvSpPr/>
          <p:nvPr/>
        </p:nvSpPr>
        <p:spPr>
          <a:xfrm>
            <a:off x="762120" y="1355400"/>
            <a:ext cx="884700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Vorstellung des Datensatzes und Zweck der Analyse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Bereinigung des Datensatzes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Deskriptive Datenanalyse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3 Maschinelle Lernverfahren: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1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2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3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1590840" y="240480"/>
            <a:ext cx="8065800" cy="101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600" b="1" strike="noStrike" spc="-1">
                <a:solidFill>
                  <a:srgbClr val="FFFFFF"/>
                </a:solidFill>
                <a:latin typeface="CMU Serif"/>
                <a:ea typeface="CMU Serif"/>
              </a:rPr>
              <a:t>Datensatz</a:t>
            </a:r>
            <a:endParaRPr lang="en-US" sz="46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1" name="Textfeld 2"/>
          <p:cNvSpPr/>
          <p:nvPr/>
        </p:nvSpPr>
        <p:spPr>
          <a:xfrm>
            <a:off x="596160" y="1539000"/>
            <a:ext cx="10999440" cy="506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Der Datensatz wurde unter </a:t>
            </a:r>
            <a:r>
              <a:rPr lang="de-DE" sz="1800" b="0" u="sng" strike="noStrike" spc="-1">
                <a:solidFill>
                  <a:srgbClr val="D8D8D8"/>
                </a:solidFill>
                <a:uFillTx/>
                <a:latin typeface="Bahnschrift SemiLight"/>
                <a:ea typeface="Arial Unicode MS"/>
                <a:hlinkClick r:id="rId2"/>
              </a:rPr>
              <a:t>https://www.kaggle.com/datasets/yaminh/german-car-insights</a:t>
            </a: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 heruntergeladen.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Beinhaltet 100.000 Einträge zu Gebrauchtwagen auf dem deutschen Markt zwischen den Jahren    1995-2023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Use Cases: </a:t>
            </a: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Trendanalyse der Automobilindustrie, Realistische Preiseinschätzung eines Gebrauchtwagens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2" name="Tabelle 4"/>
          <p:cNvGraphicFramePr/>
          <p:nvPr/>
        </p:nvGraphicFramePr>
        <p:xfrm>
          <a:off x="935640" y="2885760"/>
          <a:ext cx="4406400" cy="2972160"/>
        </p:xfrm>
        <a:graphic>
          <a:graphicData uri="http://schemas.openxmlformats.org/drawingml/2006/table">
            <a:tbl>
              <a:tblPr/>
              <a:tblGrid>
                <a:gridCol w="2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Unnamed: 0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Brand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Model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Color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Registration_date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Year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Price_in_euro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3" name="Tabelle 5"/>
          <p:cNvGraphicFramePr/>
          <p:nvPr/>
        </p:nvGraphicFramePr>
        <p:xfrm>
          <a:off x="6058440" y="2520720"/>
          <a:ext cx="4820400" cy="3337200"/>
        </p:xfrm>
        <a:graphic>
          <a:graphicData uri="http://schemas.openxmlformats.org/drawingml/2006/table">
            <a:tbl>
              <a:tblPr/>
              <a:tblGrid>
                <a:gridCol w="336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Power_kw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Power_ps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Transmission_type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Fuel_type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Fuel_consumption_l_100km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Fuel_consumption_g_km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Mileage_in_km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Offer_description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3"/>
          <p:cNvSpPr/>
          <p:nvPr/>
        </p:nvSpPr>
        <p:spPr>
          <a:xfrm>
            <a:off x="5959800" y="1857033"/>
            <a:ext cx="5887080" cy="29185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60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1. Bereinigung und deskriptive</a:t>
            </a:r>
            <a:br>
              <a:rPr sz="6000" dirty="0"/>
            </a:br>
            <a:r>
              <a:rPr lang="de-DE" sz="60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Datenanalyse</a:t>
            </a:r>
            <a:endParaRPr lang="de-DE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1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1500" lnSpcReduction="20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1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5" name="Textfeld 2"/>
          <p:cNvSpPr/>
          <p:nvPr/>
        </p:nvSpPr>
        <p:spPr>
          <a:xfrm>
            <a:off x="585360" y="1788840"/>
            <a:ext cx="9953640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„Unnamed..0“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Spalte hat keine Relevanz, sie ist reine Nummerierung der Zeilen.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offer_description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Z.B.: wurde geschaut, ob in der Spalte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offer_description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Wort unfallfrei,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sport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, 4x4 usw. steht.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Dies war auch der Fall bei </a:t>
            </a:r>
            <a:r>
              <a:rPr lang="de-D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sport</a:t>
            </a:r>
            <a:r>
              <a:rPr lang="de-D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bzw. 4x4 -&gt; neue Spalte erzeugt.</a:t>
            </a:r>
            <a:endParaRPr lang="de-DE" sz="1800" b="0" strike="noStrike" spc="-1" dirty="0">
              <a:solidFill>
                <a:srgbClr val="000000"/>
              </a:solidFill>
              <a:latin typeface="Bahnschrift SemiLight"/>
              <a:ea typeface="Arial Unicode MS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power_ps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Die Pferdestärke kann auch aus „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power_kw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 durch Umwandlung gewonnen werden.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Spalte ist daher überflüssig für die weitere Analyse.</a:t>
            </a: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1500" lnSpcReduction="20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2</a:t>
            </a:r>
            <a:endParaRPr lang="en-US" sz="54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/>
          <p:cNvSpPr/>
          <p:nvPr/>
        </p:nvSpPr>
        <p:spPr>
          <a:xfrm>
            <a:off x="585360" y="1788840"/>
            <a:ext cx="9953640" cy="50768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fuel_consumption_g_km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nur sinnvoll befüllt für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fuel_type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Diesel oder Benzin, nicht für alternative Antriebsarten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fuel_type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zu wichtig für Zielvariable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</a:rPr>
              <a:t>Entfernung der Gebrauchtwagen älter als 2003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b="1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</a:rPr>
              <a:t>Entfernung der Gebrauchtwagen deren Kilometerstand über 500.000 km liegt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Grafik 247"/>
          <p:cNvPicPr/>
          <p:nvPr/>
        </p:nvPicPr>
        <p:blipFill>
          <a:blip r:embed="rId2"/>
          <a:stretch/>
        </p:blipFill>
        <p:spPr>
          <a:xfrm>
            <a:off x="5248912" y="2556419"/>
            <a:ext cx="3792933" cy="262773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2063160" y="443506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3</a:t>
            </a:r>
            <a:endParaRPr lang="en-US" sz="40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/>
          <p:cNvSpPr/>
          <p:nvPr/>
        </p:nvSpPr>
        <p:spPr>
          <a:xfrm>
            <a:off x="585360" y="1507548"/>
            <a:ext cx="995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</a:t>
            </a:r>
            <a:r>
              <a:rPr lang="de-DE" b="1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Ausreißer in „</a:t>
            </a:r>
            <a:r>
              <a:rPr lang="de-DE" b="1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price_in_euro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Setzen eines vernünftigen Höchstpreises für ein Gebrauchtwagen (60.000 €)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24E57C-DFD7-4E4E-B509-3D541CCFF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" t="3589" r="53066" b="14612"/>
          <a:stretch/>
        </p:blipFill>
        <p:spPr>
          <a:xfrm>
            <a:off x="585360" y="2443627"/>
            <a:ext cx="3213783" cy="38438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298E3DC-E525-4FE9-9FB2-5CA9D069B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t="4040" r="52240" b="13658"/>
          <a:stretch/>
        </p:blipFill>
        <p:spPr>
          <a:xfrm>
            <a:off x="6339143" y="2553694"/>
            <a:ext cx="3253438" cy="3843866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09E7BCCA-3644-4124-B5AB-1399E6BAEA06}"/>
              </a:ext>
            </a:extLst>
          </p:cNvPr>
          <p:cNvSpPr/>
          <p:nvPr/>
        </p:nvSpPr>
        <p:spPr>
          <a:xfrm>
            <a:off x="4048910" y="4169206"/>
            <a:ext cx="2040466" cy="392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58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6476479-F540-4A3C-8DFC-D0523E96C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" b="2102"/>
          <a:stretch/>
        </p:blipFill>
        <p:spPr>
          <a:xfrm>
            <a:off x="1662464" y="2282337"/>
            <a:ext cx="7799432" cy="4463520"/>
          </a:xfrm>
          <a:prstGeom prst="rect">
            <a:avLst/>
          </a:prstGeom>
        </p:spPr>
      </p:pic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2063160" y="443506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4</a:t>
            </a:r>
            <a:endParaRPr lang="en-US" sz="40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/>
          <p:cNvSpPr/>
          <p:nvPr/>
        </p:nvSpPr>
        <p:spPr>
          <a:xfrm>
            <a:off x="585360" y="1552987"/>
            <a:ext cx="995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„Color“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strike="noStrike" spc="-1" dirty="0">
                <a:solidFill>
                  <a:srgbClr val="000000"/>
                </a:solidFill>
                <a:latin typeface="Bahnschrift SemiLight"/>
              </a:rPr>
              <a:t>Die </a:t>
            </a:r>
            <a:r>
              <a:rPr lang="de-DE" spc="-1" dirty="0">
                <a:solidFill>
                  <a:srgbClr val="000000"/>
                </a:solidFill>
                <a:latin typeface="Bahnschrift SemiLight"/>
              </a:rPr>
              <a:t>F</a:t>
            </a:r>
            <a:r>
              <a:rPr lang="de-DE" sz="1800" strike="noStrike" spc="-1" dirty="0">
                <a:solidFill>
                  <a:srgbClr val="000000"/>
                </a:solidFill>
                <a:latin typeface="Bahnschrift SemiLight"/>
              </a:rPr>
              <a:t>arbe hat fast keinen Einfluss auf den Preis, Farben wie </a:t>
            </a:r>
            <a:r>
              <a:rPr lang="de-DE" sz="1800" strike="noStrike" spc="-1" dirty="0" err="1">
                <a:solidFill>
                  <a:srgbClr val="000000"/>
                </a:solidFill>
                <a:latin typeface="Bahnschrift SemiLight"/>
              </a:rPr>
              <a:t>gold</a:t>
            </a:r>
            <a:r>
              <a:rPr lang="de-DE" spc="-1" dirty="0">
                <a:solidFill>
                  <a:srgbClr val="000000"/>
                </a:solidFill>
                <a:latin typeface="Bahnschrift SemiLight"/>
              </a:rPr>
              <a:t>, </a:t>
            </a:r>
            <a:r>
              <a:rPr lang="de-DE" spc="-1" dirty="0" err="1">
                <a:solidFill>
                  <a:srgbClr val="000000"/>
                </a:solidFill>
                <a:latin typeface="Bahnschrift SemiLight"/>
              </a:rPr>
              <a:t>green</a:t>
            </a:r>
            <a:r>
              <a:rPr lang="de-DE" spc="-1" dirty="0">
                <a:solidFill>
                  <a:srgbClr val="000000"/>
                </a:solidFill>
                <a:latin typeface="Bahnschrift SemiLight"/>
              </a:rPr>
              <a:t> etc. wenig vertreten</a:t>
            </a:r>
            <a:endParaRPr lang="de-DE" sz="18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5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8C9D6-2E7B-3030-7411-18442B225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>
            <a:extLst>
              <a:ext uri="{FF2B5EF4-FFF2-40B4-BE49-F238E27FC236}">
                <a16:creationId xmlns:a16="http://schemas.microsoft.com/office/drawing/2014/main" id="{28A643F2-E11C-0A8C-F518-1042DE55225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063160" y="443506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5</a:t>
            </a:r>
            <a:endParaRPr lang="en-US" sz="40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>
            <a:extLst>
              <a:ext uri="{FF2B5EF4-FFF2-40B4-BE49-F238E27FC236}">
                <a16:creationId xmlns:a16="http://schemas.microsoft.com/office/drawing/2014/main" id="{324FBF42-58F4-FFA3-ACB0-46F6A9221BAB}"/>
              </a:ext>
            </a:extLst>
          </p:cNvPr>
          <p:cNvSpPr/>
          <p:nvPr/>
        </p:nvSpPr>
        <p:spPr>
          <a:xfrm>
            <a:off x="585359" y="1483975"/>
            <a:ext cx="995364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Zusammenfassung der Spalte Brand in 2 Kategorien</a:t>
            </a:r>
          </a:p>
        </p:txBody>
      </p:sp>
      <p:pic>
        <p:nvPicPr>
          <p:cNvPr id="3" name="Grafik 2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BB3EBC2A-7D79-02B1-2C51-A03298171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1"/>
          <a:stretch/>
        </p:blipFill>
        <p:spPr>
          <a:xfrm>
            <a:off x="1903615" y="1923691"/>
            <a:ext cx="7317127" cy="47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0381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nfang/End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480</Words>
  <Application>Microsoft Office PowerPoint</Application>
  <PresentationFormat>Breitbild</PresentationFormat>
  <Paragraphs>122</Paragraphs>
  <Slides>19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19</vt:i4>
      </vt:variant>
    </vt:vector>
  </HeadingPairs>
  <TitlesOfParts>
    <vt:vector size="30" baseType="lpstr">
      <vt:lpstr>Arial</vt:lpstr>
      <vt:lpstr>Bahnschrift SemiLight</vt:lpstr>
      <vt:lpstr>CMU Serif</vt:lpstr>
      <vt:lpstr>Symbol</vt:lpstr>
      <vt:lpstr>Wingdings</vt:lpstr>
      <vt:lpstr>Contents Slide Master</vt:lpstr>
      <vt:lpstr>Contents Slide Master</vt:lpstr>
      <vt:lpstr>Contents Slide Master</vt:lpstr>
      <vt:lpstr>Contents Slide Master</vt:lpstr>
      <vt:lpstr>Contents Slide Master</vt:lpstr>
      <vt:lpstr>Anfang/Ende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Allppt.com;Googleslidesppt.com</dc:creator>
  <dc:description/>
  <cp:lastModifiedBy>Peter Okruhlica</cp:lastModifiedBy>
  <cp:revision>307</cp:revision>
  <dcterms:created xsi:type="dcterms:W3CDTF">2018-04-24T17:14:44Z</dcterms:created>
  <dcterms:modified xsi:type="dcterms:W3CDTF">2025-05-23T08:13:57Z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Breitbild</vt:lpwstr>
  </property>
  <property fmtid="{D5CDD505-2E9C-101B-9397-08002B2CF9AE}" pid="4" name="Slides">
    <vt:i4>13</vt:i4>
  </property>
</Properties>
</file>