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3" d="100"/>
          <a:sy n="43" d="100"/>
        </p:scale>
        <p:origin x="1296"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262BA84C-27B6-4D4D-B595-5D21CC9A581D}" type="datetimeFigureOut">
              <a:rPr lang="id-ID" smtClean="0"/>
              <a:t>28/09/2015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D7D2926-A585-4C04-B2D2-7369B9FE9CC4}" type="slidenum">
              <a:rPr lang="id-ID" smtClean="0"/>
              <a:t>‹#›</a:t>
            </a:fld>
            <a:endParaRPr lang="id-ID"/>
          </a:p>
        </p:txBody>
      </p:sp>
    </p:spTree>
    <p:extLst>
      <p:ext uri="{BB962C8B-B14F-4D97-AF65-F5344CB8AC3E}">
        <p14:creationId xmlns:p14="http://schemas.microsoft.com/office/powerpoint/2010/main" val="2503065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262BA84C-27B6-4D4D-B595-5D21CC9A581D}" type="datetimeFigureOut">
              <a:rPr lang="id-ID" smtClean="0"/>
              <a:t>28/09/2015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D7D2926-A585-4C04-B2D2-7369B9FE9CC4}" type="slidenum">
              <a:rPr lang="id-ID" smtClean="0"/>
              <a:t>‹#›</a:t>
            </a:fld>
            <a:endParaRPr lang="id-ID"/>
          </a:p>
        </p:txBody>
      </p:sp>
    </p:spTree>
    <p:extLst>
      <p:ext uri="{BB962C8B-B14F-4D97-AF65-F5344CB8AC3E}">
        <p14:creationId xmlns:p14="http://schemas.microsoft.com/office/powerpoint/2010/main" val="680671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262BA84C-27B6-4D4D-B595-5D21CC9A581D}" type="datetimeFigureOut">
              <a:rPr lang="id-ID" smtClean="0"/>
              <a:t>28/09/2015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D7D2926-A585-4C04-B2D2-7369B9FE9CC4}" type="slidenum">
              <a:rPr lang="id-ID" smtClean="0"/>
              <a:t>‹#›</a:t>
            </a:fld>
            <a:endParaRPr lang="id-ID"/>
          </a:p>
        </p:txBody>
      </p:sp>
    </p:spTree>
    <p:extLst>
      <p:ext uri="{BB962C8B-B14F-4D97-AF65-F5344CB8AC3E}">
        <p14:creationId xmlns:p14="http://schemas.microsoft.com/office/powerpoint/2010/main" val="3230260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262BA84C-27B6-4D4D-B595-5D21CC9A581D}" type="datetimeFigureOut">
              <a:rPr lang="id-ID" smtClean="0"/>
              <a:t>28/09/2015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D7D2926-A585-4C04-B2D2-7369B9FE9CC4}" type="slidenum">
              <a:rPr lang="id-ID" smtClean="0"/>
              <a:t>‹#›</a:t>
            </a:fld>
            <a:endParaRPr lang="id-ID"/>
          </a:p>
        </p:txBody>
      </p:sp>
    </p:spTree>
    <p:extLst>
      <p:ext uri="{BB962C8B-B14F-4D97-AF65-F5344CB8AC3E}">
        <p14:creationId xmlns:p14="http://schemas.microsoft.com/office/powerpoint/2010/main" val="3169007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2BA84C-27B6-4D4D-B595-5D21CC9A581D}" type="datetimeFigureOut">
              <a:rPr lang="id-ID" smtClean="0"/>
              <a:t>28/09/2015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D7D2926-A585-4C04-B2D2-7369B9FE9CC4}" type="slidenum">
              <a:rPr lang="id-ID" smtClean="0"/>
              <a:t>‹#›</a:t>
            </a:fld>
            <a:endParaRPr lang="id-ID"/>
          </a:p>
        </p:txBody>
      </p:sp>
    </p:spTree>
    <p:extLst>
      <p:ext uri="{BB962C8B-B14F-4D97-AF65-F5344CB8AC3E}">
        <p14:creationId xmlns:p14="http://schemas.microsoft.com/office/powerpoint/2010/main" val="411307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262BA84C-27B6-4D4D-B595-5D21CC9A581D}" type="datetimeFigureOut">
              <a:rPr lang="id-ID" smtClean="0"/>
              <a:t>28/09/2015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D7D2926-A585-4C04-B2D2-7369B9FE9CC4}" type="slidenum">
              <a:rPr lang="id-ID" smtClean="0"/>
              <a:t>‹#›</a:t>
            </a:fld>
            <a:endParaRPr lang="id-ID"/>
          </a:p>
        </p:txBody>
      </p:sp>
    </p:spTree>
    <p:extLst>
      <p:ext uri="{BB962C8B-B14F-4D97-AF65-F5344CB8AC3E}">
        <p14:creationId xmlns:p14="http://schemas.microsoft.com/office/powerpoint/2010/main" val="3914020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262BA84C-27B6-4D4D-B595-5D21CC9A581D}" type="datetimeFigureOut">
              <a:rPr lang="id-ID" smtClean="0"/>
              <a:t>28/09/2015</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D7D2926-A585-4C04-B2D2-7369B9FE9CC4}" type="slidenum">
              <a:rPr lang="id-ID" smtClean="0"/>
              <a:t>‹#›</a:t>
            </a:fld>
            <a:endParaRPr lang="id-ID"/>
          </a:p>
        </p:txBody>
      </p:sp>
    </p:spTree>
    <p:extLst>
      <p:ext uri="{BB962C8B-B14F-4D97-AF65-F5344CB8AC3E}">
        <p14:creationId xmlns:p14="http://schemas.microsoft.com/office/powerpoint/2010/main" val="1883567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262BA84C-27B6-4D4D-B595-5D21CC9A581D}" type="datetimeFigureOut">
              <a:rPr lang="id-ID" smtClean="0"/>
              <a:t>28/09/2015</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D7D2926-A585-4C04-B2D2-7369B9FE9CC4}" type="slidenum">
              <a:rPr lang="id-ID" smtClean="0"/>
              <a:t>‹#›</a:t>
            </a:fld>
            <a:endParaRPr lang="id-ID"/>
          </a:p>
        </p:txBody>
      </p:sp>
    </p:spTree>
    <p:extLst>
      <p:ext uri="{BB962C8B-B14F-4D97-AF65-F5344CB8AC3E}">
        <p14:creationId xmlns:p14="http://schemas.microsoft.com/office/powerpoint/2010/main" val="3277336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2BA84C-27B6-4D4D-B595-5D21CC9A581D}" type="datetimeFigureOut">
              <a:rPr lang="id-ID" smtClean="0"/>
              <a:t>28/09/2015</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DD7D2926-A585-4C04-B2D2-7369B9FE9CC4}" type="slidenum">
              <a:rPr lang="id-ID" smtClean="0"/>
              <a:t>‹#›</a:t>
            </a:fld>
            <a:endParaRPr lang="id-ID"/>
          </a:p>
        </p:txBody>
      </p:sp>
    </p:spTree>
    <p:extLst>
      <p:ext uri="{BB962C8B-B14F-4D97-AF65-F5344CB8AC3E}">
        <p14:creationId xmlns:p14="http://schemas.microsoft.com/office/powerpoint/2010/main" val="4255468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2BA84C-27B6-4D4D-B595-5D21CC9A581D}" type="datetimeFigureOut">
              <a:rPr lang="id-ID" smtClean="0"/>
              <a:t>28/09/2015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D7D2926-A585-4C04-B2D2-7369B9FE9CC4}" type="slidenum">
              <a:rPr lang="id-ID" smtClean="0"/>
              <a:t>‹#›</a:t>
            </a:fld>
            <a:endParaRPr lang="id-ID"/>
          </a:p>
        </p:txBody>
      </p:sp>
    </p:spTree>
    <p:extLst>
      <p:ext uri="{BB962C8B-B14F-4D97-AF65-F5344CB8AC3E}">
        <p14:creationId xmlns:p14="http://schemas.microsoft.com/office/powerpoint/2010/main" val="764223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2BA84C-27B6-4D4D-B595-5D21CC9A581D}" type="datetimeFigureOut">
              <a:rPr lang="id-ID" smtClean="0"/>
              <a:t>28/09/2015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D7D2926-A585-4C04-B2D2-7369B9FE9CC4}" type="slidenum">
              <a:rPr lang="id-ID" smtClean="0"/>
              <a:t>‹#›</a:t>
            </a:fld>
            <a:endParaRPr lang="id-ID"/>
          </a:p>
        </p:txBody>
      </p:sp>
    </p:spTree>
    <p:extLst>
      <p:ext uri="{BB962C8B-B14F-4D97-AF65-F5344CB8AC3E}">
        <p14:creationId xmlns:p14="http://schemas.microsoft.com/office/powerpoint/2010/main" val="4127091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2BA84C-27B6-4D4D-B595-5D21CC9A581D}" type="datetimeFigureOut">
              <a:rPr lang="id-ID" smtClean="0"/>
              <a:t>28/09/2015</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7D2926-A585-4C04-B2D2-7369B9FE9CC4}" type="slidenum">
              <a:rPr lang="id-ID" smtClean="0"/>
              <a:t>‹#›</a:t>
            </a:fld>
            <a:endParaRPr lang="id-ID"/>
          </a:p>
        </p:txBody>
      </p:sp>
    </p:spTree>
    <p:extLst>
      <p:ext uri="{BB962C8B-B14F-4D97-AF65-F5344CB8AC3E}">
        <p14:creationId xmlns:p14="http://schemas.microsoft.com/office/powerpoint/2010/main" val="550759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6" y="-27384"/>
            <a:ext cx="9149556" cy="6858000"/>
          </a:xfrm>
          <a:prstGeom prst="rect">
            <a:avLst/>
          </a:prstGeom>
        </p:spPr>
      </p:pic>
      <p:sp>
        <p:nvSpPr>
          <p:cNvPr id="2" name="Title 1"/>
          <p:cNvSpPr>
            <a:spLocks noGrp="1"/>
          </p:cNvSpPr>
          <p:nvPr>
            <p:ph type="ctrTitle"/>
          </p:nvPr>
        </p:nvSpPr>
        <p:spPr>
          <a:xfrm>
            <a:off x="539552" y="950863"/>
            <a:ext cx="7772400" cy="1470025"/>
          </a:xfrm>
        </p:spPr>
        <p:txBody>
          <a:bodyPr/>
          <a:lstStyle/>
          <a:p>
            <a:r>
              <a:rPr lang="id-ID"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RPL</a:t>
            </a:r>
            <a:r>
              <a:rPr lang="id-ID" dirty="0" smtClean="0"/>
              <a:t/>
            </a:r>
            <a:br>
              <a:rPr lang="id-ID" dirty="0" smtClean="0"/>
            </a:br>
            <a:r>
              <a:rPr lang="id-ID" dirty="0" smtClean="0"/>
              <a:t>( Rekayasa Perangkat Lunak)</a:t>
            </a:r>
            <a:endParaRPr lang="id-ID" dirty="0"/>
          </a:p>
        </p:txBody>
      </p:sp>
      <p:sp>
        <p:nvSpPr>
          <p:cNvPr id="3" name="Subtitle 2"/>
          <p:cNvSpPr>
            <a:spLocks noGrp="1"/>
          </p:cNvSpPr>
          <p:nvPr>
            <p:ph type="subTitle" idx="1"/>
          </p:nvPr>
        </p:nvSpPr>
        <p:spPr>
          <a:xfrm>
            <a:off x="1115616" y="2708920"/>
            <a:ext cx="6400800" cy="2472680"/>
          </a:xfrm>
        </p:spPr>
        <p:txBody>
          <a:bodyPr>
            <a:normAutofit fontScale="77500" lnSpcReduction="20000"/>
          </a:bodyPr>
          <a:lstStyle/>
          <a:p>
            <a:r>
              <a:rPr lang="id-ID"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Mitos Perangkat Lunak”</a:t>
            </a:r>
          </a:p>
          <a:p>
            <a:endParaRPr lang="id-ID" dirty="0"/>
          </a:p>
          <a:p>
            <a:pPr algn="l"/>
            <a:r>
              <a:rPr lang="id-ID" dirty="0" smtClean="0"/>
              <a:t>Nama	: Dewi Puspitasari</a:t>
            </a:r>
          </a:p>
          <a:p>
            <a:pPr algn="l"/>
            <a:r>
              <a:rPr lang="id-ID" dirty="0" smtClean="0"/>
              <a:t>Kelas	: MI7</a:t>
            </a:r>
          </a:p>
          <a:p>
            <a:pPr algn="l"/>
            <a:r>
              <a:rPr lang="id-ID" dirty="0" smtClean="0"/>
              <a:t>NIM	: 1421024181</a:t>
            </a:r>
          </a:p>
          <a:p>
            <a:pPr algn="l"/>
            <a:r>
              <a:rPr lang="id-ID" dirty="0" smtClean="0"/>
              <a:t>Dosen	: Teguh Peribadi S.</a:t>
            </a:r>
            <a:r>
              <a:rPr lang="en-US" smtClean="0"/>
              <a:t>Pd.</a:t>
            </a:r>
            <a:endParaRPr lang="id-ID"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8304" y="548680"/>
            <a:ext cx="1216672" cy="1224136"/>
          </a:xfrm>
          <a:prstGeom prst="rect">
            <a:avLst/>
          </a:prstGeom>
        </p:spPr>
      </p:pic>
    </p:spTree>
    <p:extLst>
      <p:ext uri="{BB962C8B-B14F-4D97-AF65-F5344CB8AC3E}">
        <p14:creationId xmlns:p14="http://schemas.microsoft.com/office/powerpoint/2010/main" val="1614401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id-ID"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Mitos 3 - Pengembang</a:t>
            </a:r>
            <a:endParaRPr lang="id-ID"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5" name="Content Placeholder 4"/>
          <p:cNvSpPr>
            <a:spLocks noGrp="1"/>
          </p:cNvSpPr>
          <p:nvPr>
            <p:ph idx="1"/>
          </p:nvPr>
        </p:nvSpPr>
        <p:spPr>
          <a:xfrm>
            <a:off x="1115616" y="1600200"/>
            <a:ext cx="7571184" cy="4997152"/>
          </a:xfrm>
        </p:spPr>
        <p:txBody>
          <a:bodyPr>
            <a:normAutofit/>
          </a:bodyPr>
          <a:lstStyle/>
          <a:p>
            <a:pPr marL="0" indent="0">
              <a:buNone/>
            </a:pPr>
            <a:r>
              <a:rPr lang="id-ID" dirty="0" smtClean="0"/>
              <a:t>Mitos :</a:t>
            </a:r>
          </a:p>
          <a:p>
            <a:pPr marL="0" indent="0">
              <a:buNone/>
            </a:pPr>
            <a:r>
              <a:rPr lang="id-ID" b="1" i="1" dirty="0" smtClean="0">
                <a:solidFill>
                  <a:schemeClr val="accent5">
                    <a:lumMod val="50000"/>
                  </a:schemeClr>
                </a:solidFill>
              </a:rPr>
              <a:t>Faktor penentu suksesnya proyek adalah program berjalan tanpa error.</a:t>
            </a:r>
          </a:p>
          <a:p>
            <a:pPr marL="0" indent="0">
              <a:buNone/>
            </a:pPr>
            <a:r>
              <a:rPr lang="id-ID" dirty="0" smtClean="0"/>
              <a:t>Kenyataan :</a:t>
            </a:r>
          </a:p>
          <a:p>
            <a:pPr marL="0" indent="0">
              <a:buNone/>
            </a:pPr>
            <a:r>
              <a:rPr lang="id-ID" dirty="0" smtClean="0"/>
              <a:t> Program hanyalah salah satu komponen dari perangkat lunak. Dokumentasi penting sebagai dasar pengembangan yang sukses serta sebagai penunjuk untuk pemeliharaan perangkat lunak </a:t>
            </a:r>
            <a:endParaRPr lang="id-ID" dirty="0"/>
          </a:p>
        </p:txBody>
      </p:sp>
    </p:spTree>
    <p:extLst>
      <p:ext uri="{BB962C8B-B14F-4D97-AF65-F5344CB8AC3E}">
        <p14:creationId xmlns:p14="http://schemas.microsoft.com/office/powerpoint/2010/main" val="6371453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9810869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43608" y="274638"/>
            <a:ext cx="7643192" cy="1143000"/>
          </a:xfrm>
        </p:spPr>
        <p:txBody>
          <a:bodyPr/>
          <a:lstStyle/>
          <a:p>
            <a:r>
              <a:rPr lang="id-ID"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Sistem Operasi</a:t>
            </a:r>
            <a:endParaRPr lang="id-ID"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5" name="Content Placeholder 4"/>
          <p:cNvSpPr>
            <a:spLocks noGrp="1"/>
          </p:cNvSpPr>
          <p:nvPr>
            <p:ph idx="1"/>
          </p:nvPr>
        </p:nvSpPr>
        <p:spPr>
          <a:xfrm>
            <a:off x="1043608" y="1600200"/>
            <a:ext cx="7643192" cy="4997152"/>
          </a:xfrm>
        </p:spPr>
        <p:txBody>
          <a:bodyPr>
            <a:normAutofit fontScale="92500"/>
          </a:bodyPr>
          <a:lstStyle/>
          <a:p>
            <a:r>
              <a:rPr lang="id-ID" dirty="0"/>
              <a:t>Sistem Operasi atau dalam bahasa asing disebut Operating System disingkat OS, adalah sebuah program yang mengelola 3 sumber daya diantaranya adalah Hardware, Software / Program Aplikasi, dan Brainware / User, sehingga ketiga sumber daya tersebut bisa saling bersinergi. </a:t>
            </a:r>
            <a:endParaRPr lang="id-ID" dirty="0" smtClean="0"/>
          </a:p>
          <a:p>
            <a:r>
              <a:rPr lang="id-ID" dirty="0" smtClean="0">
                <a:effectLst/>
              </a:rPr>
              <a:t>Sistem operasi di buat dengan menggunakan bahasa </a:t>
            </a:r>
            <a:r>
              <a:rPr lang="en-US" dirty="0" smtClean="0"/>
              <a:t>assembly</a:t>
            </a:r>
            <a:r>
              <a:rPr lang="id-ID" dirty="0" smtClean="0">
                <a:effectLst/>
              </a:rPr>
              <a:t> </a:t>
            </a:r>
            <a:r>
              <a:rPr lang="id-ID" dirty="0" smtClean="0">
                <a:effectLst/>
              </a:rPr>
              <a:t>beserta algoritma pemrogramannya.</a:t>
            </a:r>
          </a:p>
          <a:p>
            <a:pPr marL="0" indent="0">
              <a:buNone/>
            </a:pPr>
            <a:endParaRPr lang="id-ID" dirty="0" smtClean="0">
              <a:effectLst/>
            </a:endParaRPr>
          </a:p>
        </p:txBody>
      </p:sp>
    </p:spTree>
    <p:extLst>
      <p:ext uri="{BB962C8B-B14F-4D97-AF65-F5344CB8AC3E}">
        <p14:creationId xmlns:p14="http://schemas.microsoft.com/office/powerpoint/2010/main" val="26981186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id-ID"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Mitos 1 - Managemen</a:t>
            </a:r>
            <a:endParaRPr lang="id-ID"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5" name="Content Placeholder 4"/>
          <p:cNvSpPr>
            <a:spLocks noGrp="1"/>
          </p:cNvSpPr>
          <p:nvPr>
            <p:ph idx="1"/>
          </p:nvPr>
        </p:nvSpPr>
        <p:spPr>
          <a:xfrm>
            <a:off x="1043608" y="1600200"/>
            <a:ext cx="7643192" cy="4997152"/>
          </a:xfrm>
        </p:spPr>
        <p:txBody>
          <a:bodyPr>
            <a:normAutofit/>
          </a:bodyPr>
          <a:lstStyle/>
          <a:p>
            <a:pPr marL="457200" lvl="1" indent="0" algn="ctr">
              <a:buNone/>
            </a:pPr>
            <a:r>
              <a:rPr lang="id-ID" b="1" i="1" dirty="0" smtClean="0">
                <a:solidFill>
                  <a:schemeClr val="accent5">
                    <a:lumMod val="50000"/>
                  </a:schemeClr>
                </a:solidFill>
              </a:rPr>
              <a:t>“Project manager (PM) sebagai penaggung jawab PL dituntut menjaga budget, jadwal, kualitas”</a:t>
            </a:r>
          </a:p>
          <a:p>
            <a:pPr marL="457200" lvl="1" indent="0" algn="ctr">
              <a:buNone/>
            </a:pPr>
            <a:endParaRPr lang="id-ID" b="1" dirty="0" smtClean="0"/>
          </a:p>
          <a:p>
            <a:pPr marL="457200" lvl="1" indent="0">
              <a:buNone/>
            </a:pPr>
            <a:r>
              <a:rPr lang="id-ID" dirty="0" smtClean="0"/>
              <a:t>Berkaitan dengan Manajemen :  Biasanya muncul pada manajer yang bertanggung jawab terhadap perangkat lunak. Mereka biasanya ditekan untuk menjaga budget, jadwal harus selalu terpenuhi dan harus meningkatkan kualitas. Mitos tersebut antara lain : </a:t>
            </a:r>
            <a:endParaRPr lang="id-ID" dirty="0"/>
          </a:p>
        </p:txBody>
      </p:sp>
    </p:spTree>
    <p:extLst>
      <p:ext uri="{BB962C8B-B14F-4D97-AF65-F5344CB8AC3E}">
        <p14:creationId xmlns:p14="http://schemas.microsoft.com/office/powerpoint/2010/main" val="2815408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57200" y="548680"/>
            <a:ext cx="8229600" cy="706090"/>
          </a:xfrm>
        </p:spPr>
        <p:txBody>
          <a:bodyPr>
            <a:normAutofit fontScale="90000"/>
          </a:bodyPr>
          <a:lstStyle/>
          <a:p>
            <a:r>
              <a:rPr lang="id-ID"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Mitos 1 - Managemen</a:t>
            </a:r>
            <a:endParaRPr lang="id-ID"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5" name="Content Placeholder 4"/>
          <p:cNvSpPr>
            <a:spLocks noGrp="1"/>
          </p:cNvSpPr>
          <p:nvPr>
            <p:ph idx="1"/>
          </p:nvPr>
        </p:nvSpPr>
        <p:spPr>
          <a:xfrm>
            <a:off x="1043608" y="1600200"/>
            <a:ext cx="7643192" cy="4997152"/>
          </a:xfrm>
        </p:spPr>
        <p:txBody>
          <a:bodyPr>
            <a:normAutofit fontScale="85000" lnSpcReduction="20000"/>
          </a:bodyPr>
          <a:lstStyle/>
          <a:p>
            <a:pPr lvl="1">
              <a:buFont typeface="Wingdings" pitchFamily="2" charset="2"/>
              <a:buChar char="Ø"/>
            </a:pPr>
            <a:r>
              <a:rPr lang="id-ID" sz="3300" b="1" i="1" dirty="0" smtClean="0">
                <a:solidFill>
                  <a:schemeClr val="accent5">
                    <a:lumMod val="50000"/>
                  </a:schemeClr>
                </a:solidFill>
              </a:rPr>
              <a:t>PM membelikan alat bantu pengembangan yang super canggih, bahkan komputer generasi terbaru.</a:t>
            </a:r>
          </a:p>
          <a:p>
            <a:pPr marL="457200" lvl="1" indent="0">
              <a:buNone/>
            </a:pPr>
            <a:endParaRPr lang="id-ID" dirty="0" smtClean="0"/>
          </a:p>
          <a:p>
            <a:pPr marL="457200" lvl="1" indent="0">
              <a:buNone/>
            </a:pPr>
            <a:r>
              <a:rPr lang="id-ID" sz="3900" dirty="0" smtClean="0"/>
              <a:t>Kenyataan : </a:t>
            </a:r>
          </a:p>
          <a:p>
            <a:pPr marL="0" indent="0">
              <a:buNone/>
            </a:pPr>
            <a:r>
              <a:rPr lang="id-ID" dirty="0"/>
              <a:t>	</a:t>
            </a:r>
            <a:r>
              <a:rPr lang="id-ID" dirty="0" smtClean="0"/>
              <a:t>Masalah pengembangan perangkat lunak 	yang 	berkualitas lebih penting dari sekedar 	komputer </a:t>
            </a:r>
            <a:r>
              <a:rPr lang="id-ID" dirty="0" smtClean="0"/>
              <a:t>yang </a:t>
            </a:r>
            <a:r>
              <a:rPr lang="id-ID" dirty="0" smtClean="0"/>
              <a:t>terbaru. CASE (Computer 	Aided Software Engineering) tools lebih 	penting daripada perangkat keras untuk 	mendapatkan kualitas dan produktifitas 	yang baik, tapi banyak pengembang 	perangkat lunak yang tidak menyadarinya. </a:t>
            </a:r>
            <a:endParaRPr lang="id-ID" dirty="0"/>
          </a:p>
        </p:txBody>
      </p:sp>
    </p:spTree>
    <p:extLst>
      <p:ext uri="{BB962C8B-B14F-4D97-AF65-F5344CB8AC3E}">
        <p14:creationId xmlns:p14="http://schemas.microsoft.com/office/powerpoint/2010/main" val="20144953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id-ID"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Mitos 1 - Managemen</a:t>
            </a:r>
            <a:endParaRPr lang="id-ID"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5" name="Content Placeholder 4"/>
          <p:cNvSpPr>
            <a:spLocks noGrp="1"/>
          </p:cNvSpPr>
          <p:nvPr>
            <p:ph idx="1"/>
          </p:nvPr>
        </p:nvSpPr>
        <p:spPr>
          <a:xfrm>
            <a:off x="1043608" y="1600200"/>
            <a:ext cx="7776864" cy="4997152"/>
          </a:xfrm>
        </p:spPr>
        <p:txBody>
          <a:bodyPr/>
          <a:lstStyle/>
          <a:p>
            <a:pPr lvl="1">
              <a:buFont typeface="Wingdings" pitchFamily="2" charset="2"/>
              <a:buChar char="Ø"/>
            </a:pPr>
            <a:r>
              <a:rPr lang="id-ID" sz="3200" b="1" i="1" dirty="0" smtClean="0">
                <a:solidFill>
                  <a:schemeClr val="accent5">
                    <a:lumMod val="50000"/>
                  </a:schemeClr>
                </a:solidFill>
              </a:rPr>
              <a:t>Jika dikejar jadwal, apakah solusinya menambah programmer yang mengerjakan?</a:t>
            </a:r>
          </a:p>
          <a:p>
            <a:pPr marL="457200" lvl="1" indent="0">
              <a:buNone/>
            </a:pPr>
            <a:endParaRPr lang="id-ID" sz="3200" dirty="0"/>
          </a:p>
          <a:p>
            <a:pPr marL="457200" lvl="1" indent="0">
              <a:buNone/>
            </a:pPr>
            <a:r>
              <a:rPr lang="id-ID" sz="3600" dirty="0" smtClean="0"/>
              <a:t>Kenyataanya :</a:t>
            </a:r>
          </a:p>
          <a:p>
            <a:pPr marL="0" indent="0">
              <a:buNone/>
            </a:pPr>
            <a:r>
              <a:rPr lang="id-ID" dirty="0" smtClean="0"/>
              <a:t>Membuat perangkat lunak  bukan proses mekanis seperti industri manufaktur. Jika kita menambah orang pada proyek yang terlambat itu justru akan lebih terlambat </a:t>
            </a:r>
            <a:endParaRPr lang="id-ID" dirty="0"/>
          </a:p>
        </p:txBody>
      </p:sp>
    </p:spTree>
    <p:extLst>
      <p:ext uri="{BB962C8B-B14F-4D97-AF65-F5344CB8AC3E}">
        <p14:creationId xmlns:p14="http://schemas.microsoft.com/office/powerpoint/2010/main" val="3748139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id-ID"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Mitos 2 - Klien</a:t>
            </a:r>
            <a:endParaRPr lang="id-ID"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Content Placeholder 4"/>
          <p:cNvSpPr>
            <a:spLocks noGrp="1"/>
          </p:cNvSpPr>
          <p:nvPr>
            <p:ph idx="1"/>
          </p:nvPr>
        </p:nvSpPr>
        <p:spPr>
          <a:xfrm>
            <a:off x="1043608" y="1600200"/>
            <a:ext cx="7643192" cy="4525963"/>
          </a:xfrm>
        </p:spPr>
        <p:txBody>
          <a:bodyPr>
            <a:normAutofit/>
          </a:bodyPr>
          <a:lstStyle/>
          <a:p>
            <a:pPr marL="0" indent="0" algn="ctr">
              <a:buNone/>
            </a:pPr>
            <a:r>
              <a:rPr lang="id-ID" b="1" dirty="0" smtClean="0">
                <a:solidFill>
                  <a:schemeClr val="accent5">
                    <a:lumMod val="50000"/>
                  </a:schemeClr>
                </a:solidFill>
              </a:rPr>
              <a:t>“Ada anggapan bahwa developer kurang menguasai/berusaha”</a:t>
            </a:r>
          </a:p>
          <a:p>
            <a:pPr marL="0" indent="0" algn="ctr">
              <a:buNone/>
            </a:pPr>
            <a:r>
              <a:rPr lang="id-ID" dirty="0" smtClean="0"/>
              <a:t> </a:t>
            </a:r>
          </a:p>
          <a:p>
            <a:pPr marL="0" indent="0">
              <a:buNone/>
            </a:pPr>
            <a:r>
              <a:rPr lang="sv-SE" dirty="0" smtClean="0"/>
              <a:t>Berkaitan dengan Klien</a:t>
            </a:r>
            <a:r>
              <a:rPr lang="id-ID" dirty="0" smtClean="0"/>
              <a:t>,</a:t>
            </a:r>
            <a:r>
              <a:rPr lang="id-ID" dirty="0"/>
              <a:t> </a:t>
            </a:r>
            <a:r>
              <a:rPr lang="sv-SE" dirty="0" smtClean="0"/>
              <a:t>Konsumen sering mempercayai mitos karena pembuat perangkat lunak kurang berusaha untuk membetulkan misinformasi ini</a:t>
            </a:r>
            <a:r>
              <a:rPr lang="id-ID" dirty="0" smtClean="0"/>
              <a:t>. </a:t>
            </a:r>
            <a:endParaRPr lang="id-ID" dirty="0"/>
          </a:p>
        </p:txBody>
      </p:sp>
    </p:spTree>
    <p:extLst>
      <p:ext uri="{BB962C8B-B14F-4D97-AF65-F5344CB8AC3E}">
        <p14:creationId xmlns:p14="http://schemas.microsoft.com/office/powerpoint/2010/main" val="18328499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4"/>
            <a:ext cx="9144000" cy="6858000"/>
          </a:xfrm>
          <a:prstGeom prst="rect">
            <a:avLst/>
          </a:prstGeom>
        </p:spPr>
      </p:pic>
      <p:sp>
        <p:nvSpPr>
          <p:cNvPr id="2" name="Title 1"/>
          <p:cNvSpPr>
            <a:spLocks noGrp="1"/>
          </p:cNvSpPr>
          <p:nvPr>
            <p:ph type="title"/>
          </p:nvPr>
        </p:nvSpPr>
        <p:spPr/>
        <p:txBody>
          <a:bodyPr/>
          <a:lstStyle/>
          <a:p>
            <a:r>
              <a:rPr lang="id-ID"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Mitos 2-Klien</a:t>
            </a:r>
            <a:endParaRPr lang="id-ID"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Content Placeholder 4"/>
          <p:cNvSpPr>
            <a:spLocks noGrp="1"/>
          </p:cNvSpPr>
          <p:nvPr>
            <p:ph idx="1"/>
          </p:nvPr>
        </p:nvSpPr>
        <p:spPr>
          <a:xfrm>
            <a:off x="1043608" y="1600200"/>
            <a:ext cx="7776864" cy="5069160"/>
          </a:xfrm>
        </p:spPr>
        <p:txBody>
          <a:bodyPr>
            <a:normAutofit lnSpcReduction="10000"/>
          </a:bodyPr>
          <a:lstStyle/>
          <a:p>
            <a:pPr lvl="1">
              <a:buFont typeface="Wingdings" pitchFamily="2" charset="2"/>
              <a:buChar char="Ø"/>
            </a:pPr>
            <a:r>
              <a:rPr lang="id-ID" b="1" i="1" dirty="0" smtClean="0">
                <a:solidFill>
                  <a:schemeClr val="accent5">
                    <a:lumMod val="50000"/>
                  </a:schemeClr>
                </a:solidFill>
              </a:rPr>
              <a:t> Kalimat umum yang menyatakan objektif sudah cukup untuk coding. “Lain waktu nanti kita perinci lagi”.</a:t>
            </a:r>
          </a:p>
          <a:p>
            <a:pPr marL="457200" lvl="1" indent="0">
              <a:buNone/>
            </a:pPr>
            <a:r>
              <a:rPr lang="id-ID" dirty="0" smtClean="0"/>
              <a:t>Kenyataan :</a:t>
            </a:r>
          </a:p>
          <a:p>
            <a:pPr marL="457200" lvl="1" indent="0">
              <a:buNone/>
            </a:pPr>
            <a:r>
              <a:rPr lang="id-ID" dirty="0"/>
              <a:t>	</a:t>
            </a:r>
            <a:r>
              <a:rPr lang="id-ID" dirty="0" smtClean="0"/>
              <a:t> Definisi yang tidak jelas, justru akan menggagalkan usaha pengembangan perangkat lunak. Justru diperlukan deskripsi formal dan detil dari domain informasi, fungsi, performansi, antarmuka, batasan desain, dan kriteria validasi. Karakteristik ini hanya bias didapat melalui komunikasi total antara pelanggan dan pengembang. </a:t>
            </a:r>
            <a:endParaRPr lang="id-ID" dirty="0"/>
          </a:p>
        </p:txBody>
      </p:sp>
    </p:spTree>
    <p:extLst>
      <p:ext uri="{BB962C8B-B14F-4D97-AF65-F5344CB8AC3E}">
        <p14:creationId xmlns:p14="http://schemas.microsoft.com/office/powerpoint/2010/main" val="42706518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id-ID"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Mitos 2 - Klien</a:t>
            </a:r>
            <a:endParaRPr lang="id-ID"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Content Placeholder 4"/>
          <p:cNvSpPr>
            <a:spLocks noGrp="1"/>
          </p:cNvSpPr>
          <p:nvPr>
            <p:ph idx="1"/>
          </p:nvPr>
        </p:nvSpPr>
        <p:spPr>
          <a:xfrm>
            <a:off x="1115616" y="1600200"/>
            <a:ext cx="7571184" cy="4997152"/>
          </a:xfrm>
        </p:spPr>
        <p:txBody>
          <a:bodyPr>
            <a:normAutofit fontScale="92500"/>
          </a:bodyPr>
          <a:lstStyle/>
          <a:p>
            <a:pPr>
              <a:buFont typeface="Wingdings" pitchFamily="2" charset="2"/>
              <a:buChar char="Ø"/>
            </a:pPr>
            <a:r>
              <a:rPr lang="id-ID" b="1" i="1" dirty="0" smtClean="0">
                <a:solidFill>
                  <a:schemeClr val="accent5">
                    <a:lumMod val="50000"/>
                  </a:schemeClr>
                </a:solidFill>
              </a:rPr>
              <a:t>Kebutuhan proyek akan terus berubah, tapi perubahan ini aka dapat ditanggapi dengan mudah karena PL itu bersifat fleksibel.</a:t>
            </a:r>
          </a:p>
          <a:p>
            <a:pPr marL="0" indent="0">
              <a:buNone/>
            </a:pPr>
            <a:endParaRPr lang="id-ID" dirty="0" smtClean="0"/>
          </a:p>
          <a:p>
            <a:pPr marL="0" indent="0">
              <a:buNone/>
            </a:pPr>
            <a:r>
              <a:rPr lang="id-ID" dirty="0" smtClean="0"/>
              <a:t>Kenyataan :</a:t>
            </a:r>
          </a:p>
          <a:p>
            <a:pPr marL="0" indent="0">
              <a:buNone/>
            </a:pPr>
            <a:r>
              <a:rPr lang="id-ID" dirty="0"/>
              <a:t>M</a:t>
            </a:r>
            <a:r>
              <a:rPr lang="id-ID" dirty="0" smtClean="0"/>
              <a:t>emang betul kebutuhan perangkat lunak akan berubah, namun dampaknya tergantung pada waktu pemunculannya. Jika muncul pada tahap definisi, pengaruhnya tidak banyak, lebih kebelakang dampaknya akan lebih besar. </a:t>
            </a:r>
          </a:p>
          <a:p>
            <a:pPr marL="0" indent="0">
              <a:buNone/>
            </a:pPr>
            <a:endParaRPr lang="id-ID" dirty="0"/>
          </a:p>
        </p:txBody>
      </p:sp>
    </p:spTree>
    <p:extLst>
      <p:ext uri="{BB962C8B-B14F-4D97-AF65-F5344CB8AC3E}">
        <p14:creationId xmlns:p14="http://schemas.microsoft.com/office/powerpoint/2010/main" val="16593506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id-ID"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Mitos 3 - Pengembang</a:t>
            </a:r>
            <a:endParaRPr lang="id-ID"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5" name="Content Placeholder 4"/>
          <p:cNvSpPr>
            <a:spLocks noGrp="1"/>
          </p:cNvSpPr>
          <p:nvPr>
            <p:ph idx="1"/>
          </p:nvPr>
        </p:nvSpPr>
        <p:spPr>
          <a:xfrm>
            <a:off x="1115616" y="1600200"/>
            <a:ext cx="7571184" cy="4925144"/>
          </a:xfrm>
        </p:spPr>
        <p:txBody>
          <a:bodyPr/>
          <a:lstStyle/>
          <a:p>
            <a:pPr marL="0" indent="0" algn="ctr">
              <a:buNone/>
            </a:pPr>
            <a:r>
              <a:rPr lang="id-ID" b="1" dirty="0" smtClean="0"/>
              <a:t>“PL itu program”</a:t>
            </a:r>
          </a:p>
          <a:p>
            <a:pPr marL="0" indent="0">
              <a:buNone/>
            </a:pPr>
            <a:r>
              <a:rPr lang="id-ID" dirty="0" smtClean="0"/>
              <a:t>Mitos :</a:t>
            </a:r>
          </a:p>
          <a:p>
            <a:pPr marL="0" indent="0">
              <a:buNone/>
            </a:pPr>
            <a:r>
              <a:rPr lang="id-ID" b="1" i="1" dirty="0" smtClean="0">
                <a:solidFill>
                  <a:schemeClr val="accent5">
                    <a:lumMod val="50000"/>
                  </a:schemeClr>
                </a:solidFill>
              </a:rPr>
              <a:t>Selama program belum berjalan, sulit untuk mengetahui kualitasnya.</a:t>
            </a:r>
          </a:p>
          <a:p>
            <a:pPr marL="0" indent="0">
              <a:buNone/>
            </a:pPr>
            <a:r>
              <a:rPr lang="id-ID" dirty="0" smtClean="0"/>
              <a:t>Kenyataan :</a:t>
            </a:r>
          </a:p>
          <a:p>
            <a:pPr marL="0" indent="0">
              <a:buNone/>
            </a:pPr>
            <a:r>
              <a:rPr lang="id-ID" dirty="0" smtClean="0"/>
              <a:t>Software review adalah cara efektif untuk mencari Software defect daripada tahap pengujian </a:t>
            </a:r>
          </a:p>
          <a:p>
            <a:pPr marL="0" indent="0">
              <a:buNone/>
            </a:pPr>
            <a:endParaRPr lang="id-ID" dirty="0"/>
          </a:p>
        </p:txBody>
      </p:sp>
    </p:spTree>
    <p:extLst>
      <p:ext uri="{BB962C8B-B14F-4D97-AF65-F5344CB8AC3E}">
        <p14:creationId xmlns:p14="http://schemas.microsoft.com/office/powerpoint/2010/main" val="29917254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372</Words>
  <Application>Microsoft Office PowerPoint</Application>
  <PresentationFormat>On-screen Show (4:3)</PresentationFormat>
  <Paragraphs>48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Office Theme</vt:lpstr>
      <vt:lpstr>RPL ( Rekayasa Perangkat Lunak)</vt:lpstr>
      <vt:lpstr>Sistem Operasi</vt:lpstr>
      <vt:lpstr>Mitos 1 - Managemen</vt:lpstr>
      <vt:lpstr>Mitos 1 - Managemen</vt:lpstr>
      <vt:lpstr>Mitos 1 - Managemen</vt:lpstr>
      <vt:lpstr>Mitos 2 - Klien</vt:lpstr>
      <vt:lpstr>Mitos 2-Klien</vt:lpstr>
      <vt:lpstr>Mitos 2 - Klien</vt:lpstr>
      <vt:lpstr>Mitos 3 - Pengembang</vt:lpstr>
      <vt:lpstr>Mitos 3 - Pengembang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RPL ( Rekayasa Perangkat Lunak)</dc:title>
  <dc:creator>user</dc:creator>
  <cp:lastModifiedBy>EPK-22496</cp:lastModifiedBy>
  <cp:revision>12</cp:revision>
  <dcterms:created xsi:type="dcterms:W3CDTF">2015-09-27T05:24:12Z</dcterms:created>
  <dcterms:modified xsi:type="dcterms:W3CDTF">2015-09-28T09:53:44Z</dcterms:modified>
</cp:coreProperties>
</file>