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2"/>
  </p:normalViewPr>
  <p:slideViewPr>
    <p:cSldViewPr snapToGrid="0">
      <p:cViewPr>
        <p:scale>
          <a:sx n="103" d="100"/>
          <a:sy n="103" d="100"/>
        </p:scale>
        <p:origin x="10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Компьютерный скрипт на экране">
            <a:extLst>
              <a:ext uri="{FF2B5EF4-FFF2-40B4-BE49-F238E27FC236}">
                <a16:creationId xmlns:a16="http://schemas.microsoft.com/office/drawing/2014/main" id="{8E28BD4E-8411-D44B-6DBB-57E34A3A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4" b="973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07F21-E2D2-88C1-0353-87D04485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164" y="4906317"/>
            <a:ext cx="4224916" cy="1232744"/>
          </a:xfrm>
        </p:spPr>
        <p:txBody>
          <a:bodyPr anchor="ctr">
            <a:normAutofit/>
          </a:bodyPr>
          <a:lstStyle/>
          <a:p>
            <a:pPr algn="r"/>
            <a:r>
              <a:rPr lang="ru-RU" sz="3200"/>
              <a:t>Алгоритм Диница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0786D7-1D98-87E4-2FF1-111EA4CF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281" y="3847907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ru-RU" sz="1900"/>
              <a:t>Батуров Даниил Алексеевич</a:t>
            </a:r>
            <a:br>
              <a:rPr lang="ru-RU" sz="1900"/>
            </a:br>
            <a:r>
              <a:rPr lang="ru-RU" sz="1900"/>
              <a:t>БИВТ-23-4</a:t>
            </a:r>
          </a:p>
        </p:txBody>
      </p:sp>
    </p:spTree>
    <p:extLst>
      <p:ext uri="{BB962C8B-B14F-4D97-AF65-F5344CB8AC3E}">
        <p14:creationId xmlns:p14="http://schemas.microsoft.com/office/powerpoint/2010/main" val="10308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3FB6E-65F6-E8A5-7497-7428D417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r>
              <a:rPr lang="ru-RU" sz="480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E84EB-BE7F-9336-1993-0CD878E6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68" y="2780270"/>
            <a:ext cx="7468630" cy="345371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500" b="1" dirty="0">
                <a:effectLst/>
                <a:latin typeface=".AppleSystemUIFont"/>
              </a:rPr>
              <a:t>Что такое алгоритм </a:t>
            </a:r>
            <a:r>
              <a:rPr lang="ru-RU" sz="1500" b="1" dirty="0" err="1">
                <a:effectLst/>
                <a:latin typeface=".AppleSystemUIFont"/>
              </a:rPr>
              <a:t>Диницы</a:t>
            </a:r>
            <a:r>
              <a:rPr lang="ru-RU" sz="1500" b="1" dirty="0">
                <a:effectLst/>
                <a:latin typeface=".AppleSystemUIFont"/>
              </a:rPr>
              <a:t>?</a:t>
            </a: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</a:t>
            </a:r>
            <a:r>
              <a:rPr lang="ru-RU" sz="1500" dirty="0">
                <a:latin typeface=".AppleSystemUIFont"/>
              </a:rPr>
              <a:t>Это а</a:t>
            </a:r>
            <a:r>
              <a:rPr lang="ru-RU" sz="1500" dirty="0">
                <a:effectLst/>
                <a:latin typeface=".AppleSystemUIFont"/>
              </a:rPr>
              <a:t>лгоритм для нахождения </a:t>
            </a:r>
            <a:r>
              <a:rPr lang="ru-RU" sz="1500" b="1" dirty="0">
                <a:effectLst/>
                <a:latin typeface=".AppleSystemUIFont"/>
              </a:rPr>
              <a:t>максимального потока</a:t>
            </a:r>
            <a:r>
              <a:rPr lang="ru-RU" sz="1500" dirty="0">
                <a:effectLst/>
                <a:latin typeface=".AppleSystemUIFont"/>
              </a:rPr>
              <a:t> в сети.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Основан на построении </a:t>
            </a:r>
            <a:r>
              <a:rPr lang="ru-RU" sz="1500" b="1" dirty="0">
                <a:effectLst/>
                <a:latin typeface=".AppleSystemUIFont"/>
              </a:rPr>
              <a:t>уровневого графа</a:t>
            </a:r>
            <a:r>
              <a:rPr lang="ru-RU" sz="1500" dirty="0">
                <a:effectLst/>
                <a:latin typeface=".AppleSystemUIFont"/>
              </a:rPr>
              <a:t> и многократном поиске увеличивающих путей.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Применяется в задачах логистики, распределения ресурсов, оптимизации потоков.</a:t>
            </a:r>
            <a:br>
              <a:rPr lang="ru-RU" sz="1500" dirty="0">
                <a:effectLst/>
                <a:latin typeface=".AppleSystemUIFont"/>
              </a:rPr>
            </a:b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</a:pPr>
            <a:r>
              <a:rPr lang="ru-RU" sz="1500" b="1" dirty="0">
                <a:effectLst/>
                <a:latin typeface=".AppleSystemUIFont"/>
              </a:rPr>
              <a:t>Основные характеристики:</a:t>
            </a: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Эффективность: </a:t>
            </a:r>
            <a:r>
              <a:rPr lang="en" sz="1500" dirty="0">
                <a:effectLst/>
                <a:latin typeface="Helvetica" pitchFamily="2" charset="0"/>
              </a:rPr>
              <a:t>O(V^2 </a:t>
            </a:r>
            <a:r>
              <a:rPr lang="en-US" sz="1500" dirty="0">
                <a:latin typeface="Helvetica" pitchFamily="2" charset="0"/>
              </a:rPr>
              <a:t>*</a:t>
            </a:r>
            <a:r>
              <a:rPr lang="en" sz="1500" dirty="0">
                <a:effectLst/>
                <a:latin typeface="Helvetica" pitchFamily="2" charset="0"/>
              </a:rPr>
              <a:t> E)</a:t>
            </a:r>
            <a:r>
              <a:rPr lang="en" sz="1500" dirty="0">
                <a:effectLst/>
                <a:latin typeface=".AppleSystemUIFont"/>
              </a:rPr>
              <a:t>, </a:t>
            </a:r>
            <a:r>
              <a:rPr lang="ru-RU" sz="1500" dirty="0">
                <a:effectLst/>
                <a:latin typeface=".AppleSystemUIFont"/>
              </a:rPr>
              <a:t>где </a:t>
            </a:r>
            <a:r>
              <a:rPr lang="en" sz="1500" dirty="0">
                <a:effectLst/>
                <a:latin typeface="Helvetica" pitchFamily="2" charset="0"/>
              </a:rPr>
              <a:t>V</a:t>
            </a:r>
            <a:r>
              <a:rPr lang="en" sz="1500" dirty="0">
                <a:effectLst/>
                <a:latin typeface=".AppleSystemUIFont"/>
              </a:rPr>
              <a:t> — </a:t>
            </a:r>
            <a:r>
              <a:rPr lang="ru-RU" sz="1500" dirty="0">
                <a:effectLst/>
                <a:latin typeface=".AppleSystemUIFont"/>
              </a:rPr>
              <a:t>количество вершин, </a:t>
            </a:r>
            <a:r>
              <a:rPr lang="en" sz="1500" dirty="0">
                <a:effectLst/>
                <a:latin typeface="Helvetica" pitchFamily="2" charset="0"/>
              </a:rPr>
              <a:t>E</a:t>
            </a:r>
            <a:r>
              <a:rPr lang="en" sz="1500" dirty="0">
                <a:effectLst/>
                <a:latin typeface=".AppleSystemUIFont"/>
              </a:rPr>
              <a:t> — </a:t>
            </a:r>
            <a:r>
              <a:rPr lang="ru-RU" sz="1500" dirty="0">
                <a:effectLst/>
                <a:latin typeface=".AppleSystemUIFont"/>
              </a:rPr>
              <a:t>количество ребер.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Один из наиболее популярных алгоритмов для плотных графов.</a:t>
            </a:r>
          </a:p>
          <a:p>
            <a:pPr>
              <a:lnSpc>
                <a:spcPct val="110000"/>
              </a:lnSpc>
            </a:pPr>
            <a:endParaRPr lang="ru-RU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6874B-D91E-1B66-70AB-69B741A1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6" r="-3" b="1249"/>
          <a:stretch/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89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90FB5-1812-8CB8-A321-00D4EE66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000" y="388735"/>
            <a:ext cx="6489764" cy="1238250"/>
          </a:xfrm>
        </p:spPr>
        <p:txBody>
          <a:bodyPr anchor="ctr">
            <a:normAutofit/>
          </a:bodyPr>
          <a:lstStyle/>
          <a:p>
            <a:r>
              <a:rPr lang="ru-RU" b="1" dirty="0">
                <a:effectLst/>
                <a:latin typeface=".AppleSystemUIFont"/>
              </a:rPr>
              <a:t>История создания</a:t>
            </a:r>
            <a:br>
              <a:rPr lang="ru-RU" dirty="0">
                <a:effectLst/>
                <a:latin typeface=".AppleSystemUIFon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2C6E-62CF-2F82-42A3-67E4E19F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23" y="388734"/>
            <a:ext cx="4170178" cy="56166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1500" b="1" dirty="0">
                <a:effectLst/>
                <a:latin typeface=".AppleSystemUIFont"/>
              </a:rPr>
              <a:t>Автор:</a:t>
            </a:r>
            <a:r>
              <a:rPr lang="ru-RU" sz="1500" dirty="0">
                <a:effectLst/>
                <a:latin typeface=".AppleSystemUIFont"/>
              </a:rPr>
              <a:t> Владимир Александрович </a:t>
            </a:r>
            <a:r>
              <a:rPr lang="ru-RU" sz="1500" dirty="0" err="1">
                <a:effectLst/>
                <a:latin typeface=".AppleSystemUIFont"/>
              </a:rPr>
              <a:t>Диница</a:t>
            </a:r>
            <a:r>
              <a:rPr lang="ru-RU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Алгоритм предложен в </a:t>
            </a:r>
            <a:r>
              <a:rPr lang="ru-RU" sz="1500" b="1" dirty="0">
                <a:effectLst/>
                <a:latin typeface=".AppleSystemUIFont"/>
              </a:rPr>
              <a:t>1970 году</a:t>
            </a:r>
            <a:r>
              <a:rPr lang="ru-RU" sz="1500" dirty="0">
                <a:effectLst/>
                <a:latin typeface=".AppleSystemUIFont"/>
              </a:rPr>
              <a:t> в работе “Нахождение максимального потока в сети за полиномиальное время”.</a:t>
            </a:r>
            <a:br>
              <a:rPr lang="ru-RU" sz="1500" dirty="0">
                <a:effectLst/>
                <a:latin typeface=".AppleSystemUIFont"/>
              </a:rPr>
            </a:b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</a:pPr>
            <a:r>
              <a:rPr lang="ru-RU" sz="1500" b="1" dirty="0">
                <a:effectLst/>
                <a:latin typeface=".AppleSystemUIFont"/>
              </a:rPr>
              <a:t>Контекст разработки:</a:t>
            </a: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На момент создания наиболее известным был алгоритм Форда-</a:t>
            </a:r>
            <a:r>
              <a:rPr lang="ru-RU" sz="1500" dirty="0" err="1">
                <a:effectLst/>
                <a:latin typeface=".AppleSystemUIFont"/>
              </a:rPr>
              <a:t>Фалкерсона</a:t>
            </a:r>
            <a:r>
              <a:rPr lang="ru-RU" sz="15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 err="1">
                <a:effectLst/>
                <a:latin typeface=".AppleSystemUIFont"/>
              </a:rPr>
              <a:t>Диница</a:t>
            </a:r>
            <a:r>
              <a:rPr lang="ru-RU" sz="1500" dirty="0">
                <a:effectLst/>
                <a:latin typeface=".AppleSystemUIFont"/>
              </a:rPr>
              <a:t> предложил улучшение, добавив построение уровневого графа, что значительно ускорило процесс поиска увеличивающих путей.</a:t>
            </a:r>
            <a:br>
              <a:rPr lang="ru-RU" sz="1500" dirty="0">
                <a:effectLst/>
                <a:latin typeface=".AppleSystemUIFont"/>
              </a:rPr>
            </a:b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</a:pPr>
            <a:r>
              <a:rPr lang="ru-RU" sz="1500" b="1" dirty="0">
                <a:effectLst/>
                <a:latin typeface=".AppleSystemUIFont"/>
              </a:rPr>
              <a:t>Вклад:</a:t>
            </a:r>
            <a:endParaRPr lang="ru-RU" sz="15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Заложил основы для более современных методов, таких как алгоритм Карпа.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До сих пор применяется в задачах реального времени.</a:t>
            </a:r>
          </a:p>
          <a:p>
            <a:pPr>
              <a:lnSpc>
                <a:spcPct val="110000"/>
              </a:lnSpc>
            </a:pPr>
            <a:endParaRPr lang="ru-RU" sz="1200" dirty="0"/>
          </a:p>
        </p:txBody>
      </p:sp>
      <p:pic>
        <p:nvPicPr>
          <p:cNvPr id="5" name="Picture 4" descr="Изображение выглядит как текст, рукописный текст, доска, грифельная доска&#10;&#10;Автоматически созданное описание">
            <a:extLst>
              <a:ext uri="{FF2B5EF4-FFF2-40B4-BE49-F238E27FC236}">
                <a16:creationId xmlns:a16="http://schemas.microsoft.com/office/drawing/2014/main" id="{5C652997-F762-5D2D-2FD7-632B514E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3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67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9E765-372B-D138-F33A-436A20D7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67" y="0"/>
            <a:ext cx="6489764" cy="1238250"/>
          </a:xfrm>
        </p:spPr>
        <p:txBody>
          <a:bodyPr anchor="ctr">
            <a:normAutofit/>
          </a:bodyPr>
          <a:lstStyle/>
          <a:p>
            <a:r>
              <a:rPr lang="ru-RU" b="1" dirty="0">
                <a:effectLst/>
                <a:latin typeface=".AppleSystemUIFont"/>
              </a:rPr>
              <a:t>Основная идея алгоритма</a:t>
            </a:r>
            <a:br>
              <a:rPr lang="ru-RU" dirty="0">
                <a:effectLst/>
                <a:latin typeface=".AppleSystemUIFon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AECAB-1813-C9AC-EF3A-32538892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0" y="1077150"/>
            <a:ext cx="4336815" cy="517536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 b="1" dirty="0">
                <a:effectLst/>
                <a:latin typeface=".AppleSystemUIFont"/>
              </a:rPr>
              <a:t>Алгоритм состоит из трех ключевых шагов: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ru-RU" sz="1500" b="1" dirty="0">
                <a:effectLst/>
                <a:latin typeface=".AppleSystemUIFont"/>
              </a:rPr>
              <a:t>1</a:t>
            </a:r>
            <a:r>
              <a:rPr lang="en-US" sz="1500" b="1" dirty="0">
                <a:effectLst/>
                <a:latin typeface=".AppleSystemUIFont"/>
              </a:rPr>
              <a:t>.</a:t>
            </a:r>
            <a:r>
              <a:rPr lang="ru-RU" sz="1500" b="1" dirty="0">
                <a:effectLst/>
                <a:latin typeface=".AppleSystemUIFont"/>
              </a:rPr>
              <a:t>Построение уровневого графа</a:t>
            </a:r>
            <a:r>
              <a:rPr lang="ru-RU" sz="1500" dirty="0">
                <a:effectLst/>
                <a:latin typeface=".AppleSystemUIFont"/>
              </a:rPr>
              <a:t>: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Используется </a:t>
            </a:r>
            <a:r>
              <a:rPr lang="en" sz="1500" dirty="0">
                <a:effectLst/>
                <a:latin typeface=".AppleSystemUIFont"/>
              </a:rPr>
              <a:t>BFS, </a:t>
            </a:r>
            <a:r>
              <a:rPr lang="ru-RU" sz="1500" dirty="0">
                <a:effectLst/>
                <a:latin typeface=".AppleSystemUIFont"/>
              </a:rPr>
              <a:t>чтобы найти кратчайшие пути от истока до стока.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Исключаются ребра, по которым нет доступной пропускной способности.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1500" b="1" dirty="0">
                <a:latin typeface=".AppleSystemUIFont"/>
              </a:rPr>
              <a:t>2.</a:t>
            </a:r>
            <a:r>
              <a:rPr lang="ru-RU" sz="1500" b="1" dirty="0">
                <a:effectLst/>
                <a:latin typeface=".AppleSystemUIFont"/>
              </a:rPr>
              <a:t>Нахождение увеличивающих путей</a:t>
            </a:r>
            <a:r>
              <a:rPr lang="ru-RU" sz="1500" dirty="0">
                <a:effectLst/>
                <a:latin typeface=".AppleSystemUIFont"/>
              </a:rPr>
              <a:t>: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Используем поиск путей по уровневому графу (</a:t>
            </a:r>
            <a:r>
              <a:rPr lang="en" sz="1500" dirty="0">
                <a:effectLst/>
                <a:latin typeface=".AppleSystemUIFont"/>
              </a:rPr>
              <a:t>DFS).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" sz="1500" dirty="0">
                <a:effectLst/>
                <a:latin typeface=".AppleSystemUIFont"/>
              </a:rPr>
              <a:t> </a:t>
            </a:r>
            <a:r>
              <a:rPr lang="ru-RU" sz="1500" dirty="0">
                <a:effectLst/>
                <a:latin typeface=".AppleSystemUIFont"/>
              </a:rPr>
              <a:t>Находим путь, который увеличивает поток, и обновляем его.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sz="1500" b="1" dirty="0">
                <a:latin typeface=".AppleSystemUIFont"/>
              </a:rPr>
              <a:t>3.</a:t>
            </a:r>
            <a:r>
              <a:rPr lang="ru-RU" sz="1500" b="1" dirty="0">
                <a:effectLst/>
                <a:latin typeface=".AppleSystemUIFont"/>
              </a:rPr>
              <a:t>Повторение процесса</a:t>
            </a:r>
            <a:r>
              <a:rPr lang="ru-RU" sz="1500" dirty="0">
                <a:effectLst/>
                <a:latin typeface=".AppleSystemUIFont"/>
              </a:rPr>
              <a:t>: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500" dirty="0">
                <a:effectLst/>
                <a:latin typeface=".AppleSystemUIFont"/>
              </a:rPr>
              <a:t> Если есть пути от истока до стока, процесс повторяется.</a:t>
            </a:r>
          </a:p>
          <a:p>
            <a:pPr>
              <a:lnSpc>
                <a:spcPct val="110000"/>
              </a:lnSpc>
            </a:pPr>
            <a:endParaRPr lang="ru-RU" sz="15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EE662B6-9D5A-C6B3-460C-ECCB4C51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64" r="-2" b="13791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89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3B88E-47AB-516E-8724-46CD6A12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32" y="1686698"/>
            <a:ext cx="4024808" cy="2131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effectLst/>
              </a:rPr>
              <a:t>Построение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уровневого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графа</a:t>
            </a:r>
            <a:r>
              <a:rPr lang="en-US" dirty="0">
                <a:effectLst/>
              </a:rPr>
              <a:t> (BFS)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F3A261C-B745-967B-1E54-B2D35544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72" y="989463"/>
            <a:ext cx="6067551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C6AF9-0175-632E-DC88-044D6EEA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13" y="2032685"/>
            <a:ext cx="4173416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 err="1"/>
              <a:t>Нахождение</a:t>
            </a:r>
            <a:r>
              <a:rPr lang="en-US" sz="3000" dirty="0"/>
              <a:t> </a:t>
            </a:r>
            <a:r>
              <a:rPr lang="en-US" sz="3000" dirty="0" err="1"/>
              <a:t>максимального</a:t>
            </a:r>
            <a:r>
              <a:rPr lang="en-US" sz="3000" dirty="0"/>
              <a:t> </a:t>
            </a:r>
            <a:r>
              <a:rPr lang="en-US" sz="3000" dirty="0" err="1"/>
              <a:t>потока</a:t>
            </a:r>
            <a:endParaRPr lang="en-US" sz="3000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B35D4BB-5DB1-9740-82FC-09918567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063" b="1"/>
          <a:stretch/>
        </p:blipFill>
        <p:spPr>
          <a:xfrm>
            <a:off x="5263978" y="381202"/>
            <a:ext cx="5732335" cy="56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D3B36-0277-7E81-E838-0D9C2002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8" y="420175"/>
            <a:ext cx="4160110" cy="1037922"/>
          </a:xfrm>
        </p:spPr>
        <p:txBody>
          <a:bodyPr anchor="ctr">
            <a:normAutofit/>
          </a:bodyPr>
          <a:lstStyle/>
          <a:p>
            <a:r>
              <a:rPr lang="ru-RU" dirty="0"/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21F14-CFC7-478C-68F7-359E9786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4" y="1878272"/>
            <a:ext cx="4160110" cy="37936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ru-RU" dirty="0">
                <a:effectLst/>
                <a:latin typeface=".AppleSystemUIFont"/>
              </a:rPr>
              <a:t>1. </a:t>
            </a:r>
            <a:r>
              <a:rPr lang="ru-RU" b="1" dirty="0">
                <a:effectLst/>
                <a:latin typeface=".AppleSystemUIFont"/>
              </a:rPr>
              <a:t>Построение уровневого графа (</a:t>
            </a:r>
            <a:r>
              <a:rPr lang="en" b="1" dirty="0">
                <a:effectLst/>
                <a:latin typeface=".AppleSystemUIFont"/>
              </a:rPr>
              <a:t>BFS):</a:t>
            </a:r>
            <a:endParaRPr lang="en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" dirty="0">
                <a:effectLst/>
                <a:latin typeface=".AppleSystemUIFont"/>
              </a:rPr>
              <a:t> </a:t>
            </a:r>
            <a:r>
              <a:rPr lang="ru-RU" dirty="0">
                <a:effectLst/>
                <a:latin typeface=".AppleSystemUIFont"/>
              </a:rPr>
              <a:t>Время: </a:t>
            </a:r>
            <a:r>
              <a:rPr lang="en" dirty="0">
                <a:effectLst/>
                <a:latin typeface="Helvetica" pitchFamily="2" charset="0"/>
              </a:rPr>
              <a:t>O(V + E)</a:t>
            </a:r>
            <a:r>
              <a:rPr lang="en" dirty="0">
                <a:effectLst/>
                <a:latin typeface=".AppleSystemUIFont"/>
              </a:rPr>
              <a:t>, </a:t>
            </a:r>
            <a:r>
              <a:rPr lang="ru-RU" dirty="0">
                <a:effectLst/>
                <a:latin typeface=".AppleSystemUIFont"/>
              </a:rPr>
              <a:t>где </a:t>
            </a:r>
            <a:r>
              <a:rPr lang="en" dirty="0">
                <a:effectLst/>
                <a:latin typeface="Helvetica" pitchFamily="2" charset="0"/>
              </a:rPr>
              <a:t>V</a:t>
            </a:r>
            <a:r>
              <a:rPr lang="en" dirty="0">
                <a:effectLst/>
                <a:latin typeface=".AppleSystemUIFont"/>
              </a:rPr>
              <a:t> — </a:t>
            </a:r>
            <a:r>
              <a:rPr lang="ru-RU" dirty="0">
                <a:effectLst/>
                <a:latin typeface=".AppleSystemUIFont"/>
              </a:rPr>
              <a:t>количество вершин, </a:t>
            </a:r>
            <a:r>
              <a:rPr lang="en" dirty="0">
                <a:effectLst/>
                <a:latin typeface="Helvetica" pitchFamily="2" charset="0"/>
              </a:rPr>
              <a:t>E</a:t>
            </a:r>
            <a:r>
              <a:rPr lang="en" dirty="0">
                <a:effectLst/>
                <a:latin typeface=".AppleSystemUIFont"/>
              </a:rPr>
              <a:t> — </a:t>
            </a:r>
            <a:r>
              <a:rPr lang="ru-RU" dirty="0">
                <a:effectLst/>
                <a:latin typeface=".AppleSystemUIFont"/>
              </a:rPr>
              <a:t>количество ребер.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ru-RU" dirty="0">
                <a:effectLst/>
                <a:latin typeface=".AppleSystemUIFont"/>
              </a:rPr>
              <a:t>2. </a:t>
            </a:r>
            <a:r>
              <a:rPr lang="ru-RU" b="1" dirty="0">
                <a:effectLst/>
                <a:latin typeface=".AppleSystemUIFont"/>
              </a:rPr>
              <a:t>Поиск увеличивающих путей:</a:t>
            </a:r>
            <a:endParaRPr lang="ru-RU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" dirty="0">
                <a:effectLst/>
                <a:latin typeface="Helvetica" pitchFamily="2" charset="0"/>
              </a:rPr>
              <a:t>O(V </a:t>
            </a:r>
            <a:r>
              <a:rPr lang="en-US" dirty="0">
                <a:effectLst/>
                <a:latin typeface="Helvetica" pitchFamily="2" charset="0"/>
              </a:rPr>
              <a:t>* </a:t>
            </a:r>
            <a:r>
              <a:rPr lang="en" dirty="0">
                <a:effectLst/>
                <a:latin typeface="Helvetica" pitchFamily="2" charset="0"/>
              </a:rPr>
              <a:t>E)</a:t>
            </a:r>
            <a:r>
              <a:rPr lang="en" dirty="0">
                <a:effectLst/>
                <a:latin typeface=".AppleSystemUIFont"/>
              </a:rPr>
              <a:t> </a:t>
            </a:r>
            <a:r>
              <a:rPr lang="ru-RU" dirty="0">
                <a:effectLst/>
                <a:latin typeface=".AppleSystemUIFont"/>
              </a:rPr>
              <a:t>в худшем случае.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ru-RU" dirty="0">
                <a:effectLst/>
                <a:latin typeface=".AppleSystemUIFont"/>
              </a:rPr>
              <a:t>3. </a:t>
            </a:r>
            <a:r>
              <a:rPr lang="ru-RU" b="1" dirty="0">
                <a:effectLst/>
                <a:latin typeface=".AppleSystemUIFont"/>
              </a:rPr>
              <a:t>Общая сложность:</a:t>
            </a:r>
            <a:endParaRPr lang="ru-RU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dirty="0">
                <a:effectLst/>
                <a:latin typeface=".AppleSystemUIFont"/>
              </a:rPr>
              <a:t> </a:t>
            </a:r>
            <a:r>
              <a:rPr lang="en" dirty="0">
                <a:effectLst/>
                <a:latin typeface="Helvetica" pitchFamily="2" charset="0"/>
              </a:rPr>
              <a:t>O(V^2 * E)</a:t>
            </a:r>
            <a:r>
              <a:rPr lang="en" dirty="0">
                <a:effectLst/>
                <a:latin typeface=".AppleSystemUIFont"/>
              </a:rPr>
              <a:t>, </a:t>
            </a:r>
            <a:r>
              <a:rPr lang="ru-RU" dirty="0">
                <a:effectLst/>
                <a:latin typeface=".AppleSystemUIFont"/>
              </a:rPr>
              <a:t>если ограничено количество уровневых графов.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F47598-5EF0-FE2F-6978-F6BA4083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65" r="-2" b="13790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463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07563-704D-4F48-A8C3-95FA1FA9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88" y="207319"/>
            <a:ext cx="6489764" cy="1238250"/>
          </a:xfrm>
        </p:spPr>
        <p:txBody>
          <a:bodyPr anchor="ctr">
            <a:normAutofit/>
          </a:bodyPr>
          <a:lstStyle/>
          <a:p>
            <a:r>
              <a:rPr lang="ru-RU" b="1" dirty="0">
                <a:effectLst/>
                <a:latin typeface=".AppleSystemUIFont"/>
              </a:rPr>
              <a:t>Преимущества и ограничения</a:t>
            </a:r>
            <a:br>
              <a:rPr lang="ru-RU" dirty="0">
                <a:effectLst/>
                <a:latin typeface=".AppleSystemUIFon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CABBB-1E9A-481D-4898-51B87FD4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86" y="1362523"/>
            <a:ext cx="4191067" cy="47293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 b="1" dirty="0">
                <a:effectLst/>
                <a:latin typeface=".AppleSystemUIFont"/>
              </a:rPr>
              <a:t>Преимущества:</a:t>
            </a:r>
            <a:endParaRPr lang="ru-RU" sz="16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600" dirty="0">
                <a:effectLst/>
                <a:latin typeface=".AppleSystemUIFont"/>
              </a:rPr>
              <a:t> Эффективный метод для задач максимального потока.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600" dirty="0">
                <a:effectLst/>
                <a:latin typeface=".AppleSystemUIFont"/>
              </a:rPr>
              <a:t> Легко реализуется на основе методов </a:t>
            </a:r>
            <a:r>
              <a:rPr lang="en" sz="1600" dirty="0">
                <a:effectLst/>
                <a:latin typeface=".AppleSystemUIFont"/>
              </a:rPr>
              <a:t>BFS </a:t>
            </a:r>
            <a:r>
              <a:rPr lang="ru-RU" sz="1600" dirty="0">
                <a:effectLst/>
                <a:latin typeface=".AppleSystemUIFont"/>
              </a:rPr>
              <a:t>и </a:t>
            </a:r>
            <a:r>
              <a:rPr lang="en" sz="1600" dirty="0">
                <a:effectLst/>
                <a:latin typeface=".AppleSystemUIFont"/>
              </a:rPr>
              <a:t>DFS.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" sz="1600" dirty="0">
                <a:effectLst/>
                <a:latin typeface=".AppleSystemUIFont"/>
              </a:rPr>
              <a:t> </a:t>
            </a:r>
            <a:r>
              <a:rPr lang="ru-RU" sz="1600" dirty="0">
                <a:effectLst/>
                <a:latin typeface=".AppleSystemUIFont"/>
              </a:rPr>
              <a:t>Применим для плотных графов.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ru-RU" sz="1600" dirty="0">
                <a:effectLst/>
                <a:latin typeface=".AppleSystemUIFont"/>
              </a:rPr>
            </a:br>
            <a:endParaRPr lang="ru-RU" sz="1600" dirty="0">
              <a:effectLst/>
              <a:latin typeface=".AppleSystemUIFon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600" b="1" dirty="0">
                <a:effectLst/>
                <a:latin typeface=".AppleSystemUIFont"/>
              </a:rPr>
              <a:t>Ограничения:</a:t>
            </a:r>
            <a:endParaRPr lang="ru-RU" sz="1600" dirty="0">
              <a:effectLst/>
              <a:latin typeface=".AppleSystemUIFont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600" dirty="0">
                <a:effectLst/>
                <a:latin typeface=".AppleSystemUIFont"/>
              </a:rPr>
              <a:t> Не работает с графами, где веса ребер могут быть отрицательными.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ru-RU" sz="1600" dirty="0">
                <a:effectLst/>
                <a:latin typeface=".AppleSystemUIFont"/>
              </a:rPr>
              <a:t> Потребление памяти возрастает для больших графов.</a:t>
            </a:r>
          </a:p>
          <a:p>
            <a:pPr>
              <a:lnSpc>
                <a:spcPct val="110000"/>
              </a:lnSpc>
            </a:pPr>
            <a:endParaRPr lang="ru-RU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EB4FC2-0D75-163B-1765-483E8EB8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66" r="-2" b="13789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246596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381</Words>
  <Application>Microsoft Macintosh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.AppleSystemUIFont</vt:lpstr>
      <vt:lpstr>Arial</vt:lpstr>
      <vt:lpstr>Helvetica</vt:lpstr>
      <vt:lpstr>Neue Haas Grotesk Text Pro</vt:lpstr>
      <vt:lpstr>SwellVTI</vt:lpstr>
      <vt:lpstr>Алгоритм Диница</vt:lpstr>
      <vt:lpstr>Введение</vt:lpstr>
      <vt:lpstr>История создания </vt:lpstr>
      <vt:lpstr>Основная идея алгоритма </vt:lpstr>
      <vt:lpstr>Построение уровневого графа (BFS) </vt:lpstr>
      <vt:lpstr>Нахождение максимального потока</vt:lpstr>
      <vt:lpstr>Сложность алгоритма</vt:lpstr>
      <vt:lpstr>Преимущества и ограничения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My+Office</dc:creator>
  <cp:lastModifiedBy>My+Office</cp:lastModifiedBy>
  <cp:revision>2</cp:revision>
  <dcterms:created xsi:type="dcterms:W3CDTF">2024-12-08T21:58:58Z</dcterms:created>
  <dcterms:modified xsi:type="dcterms:W3CDTF">2024-12-08T22:46:51Z</dcterms:modified>
</cp:coreProperties>
</file>