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2"/>
  </p:normalViewPr>
  <p:slideViewPr>
    <p:cSldViewPr snapToGrid="0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8321E-68F0-40E6-8B93-80CB26E8B09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2DECE8-6C3E-477C-BD27-5AC5727F9D32}">
      <dgm:prSet/>
      <dgm:spPr/>
      <dgm:t>
        <a:bodyPr/>
        <a:lstStyle/>
        <a:p>
          <a:r>
            <a:rPr lang="ru-RU"/>
            <a:t>• Алгоритм был предложен в 1964 году двумя учёными, </a:t>
          </a:r>
          <a:r>
            <a:rPr lang="ru-RU" b="1"/>
            <a:t>Джоном Уильямсом</a:t>
          </a:r>
          <a:r>
            <a:rPr lang="ru-RU"/>
            <a:t> и </a:t>
          </a:r>
          <a:r>
            <a:rPr lang="ru-RU" b="1"/>
            <a:t>Эдгаром Дейкстрой</a:t>
          </a:r>
          <a:r>
            <a:rPr lang="ru-RU"/>
            <a:t>, независимо друг от друга.</a:t>
          </a:r>
          <a:endParaRPr lang="en-US"/>
        </a:p>
      </dgm:t>
    </dgm:pt>
    <dgm:pt modelId="{C53AEEC5-1B62-4505-B86E-CB05C00C8616}" type="parTrans" cxnId="{3541C539-B2B5-4893-9E30-66AB0AF9B2EB}">
      <dgm:prSet/>
      <dgm:spPr/>
      <dgm:t>
        <a:bodyPr/>
        <a:lstStyle/>
        <a:p>
          <a:endParaRPr lang="en-US"/>
        </a:p>
      </dgm:t>
    </dgm:pt>
    <dgm:pt modelId="{A2F42D5A-AE49-4079-B842-DA0B1593F60E}" type="sibTrans" cxnId="{3541C539-B2B5-4893-9E30-66AB0AF9B2EB}">
      <dgm:prSet/>
      <dgm:spPr/>
      <dgm:t>
        <a:bodyPr/>
        <a:lstStyle/>
        <a:p>
          <a:endParaRPr lang="en-US"/>
        </a:p>
      </dgm:t>
    </dgm:pt>
    <dgm:pt modelId="{5E212159-3E03-4648-9EE8-977FB675A0D0}">
      <dgm:prSet/>
      <dgm:spPr/>
      <dgm:t>
        <a:bodyPr/>
        <a:lstStyle/>
        <a:p>
          <a:r>
            <a:rPr lang="ru-RU"/>
            <a:t>• </a:t>
          </a:r>
          <a:r>
            <a:rPr lang="ru-RU" b="1"/>
            <a:t>Джон Уильямс</a:t>
          </a:r>
          <a:r>
            <a:rPr lang="ru-RU"/>
            <a:t> разработал алгоритм </a:t>
          </a:r>
          <a:r>
            <a:rPr lang="en-US"/>
            <a:t>heapsort </a:t>
          </a:r>
          <a:r>
            <a:rPr lang="ru-RU"/>
            <a:t>для использования в вычислительных системах.</a:t>
          </a:r>
          <a:endParaRPr lang="en-US"/>
        </a:p>
      </dgm:t>
    </dgm:pt>
    <dgm:pt modelId="{FBF240E2-2165-40D0-90ED-48675480F524}" type="parTrans" cxnId="{1646183B-1325-460A-B246-FE24D465F1FE}">
      <dgm:prSet/>
      <dgm:spPr/>
      <dgm:t>
        <a:bodyPr/>
        <a:lstStyle/>
        <a:p>
          <a:endParaRPr lang="en-US"/>
        </a:p>
      </dgm:t>
    </dgm:pt>
    <dgm:pt modelId="{35765C99-F997-4B15-8312-87D458743546}" type="sibTrans" cxnId="{1646183B-1325-460A-B246-FE24D465F1FE}">
      <dgm:prSet/>
      <dgm:spPr/>
      <dgm:t>
        <a:bodyPr/>
        <a:lstStyle/>
        <a:p>
          <a:endParaRPr lang="en-US"/>
        </a:p>
      </dgm:t>
    </dgm:pt>
    <dgm:pt modelId="{57FFBD18-EC7B-4736-AD8E-487C7D185878}">
      <dgm:prSet/>
      <dgm:spPr/>
      <dgm:t>
        <a:bodyPr/>
        <a:lstStyle/>
        <a:p>
          <a:r>
            <a:rPr lang="ru-RU"/>
            <a:t>• Структура данных “куча” (</a:t>
          </a:r>
          <a:r>
            <a:rPr lang="en-US"/>
            <a:t>heap), </a:t>
          </a:r>
          <a:r>
            <a:rPr lang="ru-RU"/>
            <a:t>лежащая в основе алгоритма, была формально описана </a:t>
          </a:r>
          <a:r>
            <a:rPr lang="ru-RU" b="1"/>
            <a:t>Эдгаром Дейкстрой</a:t>
          </a:r>
          <a:r>
            <a:rPr lang="ru-RU"/>
            <a:t> в контексте задач с приоритетами.</a:t>
          </a:r>
          <a:endParaRPr lang="en-US"/>
        </a:p>
      </dgm:t>
    </dgm:pt>
    <dgm:pt modelId="{942F9616-E896-4327-A060-EEFD899372BA}" type="parTrans" cxnId="{FF9CFC0F-AC0B-40E4-9DDD-B58DB8043471}">
      <dgm:prSet/>
      <dgm:spPr/>
      <dgm:t>
        <a:bodyPr/>
        <a:lstStyle/>
        <a:p>
          <a:endParaRPr lang="en-US"/>
        </a:p>
      </dgm:t>
    </dgm:pt>
    <dgm:pt modelId="{E8AD21A9-3EFE-4536-8668-E7EE36190398}" type="sibTrans" cxnId="{FF9CFC0F-AC0B-40E4-9DDD-B58DB8043471}">
      <dgm:prSet/>
      <dgm:spPr/>
      <dgm:t>
        <a:bodyPr/>
        <a:lstStyle/>
        <a:p>
          <a:endParaRPr lang="en-US"/>
        </a:p>
      </dgm:t>
    </dgm:pt>
    <dgm:pt modelId="{F5E01C90-8553-4E32-B10A-5804CDABF8F0}">
      <dgm:prSet/>
      <dgm:spPr/>
      <dgm:t>
        <a:bodyPr/>
        <a:lstStyle/>
        <a:p>
          <a:r>
            <a:rPr lang="ru-RU"/>
            <a:t>• На момент создания </a:t>
          </a:r>
          <a:r>
            <a:rPr lang="en-US"/>
            <a:t>Heapsort </a:t>
          </a:r>
          <a:r>
            <a:rPr lang="ru-RU"/>
            <a:t>стал одним из самых эффективных алгоритмов сортировки для больших массивов, превосходя </a:t>
          </a:r>
          <a:r>
            <a:rPr lang="en-US"/>
            <a:t>bubble sort </a:t>
          </a:r>
          <a:r>
            <a:rPr lang="ru-RU"/>
            <a:t>и </a:t>
          </a:r>
          <a:r>
            <a:rPr lang="en-US"/>
            <a:t>insertion sort.</a:t>
          </a:r>
        </a:p>
      </dgm:t>
    </dgm:pt>
    <dgm:pt modelId="{BCB0202D-0655-484D-96C3-2DAA89733681}" type="parTrans" cxnId="{15E612C1-C790-48C4-83B6-74EA3B16ED30}">
      <dgm:prSet/>
      <dgm:spPr/>
      <dgm:t>
        <a:bodyPr/>
        <a:lstStyle/>
        <a:p>
          <a:endParaRPr lang="en-US"/>
        </a:p>
      </dgm:t>
    </dgm:pt>
    <dgm:pt modelId="{EACF35EE-88C6-4AFB-81FE-DD6094A63BBD}" type="sibTrans" cxnId="{15E612C1-C790-48C4-83B6-74EA3B16ED30}">
      <dgm:prSet/>
      <dgm:spPr/>
      <dgm:t>
        <a:bodyPr/>
        <a:lstStyle/>
        <a:p>
          <a:endParaRPr lang="en-US"/>
        </a:p>
      </dgm:t>
    </dgm:pt>
    <dgm:pt modelId="{A5597D54-FDE4-7443-8B7D-26EB2A50C3D0}" type="pres">
      <dgm:prSet presAssocID="{31E8321E-68F0-40E6-8B93-80CB26E8B098}" presName="vert0" presStyleCnt="0">
        <dgm:presLayoutVars>
          <dgm:dir/>
          <dgm:animOne val="branch"/>
          <dgm:animLvl val="lvl"/>
        </dgm:presLayoutVars>
      </dgm:prSet>
      <dgm:spPr/>
    </dgm:pt>
    <dgm:pt modelId="{158D04DB-3F79-8847-9E01-D45718366884}" type="pres">
      <dgm:prSet presAssocID="{BB2DECE8-6C3E-477C-BD27-5AC5727F9D32}" presName="thickLine" presStyleLbl="alignNode1" presStyleIdx="0" presStyleCnt="4"/>
      <dgm:spPr/>
    </dgm:pt>
    <dgm:pt modelId="{811E6745-44FE-D14E-A941-6876E152BDC5}" type="pres">
      <dgm:prSet presAssocID="{BB2DECE8-6C3E-477C-BD27-5AC5727F9D32}" presName="horz1" presStyleCnt="0"/>
      <dgm:spPr/>
    </dgm:pt>
    <dgm:pt modelId="{09DB63FE-EE3E-7D4B-B32E-BCC1B3BCA646}" type="pres">
      <dgm:prSet presAssocID="{BB2DECE8-6C3E-477C-BD27-5AC5727F9D32}" presName="tx1" presStyleLbl="revTx" presStyleIdx="0" presStyleCnt="4"/>
      <dgm:spPr/>
    </dgm:pt>
    <dgm:pt modelId="{EFB39959-3D35-FE48-AD9C-2AF6F93E41AB}" type="pres">
      <dgm:prSet presAssocID="{BB2DECE8-6C3E-477C-BD27-5AC5727F9D32}" presName="vert1" presStyleCnt="0"/>
      <dgm:spPr/>
    </dgm:pt>
    <dgm:pt modelId="{F8388B9A-9A7C-CD42-9AA1-2D8820BAC6D0}" type="pres">
      <dgm:prSet presAssocID="{5E212159-3E03-4648-9EE8-977FB675A0D0}" presName="thickLine" presStyleLbl="alignNode1" presStyleIdx="1" presStyleCnt="4"/>
      <dgm:spPr/>
    </dgm:pt>
    <dgm:pt modelId="{C7CD88C1-8AFB-784E-A560-69887FB576DC}" type="pres">
      <dgm:prSet presAssocID="{5E212159-3E03-4648-9EE8-977FB675A0D0}" presName="horz1" presStyleCnt="0"/>
      <dgm:spPr/>
    </dgm:pt>
    <dgm:pt modelId="{529C4101-FBAF-2E49-B811-E1F23ADC002B}" type="pres">
      <dgm:prSet presAssocID="{5E212159-3E03-4648-9EE8-977FB675A0D0}" presName="tx1" presStyleLbl="revTx" presStyleIdx="1" presStyleCnt="4"/>
      <dgm:spPr/>
    </dgm:pt>
    <dgm:pt modelId="{6BDCC2E0-7AC6-4C48-B7EB-150E2D652280}" type="pres">
      <dgm:prSet presAssocID="{5E212159-3E03-4648-9EE8-977FB675A0D0}" presName="vert1" presStyleCnt="0"/>
      <dgm:spPr/>
    </dgm:pt>
    <dgm:pt modelId="{36C8BFF1-A922-594E-9C00-D9D6C6397748}" type="pres">
      <dgm:prSet presAssocID="{57FFBD18-EC7B-4736-AD8E-487C7D185878}" presName="thickLine" presStyleLbl="alignNode1" presStyleIdx="2" presStyleCnt="4"/>
      <dgm:spPr/>
    </dgm:pt>
    <dgm:pt modelId="{0F84D43E-13F6-6B4A-8CD6-43566E2BD496}" type="pres">
      <dgm:prSet presAssocID="{57FFBD18-EC7B-4736-AD8E-487C7D185878}" presName="horz1" presStyleCnt="0"/>
      <dgm:spPr/>
    </dgm:pt>
    <dgm:pt modelId="{58C6F99F-F41B-9E49-B7DF-7E51E80A0A75}" type="pres">
      <dgm:prSet presAssocID="{57FFBD18-EC7B-4736-AD8E-487C7D185878}" presName="tx1" presStyleLbl="revTx" presStyleIdx="2" presStyleCnt="4"/>
      <dgm:spPr/>
    </dgm:pt>
    <dgm:pt modelId="{8F2CE1B2-FB32-7B43-B75F-638A50978B9E}" type="pres">
      <dgm:prSet presAssocID="{57FFBD18-EC7B-4736-AD8E-487C7D185878}" presName="vert1" presStyleCnt="0"/>
      <dgm:spPr/>
    </dgm:pt>
    <dgm:pt modelId="{CF29A2AA-5925-3845-8004-D0956136E34C}" type="pres">
      <dgm:prSet presAssocID="{F5E01C90-8553-4E32-B10A-5804CDABF8F0}" presName="thickLine" presStyleLbl="alignNode1" presStyleIdx="3" presStyleCnt="4"/>
      <dgm:spPr/>
    </dgm:pt>
    <dgm:pt modelId="{1B427D32-F5F1-B34F-B220-7E1AB91C0149}" type="pres">
      <dgm:prSet presAssocID="{F5E01C90-8553-4E32-B10A-5804CDABF8F0}" presName="horz1" presStyleCnt="0"/>
      <dgm:spPr/>
    </dgm:pt>
    <dgm:pt modelId="{0F1AC912-7D7B-0048-A55E-64CC3F0E5155}" type="pres">
      <dgm:prSet presAssocID="{F5E01C90-8553-4E32-B10A-5804CDABF8F0}" presName="tx1" presStyleLbl="revTx" presStyleIdx="3" presStyleCnt="4"/>
      <dgm:spPr/>
    </dgm:pt>
    <dgm:pt modelId="{3C525A1B-FDF8-8B4A-91FB-71CE5BEAA5F0}" type="pres">
      <dgm:prSet presAssocID="{F5E01C90-8553-4E32-B10A-5804CDABF8F0}" presName="vert1" presStyleCnt="0"/>
      <dgm:spPr/>
    </dgm:pt>
  </dgm:ptLst>
  <dgm:cxnLst>
    <dgm:cxn modelId="{FF9CFC0F-AC0B-40E4-9DDD-B58DB8043471}" srcId="{31E8321E-68F0-40E6-8B93-80CB26E8B098}" destId="{57FFBD18-EC7B-4736-AD8E-487C7D185878}" srcOrd="2" destOrd="0" parTransId="{942F9616-E896-4327-A060-EEFD899372BA}" sibTransId="{E8AD21A9-3EFE-4536-8668-E7EE36190398}"/>
    <dgm:cxn modelId="{EAC77216-FDA6-5B4B-9157-A17F23AFA89B}" type="presOf" srcId="{57FFBD18-EC7B-4736-AD8E-487C7D185878}" destId="{58C6F99F-F41B-9E49-B7DF-7E51E80A0A75}" srcOrd="0" destOrd="0" presId="urn:microsoft.com/office/officeart/2008/layout/LinedList"/>
    <dgm:cxn modelId="{3541C539-B2B5-4893-9E30-66AB0AF9B2EB}" srcId="{31E8321E-68F0-40E6-8B93-80CB26E8B098}" destId="{BB2DECE8-6C3E-477C-BD27-5AC5727F9D32}" srcOrd="0" destOrd="0" parTransId="{C53AEEC5-1B62-4505-B86E-CB05C00C8616}" sibTransId="{A2F42D5A-AE49-4079-B842-DA0B1593F60E}"/>
    <dgm:cxn modelId="{1646183B-1325-460A-B246-FE24D465F1FE}" srcId="{31E8321E-68F0-40E6-8B93-80CB26E8B098}" destId="{5E212159-3E03-4648-9EE8-977FB675A0D0}" srcOrd="1" destOrd="0" parTransId="{FBF240E2-2165-40D0-90ED-48675480F524}" sibTransId="{35765C99-F997-4B15-8312-87D458743546}"/>
    <dgm:cxn modelId="{15DA4D96-9037-FD47-A662-FF19BCFBCD7B}" type="presOf" srcId="{BB2DECE8-6C3E-477C-BD27-5AC5727F9D32}" destId="{09DB63FE-EE3E-7D4B-B32E-BCC1B3BCA646}" srcOrd="0" destOrd="0" presId="urn:microsoft.com/office/officeart/2008/layout/LinedList"/>
    <dgm:cxn modelId="{DD04A997-E9B4-C943-9BEC-3A49BC4C069E}" type="presOf" srcId="{F5E01C90-8553-4E32-B10A-5804CDABF8F0}" destId="{0F1AC912-7D7B-0048-A55E-64CC3F0E5155}" srcOrd="0" destOrd="0" presId="urn:microsoft.com/office/officeart/2008/layout/LinedList"/>
    <dgm:cxn modelId="{15E612C1-C790-48C4-83B6-74EA3B16ED30}" srcId="{31E8321E-68F0-40E6-8B93-80CB26E8B098}" destId="{F5E01C90-8553-4E32-B10A-5804CDABF8F0}" srcOrd="3" destOrd="0" parTransId="{BCB0202D-0655-484D-96C3-2DAA89733681}" sibTransId="{EACF35EE-88C6-4AFB-81FE-DD6094A63BBD}"/>
    <dgm:cxn modelId="{6C955DEF-010D-9641-9DFE-5E446DC497D0}" type="presOf" srcId="{31E8321E-68F0-40E6-8B93-80CB26E8B098}" destId="{A5597D54-FDE4-7443-8B7D-26EB2A50C3D0}" srcOrd="0" destOrd="0" presId="urn:microsoft.com/office/officeart/2008/layout/LinedList"/>
    <dgm:cxn modelId="{C47C8FFA-243B-E54F-9F04-B12899F61366}" type="presOf" srcId="{5E212159-3E03-4648-9EE8-977FB675A0D0}" destId="{529C4101-FBAF-2E49-B811-E1F23ADC002B}" srcOrd="0" destOrd="0" presId="urn:microsoft.com/office/officeart/2008/layout/LinedList"/>
    <dgm:cxn modelId="{8E24104D-CC02-9046-A75F-E8468DE4E580}" type="presParOf" srcId="{A5597D54-FDE4-7443-8B7D-26EB2A50C3D0}" destId="{158D04DB-3F79-8847-9E01-D45718366884}" srcOrd="0" destOrd="0" presId="urn:microsoft.com/office/officeart/2008/layout/LinedList"/>
    <dgm:cxn modelId="{23AA46C9-CD6A-9C47-83BC-6E67950BDAB6}" type="presParOf" srcId="{A5597D54-FDE4-7443-8B7D-26EB2A50C3D0}" destId="{811E6745-44FE-D14E-A941-6876E152BDC5}" srcOrd="1" destOrd="0" presId="urn:microsoft.com/office/officeart/2008/layout/LinedList"/>
    <dgm:cxn modelId="{7DA4072C-A6DC-8543-982B-A03C5E2B601E}" type="presParOf" srcId="{811E6745-44FE-D14E-A941-6876E152BDC5}" destId="{09DB63FE-EE3E-7D4B-B32E-BCC1B3BCA646}" srcOrd="0" destOrd="0" presId="urn:microsoft.com/office/officeart/2008/layout/LinedList"/>
    <dgm:cxn modelId="{07EFEFC6-970A-5846-BD27-A8D1BE7B56AB}" type="presParOf" srcId="{811E6745-44FE-D14E-A941-6876E152BDC5}" destId="{EFB39959-3D35-FE48-AD9C-2AF6F93E41AB}" srcOrd="1" destOrd="0" presId="urn:microsoft.com/office/officeart/2008/layout/LinedList"/>
    <dgm:cxn modelId="{853B6F6E-E39A-0D4E-8948-B86D6BC87F98}" type="presParOf" srcId="{A5597D54-FDE4-7443-8B7D-26EB2A50C3D0}" destId="{F8388B9A-9A7C-CD42-9AA1-2D8820BAC6D0}" srcOrd="2" destOrd="0" presId="urn:microsoft.com/office/officeart/2008/layout/LinedList"/>
    <dgm:cxn modelId="{2DB76A44-BE7D-8E4D-9A63-465B6264525D}" type="presParOf" srcId="{A5597D54-FDE4-7443-8B7D-26EB2A50C3D0}" destId="{C7CD88C1-8AFB-784E-A560-69887FB576DC}" srcOrd="3" destOrd="0" presId="urn:microsoft.com/office/officeart/2008/layout/LinedList"/>
    <dgm:cxn modelId="{C5B8A3CE-1866-F346-B7F6-517890AA73CF}" type="presParOf" srcId="{C7CD88C1-8AFB-784E-A560-69887FB576DC}" destId="{529C4101-FBAF-2E49-B811-E1F23ADC002B}" srcOrd="0" destOrd="0" presId="urn:microsoft.com/office/officeart/2008/layout/LinedList"/>
    <dgm:cxn modelId="{E5B440AF-F3C6-6C47-B44F-3288FF212F45}" type="presParOf" srcId="{C7CD88C1-8AFB-784E-A560-69887FB576DC}" destId="{6BDCC2E0-7AC6-4C48-B7EB-150E2D652280}" srcOrd="1" destOrd="0" presId="urn:microsoft.com/office/officeart/2008/layout/LinedList"/>
    <dgm:cxn modelId="{699E475B-4957-BA44-954F-97772F48D746}" type="presParOf" srcId="{A5597D54-FDE4-7443-8B7D-26EB2A50C3D0}" destId="{36C8BFF1-A922-594E-9C00-D9D6C6397748}" srcOrd="4" destOrd="0" presId="urn:microsoft.com/office/officeart/2008/layout/LinedList"/>
    <dgm:cxn modelId="{8001A92B-1322-4741-AB13-B6EF0B8B1E15}" type="presParOf" srcId="{A5597D54-FDE4-7443-8B7D-26EB2A50C3D0}" destId="{0F84D43E-13F6-6B4A-8CD6-43566E2BD496}" srcOrd="5" destOrd="0" presId="urn:microsoft.com/office/officeart/2008/layout/LinedList"/>
    <dgm:cxn modelId="{0F316E94-C043-BE46-8F19-3D77E96732B9}" type="presParOf" srcId="{0F84D43E-13F6-6B4A-8CD6-43566E2BD496}" destId="{58C6F99F-F41B-9E49-B7DF-7E51E80A0A75}" srcOrd="0" destOrd="0" presId="urn:microsoft.com/office/officeart/2008/layout/LinedList"/>
    <dgm:cxn modelId="{DABA54A8-ACB4-3A4D-AA3C-D904C23FE061}" type="presParOf" srcId="{0F84D43E-13F6-6B4A-8CD6-43566E2BD496}" destId="{8F2CE1B2-FB32-7B43-B75F-638A50978B9E}" srcOrd="1" destOrd="0" presId="urn:microsoft.com/office/officeart/2008/layout/LinedList"/>
    <dgm:cxn modelId="{DD4DDE1B-72B4-6247-97EE-0CA1335FF8CB}" type="presParOf" srcId="{A5597D54-FDE4-7443-8B7D-26EB2A50C3D0}" destId="{CF29A2AA-5925-3845-8004-D0956136E34C}" srcOrd="6" destOrd="0" presId="urn:microsoft.com/office/officeart/2008/layout/LinedList"/>
    <dgm:cxn modelId="{E20FBE4A-1964-F641-985E-E564D5680165}" type="presParOf" srcId="{A5597D54-FDE4-7443-8B7D-26EB2A50C3D0}" destId="{1B427D32-F5F1-B34F-B220-7E1AB91C0149}" srcOrd="7" destOrd="0" presId="urn:microsoft.com/office/officeart/2008/layout/LinedList"/>
    <dgm:cxn modelId="{A2E5D8C8-E975-7D49-9AFD-B2C702E3877A}" type="presParOf" srcId="{1B427D32-F5F1-B34F-B220-7E1AB91C0149}" destId="{0F1AC912-7D7B-0048-A55E-64CC3F0E5155}" srcOrd="0" destOrd="0" presId="urn:microsoft.com/office/officeart/2008/layout/LinedList"/>
    <dgm:cxn modelId="{782D2149-212C-5E4C-86AA-22E9FF273DDC}" type="presParOf" srcId="{1B427D32-F5F1-B34F-B220-7E1AB91C0149}" destId="{3C525A1B-FDF8-8B4A-91FB-71CE5BEAA5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D04DB-3F79-8847-9E01-D4571836688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B63FE-EE3E-7D4B-B32E-BCC1B3BCA646}">
      <dsp:nvSpPr>
        <dsp:cNvPr id="0" name=""/>
        <dsp:cNvSpPr/>
      </dsp:nvSpPr>
      <dsp:spPr>
        <a:xfrm>
          <a:off x="0" y="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• Алгоритм был предложен в 1964 году двумя учёными, </a:t>
          </a:r>
          <a:r>
            <a:rPr lang="ru-RU" sz="2100" b="1" kern="1200"/>
            <a:t>Джоном Уильямсом</a:t>
          </a:r>
          <a:r>
            <a:rPr lang="ru-RU" sz="2100" kern="1200"/>
            <a:t> и </a:t>
          </a:r>
          <a:r>
            <a:rPr lang="ru-RU" sz="2100" b="1" kern="1200"/>
            <a:t>Эдгаром Дейкстрой</a:t>
          </a:r>
          <a:r>
            <a:rPr lang="ru-RU" sz="2100" kern="1200"/>
            <a:t>, независимо друг от друга.</a:t>
          </a:r>
          <a:endParaRPr lang="en-US" sz="2100" kern="1200"/>
        </a:p>
      </dsp:txBody>
      <dsp:txXfrm>
        <a:off x="0" y="0"/>
        <a:ext cx="6096000" cy="1332320"/>
      </dsp:txXfrm>
    </dsp:sp>
    <dsp:sp modelId="{F8388B9A-9A7C-CD42-9AA1-2D8820BAC6D0}">
      <dsp:nvSpPr>
        <dsp:cNvPr id="0" name=""/>
        <dsp:cNvSpPr/>
      </dsp:nvSpPr>
      <dsp:spPr>
        <a:xfrm>
          <a:off x="0" y="1332320"/>
          <a:ext cx="6096000" cy="0"/>
        </a:xfrm>
        <a:prstGeom prst="line">
          <a:avLst/>
        </a:prstGeom>
        <a:solidFill>
          <a:schemeClr val="accent2">
            <a:hueOff val="489800"/>
            <a:satOff val="2412"/>
            <a:lumOff val="2810"/>
            <a:alphaOff val="0"/>
          </a:schemeClr>
        </a:solidFill>
        <a:ln w="12700" cap="flat" cmpd="sng" algn="ctr">
          <a:solidFill>
            <a:schemeClr val="accent2">
              <a:hueOff val="489800"/>
              <a:satOff val="2412"/>
              <a:lumOff val="28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C4101-FBAF-2E49-B811-E1F23ADC002B}">
      <dsp:nvSpPr>
        <dsp:cNvPr id="0" name=""/>
        <dsp:cNvSpPr/>
      </dsp:nvSpPr>
      <dsp:spPr>
        <a:xfrm>
          <a:off x="0" y="133232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• </a:t>
          </a:r>
          <a:r>
            <a:rPr lang="ru-RU" sz="2100" b="1" kern="1200"/>
            <a:t>Джон Уильямс</a:t>
          </a:r>
          <a:r>
            <a:rPr lang="ru-RU" sz="2100" kern="1200"/>
            <a:t> разработал алгоритм </a:t>
          </a:r>
          <a:r>
            <a:rPr lang="en-US" sz="2100" kern="1200"/>
            <a:t>heapsort </a:t>
          </a:r>
          <a:r>
            <a:rPr lang="ru-RU" sz="2100" kern="1200"/>
            <a:t>для использования в вычислительных системах.</a:t>
          </a:r>
          <a:endParaRPr lang="en-US" sz="2100" kern="1200"/>
        </a:p>
      </dsp:txBody>
      <dsp:txXfrm>
        <a:off x="0" y="1332320"/>
        <a:ext cx="6096000" cy="1332320"/>
      </dsp:txXfrm>
    </dsp:sp>
    <dsp:sp modelId="{36C8BFF1-A922-594E-9C00-D9D6C6397748}">
      <dsp:nvSpPr>
        <dsp:cNvPr id="0" name=""/>
        <dsp:cNvSpPr/>
      </dsp:nvSpPr>
      <dsp:spPr>
        <a:xfrm>
          <a:off x="0" y="2664640"/>
          <a:ext cx="6096000" cy="0"/>
        </a:xfrm>
        <a:prstGeom prst="line">
          <a:avLst/>
        </a:prstGeom>
        <a:solidFill>
          <a:schemeClr val="accent2">
            <a:hueOff val="979600"/>
            <a:satOff val="4823"/>
            <a:lumOff val="5621"/>
            <a:alphaOff val="0"/>
          </a:schemeClr>
        </a:solidFill>
        <a:ln w="12700" cap="flat" cmpd="sng" algn="ctr">
          <a:solidFill>
            <a:schemeClr val="accent2">
              <a:hueOff val="979600"/>
              <a:satOff val="4823"/>
              <a:lumOff val="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6F99F-F41B-9E49-B7DF-7E51E80A0A75}">
      <dsp:nvSpPr>
        <dsp:cNvPr id="0" name=""/>
        <dsp:cNvSpPr/>
      </dsp:nvSpPr>
      <dsp:spPr>
        <a:xfrm>
          <a:off x="0" y="266464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• Структура данных “куча” (</a:t>
          </a:r>
          <a:r>
            <a:rPr lang="en-US" sz="2100" kern="1200"/>
            <a:t>heap), </a:t>
          </a:r>
          <a:r>
            <a:rPr lang="ru-RU" sz="2100" kern="1200"/>
            <a:t>лежащая в основе алгоритма, была формально описана </a:t>
          </a:r>
          <a:r>
            <a:rPr lang="ru-RU" sz="2100" b="1" kern="1200"/>
            <a:t>Эдгаром Дейкстрой</a:t>
          </a:r>
          <a:r>
            <a:rPr lang="ru-RU" sz="2100" kern="1200"/>
            <a:t> в контексте задач с приоритетами.</a:t>
          </a:r>
          <a:endParaRPr lang="en-US" sz="2100" kern="1200"/>
        </a:p>
      </dsp:txBody>
      <dsp:txXfrm>
        <a:off x="0" y="2664640"/>
        <a:ext cx="6096000" cy="1332320"/>
      </dsp:txXfrm>
    </dsp:sp>
    <dsp:sp modelId="{CF29A2AA-5925-3845-8004-D0956136E34C}">
      <dsp:nvSpPr>
        <dsp:cNvPr id="0" name=""/>
        <dsp:cNvSpPr/>
      </dsp:nvSpPr>
      <dsp:spPr>
        <a:xfrm>
          <a:off x="0" y="3996960"/>
          <a:ext cx="6096000" cy="0"/>
        </a:xfrm>
        <a:prstGeom prst="line">
          <a:avLst/>
        </a:prstGeom>
        <a:solidFill>
          <a:schemeClr val="accent2">
            <a:hueOff val="1469399"/>
            <a:satOff val="7235"/>
            <a:lumOff val="8431"/>
            <a:alphaOff val="0"/>
          </a:schemeClr>
        </a:solidFill>
        <a:ln w="12700" cap="flat" cmpd="sng" algn="ctr">
          <a:solidFill>
            <a:schemeClr val="accent2">
              <a:hueOff val="1469399"/>
              <a:satOff val="7235"/>
              <a:lumOff val="8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AC912-7D7B-0048-A55E-64CC3F0E5155}">
      <dsp:nvSpPr>
        <dsp:cNvPr id="0" name=""/>
        <dsp:cNvSpPr/>
      </dsp:nvSpPr>
      <dsp:spPr>
        <a:xfrm>
          <a:off x="0" y="399696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• На момент создания </a:t>
          </a:r>
          <a:r>
            <a:rPr lang="en-US" sz="2100" kern="1200"/>
            <a:t>Heapsort </a:t>
          </a:r>
          <a:r>
            <a:rPr lang="ru-RU" sz="2100" kern="1200"/>
            <a:t>стал одним из самых эффективных алгоритмов сортировки для больших массивов, превосходя </a:t>
          </a:r>
          <a:r>
            <a:rPr lang="en-US" sz="2100" kern="1200"/>
            <a:t>bubble sort </a:t>
          </a:r>
          <a:r>
            <a:rPr lang="ru-RU" sz="2100" kern="1200"/>
            <a:t>и </a:t>
          </a:r>
          <a:r>
            <a:rPr lang="en-US" sz="2100" kern="1200"/>
            <a:t>insertion sort.</a:t>
          </a:r>
        </a:p>
      </dsp:txBody>
      <dsp:txXfrm>
        <a:off x="0" y="3996960"/>
        <a:ext cx="6096000" cy="133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1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1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6E94-E7F1-2D62-BC61-150CB70B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effectLst/>
                <a:latin typeface=".AppleSystemUIFont"/>
              </a:rPr>
              <a:t>Пирамидальная сортировка (</a:t>
            </a:r>
            <a:r>
              <a:rPr lang="en" sz="3000" b="1" dirty="0">
                <a:effectLst/>
                <a:latin typeface=".AppleSystemUIFont"/>
              </a:rPr>
              <a:t>Heapsort)</a:t>
            </a:r>
            <a:br>
              <a:rPr lang="en" sz="3000" dirty="0">
                <a:effectLst/>
                <a:latin typeface=".AppleSystemUIFont"/>
              </a:rPr>
            </a:br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2EE5DF-E485-9433-E35F-DB3F2D738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Батуров Даниил БИВТ-23-4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A4804-66FA-CB14-DFEC-8F96AA3C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03" r="17725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22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1471B-6991-835F-07BF-D5F043F2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ru-RU" b="1">
                <a:effectLst/>
                <a:latin typeface=".AppleSystemUIFont"/>
              </a:rPr>
              <a:t>История создания </a:t>
            </a:r>
            <a:r>
              <a:rPr lang="en" b="1">
                <a:effectLst/>
                <a:latin typeface=".AppleSystemUIFont"/>
              </a:rPr>
              <a:t>Heapsort</a:t>
            </a:r>
            <a:br>
              <a:rPr lang="en">
                <a:effectLst/>
                <a:latin typeface=".AppleSystemUIFont"/>
              </a:rPr>
            </a:br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15D5EE5-3E37-1595-D902-9B4BF83CC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9742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C87FA-09BC-0333-4CB4-57F5D926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ru-RU" dirty="0"/>
              <a:t>Принцип работы</a:t>
            </a:r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Объект 2">
            <a:extLst>
              <a:ext uri="{FF2B5EF4-FFF2-40B4-BE49-F238E27FC236}">
                <a16:creationId xmlns:a16="http://schemas.microsoft.com/office/drawing/2014/main" id="{D88482F4-193F-4FD5-B7CB-606D3932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512" y="540327"/>
            <a:ext cx="6190705" cy="598516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ru-RU">
                <a:effectLst/>
                <a:latin typeface=".AppleSystemUIFont"/>
              </a:rPr>
              <a:t> Вход: Массив чисел (или объектов) любого размера.</a:t>
            </a:r>
          </a:p>
          <a:p>
            <a:pPr marL="0" indent="0">
              <a:spcBef>
                <a:spcPts val="900"/>
              </a:spcBef>
              <a:buNone/>
            </a:pPr>
            <a:endParaRPr lang="ru-RU"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ru-RU">
                <a:effectLst/>
                <a:latin typeface=".AppleSystemUIFont"/>
              </a:rPr>
              <a:t>Выход: Отсортированный массив в порядке возрастания (или убывания).</a:t>
            </a:r>
          </a:p>
          <a:p>
            <a:pPr marL="0" indent="0">
              <a:spcBef>
                <a:spcPts val="900"/>
              </a:spcBef>
              <a:buNone/>
            </a:pPr>
            <a:endParaRPr lang="ru-RU"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ru-RU">
                <a:effectLst/>
                <a:latin typeface=".AppleSystemUIFont"/>
              </a:rPr>
              <a:t>Условия:</a:t>
            </a:r>
          </a:p>
          <a:p>
            <a:pPr>
              <a:spcBef>
                <a:spcPts val="900"/>
              </a:spcBef>
            </a:pPr>
            <a:r>
              <a:rPr lang="ru-RU">
                <a:effectLst/>
                <a:latin typeface=".AppleSystemUIFont"/>
              </a:rPr>
              <a:t> Минимизация временных затрат.</a:t>
            </a:r>
          </a:p>
          <a:p>
            <a:pPr>
              <a:spcBef>
                <a:spcPts val="900"/>
              </a:spcBef>
            </a:pPr>
            <a:r>
              <a:rPr lang="ru-RU">
                <a:effectLst/>
                <a:latin typeface=".AppleSystemUIFont"/>
              </a:rPr>
              <a:t> Отсутствие значительного дополнительного использования памяти.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5FFF1-AD75-9628-5339-298D6842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ru-RU" sz="3400" b="1">
                <a:effectLst/>
                <a:latin typeface=".AppleSystemUIFont"/>
              </a:rPr>
              <a:t>Как работает </a:t>
            </a:r>
            <a:r>
              <a:rPr lang="en" sz="3400" b="1">
                <a:effectLst/>
                <a:latin typeface=".AppleSystemUIFont"/>
              </a:rPr>
              <a:t>Heapsort?</a:t>
            </a:r>
            <a:br>
              <a:rPr lang="en" sz="3400">
                <a:effectLst/>
                <a:latin typeface=".AppleSystemUIFont"/>
              </a:rPr>
            </a:b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53862-5FA2-DE69-997F-54203C98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ru-RU" sz="2000">
                <a:effectLst/>
                <a:latin typeface=".AppleSystemUIFont"/>
              </a:rPr>
              <a:t>1. Построение бинарной кучи (</a:t>
            </a:r>
            <a:r>
              <a:rPr lang="en" sz="2000">
                <a:effectLst/>
                <a:latin typeface=".AppleSystemUIFont"/>
              </a:rPr>
              <a:t>max-heap):</a:t>
            </a:r>
          </a:p>
          <a:p>
            <a:pPr>
              <a:spcBef>
                <a:spcPts val="900"/>
              </a:spcBef>
            </a:pPr>
            <a:r>
              <a:rPr lang="en" sz="2000">
                <a:effectLst/>
                <a:latin typeface=".AppleSystemUIFont"/>
              </a:rPr>
              <a:t> </a:t>
            </a:r>
            <a:r>
              <a:rPr lang="ru-RU" sz="2000">
                <a:effectLst/>
                <a:latin typeface=".AppleSystemUIFont"/>
              </a:rPr>
              <a:t>Элементы массива упорядочиваются так, чтобы корень дерева был наибольшим элементом.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ru-RU" sz="2000">
                <a:effectLst/>
                <a:latin typeface=".AppleSystemUIFont"/>
              </a:rPr>
              <a:t>2. Итеративная сортировка:</a:t>
            </a:r>
          </a:p>
          <a:p>
            <a:pPr>
              <a:spcBef>
                <a:spcPts val="900"/>
              </a:spcBef>
            </a:pPr>
            <a:r>
              <a:rPr lang="ru-RU" sz="2000">
                <a:effectLst/>
                <a:latin typeface=".AppleSystemUIFont"/>
              </a:rPr>
              <a:t> Наибольший элемент перемещается в конец массива.</a:t>
            </a:r>
          </a:p>
          <a:p>
            <a:pPr>
              <a:spcBef>
                <a:spcPts val="900"/>
              </a:spcBef>
            </a:pPr>
            <a:r>
              <a:rPr lang="ru-RU" sz="2000">
                <a:effectLst/>
                <a:latin typeface=".AppleSystemUIFont"/>
              </a:rPr>
              <a:t> Размер кучи уменьшается на 1.</a:t>
            </a:r>
          </a:p>
          <a:p>
            <a:pPr>
              <a:spcBef>
                <a:spcPts val="900"/>
              </a:spcBef>
            </a:pPr>
            <a:r>
              <a:rPr lang="ru-RU" sz="2000">
                <a:effectLst/>
                <a:latin typeface=".AppleSystemUIFont"/>
              </a:rPr>
              <a:t> Восстанавливается структура кучи с помощью процедуры </a:t>
            </a:r>
            <a:r>
              <a:rPr lang="en" sz="2000" err="1">
                <a:effectLst/>
                <a:latin typeface=".AppleSystemUIFontMonospaced"/>
              </a:rPr>
              <a:t>Heapify</a:t>
            </a:r>
            <a:r>
              <a:rPr lang="en" sz="2000">
                <a:effectLst/>
                <a:latin typeface=".AppleSystemUIFont"/>
              </a:rPr>
              <a:t>.</a:t>
            </a:r>
          </a:p>
          <a:p>
            <a:endParaRPr lang="ru-RU" sz="2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8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7CBD1-D0B6-6C63-CE83-CDA1717D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ru-RU" sz="3400" b="1">
                <a:effectLst/>
                <a:latin typeface=".AppleSystemUIFont"/>
              </a:rPr>
              <a:t>Временная и пространственная сложность</a:t>
            </a:r>
            <a:br>
              <a:rPr lang="ru-RU" sz="3400">
                <a:effectLst/>
                <a:latin typeface=".AppleSystemUIFont"/>
              </a:rPr>
            </a:b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B46B2-1A62-CF20-22C7-E227EE28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72692"/>
            <a:ext cx="9947564" cy="350520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ru-RU" sz="2600" dirty="0">
                <a:effectLst/>
                <a:latin typeface=".AppleSystemUIFont"/>
              </a:rPr>
              <a:t> </a:t>
            </a:r>
            <a:r>
              <a:rPr lang="ru-RU" sz="2600" b="1" dirty="0">
                <a:effectLst/>
                <a:latin typeface=".AppleSystemUIFont"/>
              </a:rPr>
              <a:t>Временная сложность:</a:t>
            </a:r>
            <a:endParaRPr lang="ru-RU" sz="2600" dirty="0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ru-RU" sz="2600" dirty="0">
                <a:effectLst/>
                <a:latin typeface=".AppleSystemUIFont"/>
              </a:rPr>
              <a:t>Построение кучи: </a:t>
            </a:r>
            <a:r>
              <a:rPr lang="en" sz="2600" dirty="0">
                <a:effectLst/>
                <a:latin typeface=".AppleSystemUIFont"/>
              </a:rPr>
              <a:t>O(n)</a:t>
            </a:r>
          </a:p>
          <a:p>
            <a:pPr>
              <a:spcBef>
                <a:spcPts val="900"/>
              </a:spcBef>
            </a:pPr>
            <a:r>
              <a:rPr lang="ru-RU" sz="2600" dirty="0">
                <a:effectLst/>
                <a:latin typeface=".AppleSystemUIFont"/>
              </a:rPr>
              <a:t>Повторяющееся удаление элементов: </a:t>
            </a:r>
            <a:r>
              <a:rPr lang="en" sz="2600" dirty="0">
                <a:effectLst/>
                <a:latin typeface=".AppleSystemUIFont"/>
              </a:rPr>
              <a:t>O(n log n)</a:t>
            </a:r>
          </a:p>
          <a:p>
            <a:pPr>
              <a:spcBef>
                <a:spcPts val="900"/>
              </a:spcBef>
            </a:pPr>
            <a:r>
              <a:rPr lang="ru-RU" sz="2600" dirty="0">
                <a:effectLst/>
                <a:latin typeface=".AppleSystemUIFont"/>
              </a:rPr>
              <a:t>Общая сложность: </a:t>
            </a:r>
            <a:r>
              <a:rPr lang="en" sz="2600" dirty="0">
                <a:effectLst/>
                <a:latin typeface=".AppleSystemUIFont"/>
              </a:rPr>
              <a:t>O(n log n)</a:t>
            </a:r>
            <a:endParaRPr lang="ru-RU" sz="2600" dirty="0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" sz="2600" dirty="0"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2600" dirty="0">
                <a:effectLst/>
                <a:latin typeface=".AppleSystemUIFont"/>
              </a:rPr>
              <a:t> </a:t>
            </a:r>
            <a:r>
              <a:rPr lang="ru-RU" sz="2600" b="1" dirty="0">
                <a:effectLst/>
                <a:latin typeface=".AppleSystemUIFont"/>
              </a:rPr>
              <a:t>Пространственная сложность:</a:t>
            </a:r>
            <a:endParaRPr lang="ru-RU" sz="2600" dirty="0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ru-RU" sz="2600" dirty="0">
                <a:effectLst/>
                <a:latin typeface=".AppleSystemUIFont"/>
              </a:rPr>
              <a:t>Дополнительная память: </a:t>
            </a:r>
            <a:r>
              <a:rPr lang="en" sz="2600" dirty="0">
                <a:effectLst/>
                <a:latin typeface=".AppleSystemUIFont"/>
              </a:rPr>
              <a:t>O(1)</a:t>
            </a:r>
          </a:p>
          <a:p>
            <a:endParaRPr lang="ru-RU" sz="2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15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5BE3D-5B5E-3EBB-CBF2-76254742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0350"/>
            <a:ext cx="3810001" cy="2025649"/>
          </a:xfrm>
        </p:spPr>
        <p:txBody>
          <a:bodyPr anchor="b">
            <a:normAutofit/>
          </a:bodyPr>
          <a:lstStyle/>
          <a:p>
            <a:r>
              <a:rPr lang="ru-RU" dirty="0"/>
              <a:t>Построение кучи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F677F9-4FFC-E528-14F4-EC654CEE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721" y="1329341"/>
            <a:ext cx="7474558" cy="450342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EDE4F1E-EDD6-2175-CBB5-961BB647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" sz="2000">
                <a:effectLst/>
                <a:latin typeface=".AppleSystemUIFont"/>
              </a:rPr>
              <a:t>1. </a:t>
            </a:r>
            <a:r>
              <a:rPr lang="en" sz="2000" err="1">
                <a:effectLst/>
                <a:latin typeface=".AppleSystemUIFontMonospaced"/>
              </a:rPr>
              <a:t>Heapify</a:t>
            </a:r>
            <a:r>
              <a:rPr lang="en" sz="2000">
                <a:effectLst/>
                <a:latin typeface=".AppleSystemUIFont"/>
              </a:rPr>
              <a:t> </a:t>
            </a:r>
            <a:r>
              <a:rPr lang="ru-RU" sz="2000">
                <a:effectLst/>
                <a:latin typeface=".AppleSystemUIFont"/>
              </a:rPr>
              <a:t>проверяет узел </a:t>
            </a:r>
            <a:r>
              <a:rPr lang="en" sz="2000" err="1">
                <a:effectLst/>
                <a:latin typeface=".AppleSystemUIFontMonospaced"/>
              </a:rPr>
              <a:t>i</a:t>
            </a:r>
            <a:r>
              <a:rPr lang="en" sz="2000">
                <a:effectLst/>
                <a:latin typeface=".AppleSystemUIFont"/>
              </a:rPr>
              <a:t> </a:t>
            </a:r>
            <a:r>
              <a:rPr lang="ru-RU" sz="2000">
                <a:effectLst/>
                <a:latin typeface=".AppleSystemUIFont"/>
              </a:rPr>
              <a:t>и его дочерние элементы (</a:t>
            </a:r>
            <a:r>
              <a:rPr lang="en" sz="2000">
                <a:effectLst/>
                <a:latin typeface=".AppleSystemUIFontMonospaced"/>
              </a:rPr>
              <a:t>left</a:t>
            </a:r>
            <a:r>
              <a:rPr lang="en" sz="2000">
                <a:effectLst/>
                <a:latin typeface=".AppleSystemUIFont"/>
              </a:rPr>
              <a:t> </a:t>
            </a:r>
            <a:r>
              <a:rPr lang="ru-RU" sz="2000">
                <a:effectLst/>
                <a:latin typeface=".AppleSystemUIFont"/>
              </a:rPr>
              <a:t>и </a:t>
            </a:r>
            <a:r>
              <a:rPr lang="en" sz="2000">
                <a:effectLst/>
                <a:latin typeface=".AppleSystemUIFontMonospaced"/>
              </a:rPr>
              <a:t>right</a:t>
            </a:r>
            <a:r>
              <a:rPr lang="en" sz="2000">
                <a:effectLst/>
                <a:latin typeface=".AppleSystemUIFont"/>
              </a:rPr>
              <a:t>).</a:t>
            </a:r>
          </a:p>
          <a:p>
            <a:pPr>
              <a:spcBef>
                <a:spcPts val="900"/>
              </a:spcBef>
            </a:pPr>
            <a:r>
              <a:rPr lang="en" sz="2000">
                <a:effectLst/>
                <a:latin typeface=".AppleSystemUIFont"/>
              </a:rPr>
              <a:t>2. </a:t>
            </a:r>
            <a:r>
              <a:rPr lang="ru-RU" sz="2000">
                <a:effectLst/>
                <a:latin typeface=".AppleSystemUIFont"/>
              </a:rPr>
              <a:t>Если дочерний элемент больше, узел меняется с ним местами.</a:t>
            </a:r>
          </a:p>
          <a:p>
            <a:pPr>
              <a:spcBef>
                <a:spcPts val="900"/>
              </a:spcBef>
            </a:pPr>
            <a:r>
              <a:rPr lang="ru-RU" sz="2000">
                <a:effectLst/>
                <a:latin typeface=".AppleSystemUIFont"/>
              </a:rPr>
              <a:t>3. Процедура вызывается рекурсивно для восстановления свойства кучи.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3127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F3612-47EF-DBC4-ECFE-003691CA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30" y="27709"/>
            <a:ext cx="3810001" cy="2025649"/>
          </a:xfrm>
        </p:spPr>
        <p:txBody>
          <a:bodyPr anchor="b">
            <a:normAutofit/>
          </a:bodyPr>
          <a:lstStyle/>
          <a:p>
            <a:r>
              <a:rPr lang="ru-RU" dirty="0"/>
              <a:t>Процесс сортировки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20A46C7-EE09-C0CE-D78D-94550FF8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623456"/>
            <a:ext cx="7289901" cy="46108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5BA8CA-7C5A-0252-49AC-D3A72062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30" y="3158836"/>
            <a:ext cx="3810000" cy="3048001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ru-RU" sz="2000" dirty="0">
                <a:effectLst/>
                <a:latin typeface=".AppleSystemUIFont"/>
              </a:rPr>
              <a:t>Построение начальной кучи.</a:t>
            </a:r>
          </a:p>
          <a:p>
            <a:pPr>
              <a:spcBef>
                <a:spcPts val="900"/>
              </a:spcBef>
            </a:pPr>
            <a:r>
              <a:rPr lang="ru-RU" sz="2000" dirty="0">
                <a:effectLst/>
                <a:latin typeface=".AppleSystemUIFont"/>
              </a:rPr>
              <a:t> Извлечение максимального элемента (корня) и перемещение его в конец.</a:t>
            </a:r>
          </a:p>
          <a:p>
            <a:pPr>
              <a:spcBef>
                <a:spcPts val="900"/>
              </a:spcBef>
            </a:pPr>
            <a:r>
              <a:rPr lang="ru-RU" sz="2000" dirty="0">
                <a:effectLst/>
                <a:latin typeface=".AppleSystemUIFont"/>
              </a:rPr>
              <a:t> Повторное восстановление свойства кучи для оставшейся части массива.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70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A8F8D-63B8-44B5-36E5-08A1C22B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12" name="Объект 11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AE82F45-03AB-DD86-541F-55E845D2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463040"/>
            <a:ext cx="6096000" cy="3931918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4C13736-1569-0EDF-17C7-3B2649FA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Создадим 2 массива размерами 6 и 1 000 000</a:t>
            </a:r>
          </a:p>
          <a:p>
            <a:r>
              <a:rPr lang="ru-RU" dirty="0"/>
              <a:t>Зная формулу оценки сложности нужно сопоставить теоретические и полученные результаты</a:t>
            </a: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3BFC99F-E8E9-93B6-AAD0-B38D6B016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95515"/>
              </p:ext>
            </p:extLst>
          </p:nvPr>
        </p:nvGraphicFramePr>
        <p:xfrm>
          <a:off x="2032000" y="243839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156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48696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4830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Размер массива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Теоретическое время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мс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Практическое время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мс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3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0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±1500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01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9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82BD2-17BD-E5E6-0BA3-BAF3E736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26B3A-84DE-2C7E-8D0F-FD9FCC97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ru-RU" sz="2600"/>
              <a:t>С </a:t>
            </a:r>
            <a:r>
              <a:rPr lang="ru-RU" sz="2600" err="1"/>
              <a:t>рандомным</a:t>
            </a:r>
            <a:r>
              <a:rPr lang="ru-RU" sz="2600"/>
              <a:t> массивом размером в 1 000 000 элементов ,</a:t>
            </a:r>
            <a:r>
              <a:rPr lang="en-US" sz="2600"/>
              <a:t> </a:t>
            </a:r>
            <a:r>
              <a:rPr lang="ru-RU" sz="2600"/>
              <a:t>алгоритм оказался быстрее </a:t>
            </a:r>
            <a:r>
              <a:rPr lang="en-US" sz="2600"/>
              <a:t>, </a:t>
            </a:r>
            <a:r>
              <a:rPr lang="ru-RU" sz="2600"/>
              <a:t>чем мы расчитывали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44D03A-67BB-262A-E711-A534EBBDD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25324"/>
              </p:ext>
            </p:extLst>
          </p:nvPr>
        </p:nvGraphicFramePr>
        <p:xfrm>
          <a:off x="5334000" y="2405800"/>
          <a:ext cx="6096001" cy="204640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75649">
                  <a:extLst>
                    <a:ext uri="{9D8B030D-6E8A-4147-A177-3AD203B41FA5}">
                      <a16:colId xmlns:a16="http://schemas.microsoft.com/office/drawing/2014/main" val="3265156476"/>
                    </a:ext>
                  </a:extLst>
                </a:gridCol>
                <a:gridCol w="2393861">
                  <a:extLst>
                    <a:ext uri="{9D8B030D-6E8A-4147-A177-3AD203B41FA5}">
                      <a16:colId xmlns:a16="http://schemas.microsoft.com/office/drawing/2014/main" val="1874869645"/>
                    </a:ext>
                  </a:extLst>
                </a:gridCol>
                <a:gridCol w="2226491">
                  <a:extLst>
                    <a:ext uri="{9D8B030D-6E8A-4147-A177-3AD203B41FA5}">
                      <a16:colId xmlns:a16="http://schemas.microsoft.com/office/drawing/2014/main" val="2174830423"/>
                    </a:ext>
                  </a:extLst>
                </a:gridCol>
              </a:tblGrid>
              <a:tr h="979681">
                <a:tc>
                  <a:txBody>
                    <a:bodyPr/>
                    <a:lstStyle/>
                    <a:p>
                      <a:r>
                        <a:rPr lang="ru-RU" sz="2300" b="0" cap="none" spc="0" dirty="0">
                          <a:solidFill>
                            <a:schemeClr val="tx1"/>
                          </a:solidFill>
                        </a:rPr>
                        <a:t>Размер массива</a:t>
                      </a:r>
                    </a:p>
                  </a:txBody>
                  <a:tcPr marL="66948" marR="66948" marT="78112" marB="1338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b="0" cap="none" spc="0" dirty="0">
                          <a:solidFill>
                            <a:schemeClr val="tx1"/>
                          </a:solidFill>
                        </a:rPr>
                        <a:t>Теоретическое время</a:t>
                      </a:r>
                      <a:r>
                        <a:rPr lang="en-US" sz="2300" b="0" cap="none" spc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sz="2300" b="0" cap="none" spc="0" dirty="0">
                          <a:solidFill>
                            <a:schemeClr val="tx1"/>
                          </a:solidFill>
                        </a:rPr>
                        <a:t>мс</a:t>
                      </a:r>
                    </a:p>
                  </a:txBody>
                  <a:tcPr marL="66948" marR="66948" marT="78112" marB="1338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b="0" cap="none" spc="0">
                          <a:solidFill>
                            <a:schemeClr val="tx1"/>
                          </a:solidFill>
                        </a:rPr>
                        <a:t>Практическое время</a:t>
                      </a:r>
                      <a:r>
                        <a:rPr lang="en-US" sz="2300" b="0" cap="none" spc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sz="2300" b="0" cap="none" spc="0">
                          <a:solidFill>
                            <a:schemeClr val="tx1"/>
                          </a:solidFill>
                        </a:rPr>
                        <a:t>мс</a:t>
                      </a:r>
                    </a:p>
                  </a:txBody>
                  <a:tcPr marL="66948" marR="66948" marT="78112" marB="1338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439793"/>
                  </a:ext>
                </a:extLst>
              </a:tr>
              <a:tr h="533360">
                <a:tc>
                  <a:txBody>
                    <a:bodyPr/>
                    <a:lstStyle/>
                    <a:p>
                      <a:r>
                        <a:rPr lang="ru-RU" sz="18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6948" marR="66948" marT="78112" marB="13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&lt;1</a:t>
                      </a:r>
                      <a:endParaRPr lang="ru-RU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6948" marR="66948" marT="78112" marB="13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948" marR="66948" marT="78112" marB="13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01541"/>
                  </a:ext>
                </a:extLst>
              </a:tr>
              <a:tr h="533360">
                <a:tc>
                  <a:txBody>
                    <a:bodyPr/>
                    <a:lstStyle/>
                    <a:p>
                      <a:r>
                        <a:rPr lang="ru-RU" sz="1800" cap="none" spc="0">
                          <a:solidFill>
                            <a:schemeClr val="tx1"/>
                          </a:solidFill>
                        </a:rPr>
                        <a:t>1 000 000</a:t>
                      </a:r>
                    </a:p>
                  </a:txBody>
                  <a:tcPr marL="66948" marR="66948" marT="78112" marB="13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±1500</a:t>
                      </a:r>
                      <a:endParaRPr lang="ru-R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948" marR="66948" marT="78112" marB="13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294</a:t>
                      </a:r>
                      <a:endParaRPr lang="ru-RU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6948" marR="66948" marT="78112" marB="13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001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3631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4"/>
      </a:lt2>
      <a:accent1>
        <a:srgbClr val="7BAC9A"/>
      </a:accent1>
      <a:accent2>
        <a:srgbClr val="6DAAAE"/>
      </a:accent2>
      <a:accent3>
        <a:srgbClr val="82A5C4"/>
      </a:accent3>
      <a:accent4>
        <a:srgbClr val="7981C0"/>
      </a:accent4>
      <a:accent5>
        <a:srgbClr val="A391CB"/>
      </a:accent5>
      <a:accent6>
        <a:srgbClr val="AC79C0"/>
      </a:accent6>
      <a:hlink>
        <a:srgbClr val="AE6983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383</Words>
  <Application>Microsoft Macintosh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.AppleSystemUIFont</vt:lpstr>
      <vt:lpstr>.AppleSystemUIFontMonospaced</vt:lpstr>
      <vt:lpstr>Arial</vt:lpstr>
      <vt:lpstr>Verdana Pro</vt:lpstr>
      <vt:lpstr>Verdana Pro Cond SemiBold</vt:lpstr>
      <vt:lpstr>TornVTI</vt:lpstr>
      <vt:lpstr>Пирамидальная сортировка (Heapsort) </vt:lpstr>
      <vt:lpstr>История создания Heapsort </vt:lpstr>
      <vt:lpstr>Принцип работы</vt:lpstr>
      <vt:lpstr>Как работает Heapsort? </vt:lpstr>
      <vt:lpstr>Временная и пространственная сложность </vt:lpstr>
      <vt:lpstr>Построение кучи</vt:lpstr>
      <vt:lpstr>Процесс сортировки</vt:lpstr>
      <vt:lpstr>Тестирование</vt:lpstr>
      <vt:lpstr>Результаты тестирования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My+Office</dc:creator>
  <cp:lastModifiedBy>My+Office</cp:lastModifiedBy>
  <cp:revision>1</cp:revision>
  <dcterms:created xsi:type="dcterms:W3CDTF">2024-12-09T08:17:58Z</dcterms:created>
  <dcterms:modified xsi:type="dcterms:W3CDTF">2024-12-09T08:44:59Z</dcterms:modified>
</cp:coreProperties>
</file>