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5" r:id="rId8"/>
    <p:sldId id="266" r:id="rId9"/>
    <p:sldId id="260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9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9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5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1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8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0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03" r:id="rId4"/>
    <p:sldLayoutId id="2147483704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120E6-2F9C-7048-4CF9-D558072F1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56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94B55-62FC-4779-9BEC-F357A800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7" y="908791"/>
            <a:ext cx="7866888" cy="5099101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IE1020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NETWORK FUNDAMENTALS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CCB7-EFAF-41FD-A657-37EB84E8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24F6-1C69-4932-999B-48D5E8CE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cat5 – to connect devices to the switch in the lab</a:t>
            </a:r>
          </a:p>
          <a:p>
            <a:r>
              <a:rPr lang="en-US" dirty="0"/>
              <a:t>Ethernet cat5e – to connect the 6 lab switches to the floor switch</a:t>
            </a:r>
          </a:p>
          <a:p>
            <a:r>
              <a:rPr lang="en-US" dirty="0"/>
              <a:t>Ethernet cat6 – to connect the switches in the distribution layer</a:t>
            </a:r>
          </a:p>
          <a:p>
            <a:r>
              <a:rPr lang="en-US" dirty="0"/>
              <a:t>Fiber cable – to connect the switches in the core layer to the router</a:t>
            </a:r>
          </a:p>
          <a:p>
            <a:r>
              <a:rPr lang="en-US" dirty="0"/>
              <a:t>Serial cable – to connect two routers</a:t>
            </a:r>
          </a:p>
        </p:txBody>
      </p:sp>
      <p:pic>
        <p:nvPicPr>
          <p:cNvPr id="7" name="Picture 6" descr="A green and yellow fiber optic cable&#10;&#10;Description automatically generated with low confidence">
            <a:extLst>
              <a:ext uri="{FF2B5EF4-FFF2-40B4-BE49-F238E27FC236}">
                <a16:creationId xmlns:a16="http://schemas.microsoft.com/office/drawing/2014/main" id="{8B627B4D-2189-43EC-BA3A-F99F4CB6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86" y="1893652"/>
            <a:ext cx="1971907" cy="1971907"/>
          </a:xfrm>
          <a:prstGeom prst="rect">
            <a:avLst/>
          </a:prstGeom>
        </p:spPr>
      </p:pic>
      <p:pic>
        <p:nvPicPr>
          <p:cNvPr id="9" name="Picture 8" descr="A picture containing connector, cable, electrical supply, electrical wiring&#10;&#10;Description automatically generated">
            <a:extLst>
              <a:ext uri="{FF2B5EF4-FFF2-40B4-BE49-F238E27FC236}">
                <a16:creationId xmlns:a16="http://schemas.microsoft.com/office/drawing/2014/main" id="{24A85A2E-1D6A-4396-B6FE-3F52D937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60" y="4808642"/>
            <a:ext cx="2566168" cy="1360069"/>
          </a:xfrm>
          <a:prstGeom prst="rect">
            <a:avLst/>
          </a:prstGeom>
        </p:spPr>
      </p:pic>
      <p:pic>
        <p:nvPicPr>
          <p:cNvPr id="11" name="Picture 10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693C6540-47CB-431A-BEA0-CD30724D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91" y="3985821"/>
            <a:ext cx="4628755" cy="20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6F5C-E2FE-4650-A125-9F4F2655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DE33-F821-4B85-9E7F-2DF2B1D951F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8351" y="1633537"/>
            <a:ext cx="4259263" cy="1795463"/>
          </a:xfrm>
        </p:spPr>
        <p:txBody>
          <a:bodyPr/>
          <a:lstStyle/>
          <a:p>
            <a:r>
              <a:rPr lang="en-US" dirty="0"/>
              <a:t>Fast Ethernet</a:t>
            </a:r>
          </a:p>
          <a:p>
            <a:r>
              <a:rPr lang="en-US" dirty="0"/>
              <a:t>Gigabit Ethernet</a:t>
            </a:r>
          </a:p>
          <a:p>
            <a:r>
              <a:rPr lang="en-US" dirty="0"/>
              <a:t>Wireless LAN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D005BD-A633-451B-9D61-59AAB64DA5BF}"/>
              </a:ext>
            </a:extLst>
          </p:cNvPr>
          <p:cNvSpPr txBox="1">
            <a:spLocks/>
          </p:cNvSpPr>
          <p:nvPr/>
        </p:nvSpPr>
        <p:spPr>
          <a:xfrm>
            <a:off x="468351" y="3423424"/>
            <a:ext cx="11023600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/>
              <a:t>WAN Technologies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AF512F-93C7-44DA-8843-30592096D5B4}"/>
              </a:ext>
            </a:extLst>
          </p:cNvPr>
          <p:cNvSpPr txBox="1">
            <a:spLocks/>
          </p:cNvSpPr>
          <p:nvPr/>
        </p:nvSpPr>
        <p:spPr>
          <a:xfrm>
            <a:off x="468351" y="4840404"/>
            <a:ext cx="4259766" cy="179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Fiber optic 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0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A4CA-3A2C-4120-A94E-0FAB14FE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Protocols For ISO/OSI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6AB2-1AD4-41CB-8264-B039F0A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1 (Physical) – Fiber , IEEE802.11</a:t>
            </a:r>
          </a:p>
          <a:p>
            <a:r>
              <a:rPr lang="en-US" dirty="0"/>
              <a:t>Layer 2 (Data Link) – Ethernet , STP , ATM</a:t>
            </a:r>
          </a:p>
          <a:p>
            <a:r>
              <a:rPr lang="en-US" dirty="0"/>
              <a:t>Layer 3 (Network) – IP , EIGRP , ARP</a:t>
            </a:r>
          </a:p>
          <a:p>
            <a:r>
              <a:rPr lang="en-US" dirty="0"/>
              <a:t>Layer 4 (Transport) – TCP , UDP</a:t>
            </a:r>
          </a:p>
          <a:p>
            <a:r>
              <a:rPr lang="en-US" dirty="0"/>
              <a:t>Layer 5 (Session) – SCP</a:t>
            </a:r>
          </a:p>
          <a:p>
            <a:r>
              <a:rPr lang="en-US" dirty="0"/>
              <a:t>Layer 6 (Presentation) – SSL , SSH</a:t>
            </a:r>
          </a:p>
          <a:p>
            <a:r>
              <a:rPr lang="en-US" dirty="0"/>
              <a:t>Layer 7 (Application) – HTTP , SMTP , DNS</a:t>
            </a:r>
          </a:p>
        </p:txBody>
      </p:sp>
    </p:spTree>
    <p:extLst>
      <p:ext uri="{BB962C8B-B14F-4D97-AF65-F5344CB8AC3E}">
        <p14:creationId xmlns:p14="http://schemas.microsoft.com/office/powerpoint/2010/main" val="392798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407A-EA66-411E-A2AD-3B90D09C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4" y="496448"/>
            <a:ext cx="11049000" cy="725268"/>
          </a:xfrm>
        </p:spPr>
        <p:txBody>
          <a:bodyPr/>
          <a:lstStyle/>
          <a:p>
            <a:r>
              <a:rPr lang="en-US" dirty="0"/>
              <a:t>IP addressing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76C6DD-9791-4163-9CC3-FD06D03A5B1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9088580"/>
              </p:ext>
            </p:extLst>
          </p:nvPr>
        </p:nvGraphicFramePr>
        <p:xfrm>
          <a:off x="704734" y="2866073"/>
          <a:ext cx="10125826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1982">
                  <a:extLst>
                    <a:ext uri="{9D8B030D-6E8A-4147-A177-3AD203B41FA5}">
                      <a16:colId xmlns:a16="http://schemas.microsoft.com/office/drawing/2014/main" val="11109173"/>
                    </a:ext>
                  </a:extLst>
                </a:gridCol>
                <a:gridCol w="2024938">
                  <a:extLst>
                    <a:ext uri="{9D8B030D-6E8A-4147-A177-3AD203B41FA5}">
                      <a16:colId xmlns:a16="http://schemas.microsoft.com/office/drawing/2014/main" val="2670670088"/>
                    </a:ext>
                  </a:extLst>
                </a:gridCol>
                <a:gridCol w="2102395">
                  <a:extLst>
                    <a:ext uri="{9D8B030D-6E8A-4147-A177-3AD203B41FA5}">
                      <a16:colId xmlns:a16="http://schemas.microsoft.com/office/drawing/2014/main" val="3555667532"/>
                    </a:ext>
                  </a:extLst>
                </a:gridCol>
                <a:gridCol w="1991742">
                  <a:extLst>
                    <a:ext uri="{9D8B030D-6E8A-4147-A177-3AD203B41FA5}">
                      <a16:colId xmlns:a16="http://schemas.microsoft.com/office/drawing/2014/main" val="1895605539"/>
                    </a:ext>
                  </a:extLst>
                </a:gridCol>
                <a:gridCol w="1974769">
                  <a:extLst>
                    <a:ext uri="{9D8B030D-6E8A-4147-A177-3AD203B41FA5}">
                      <a16:colId xmlns:a16="http://schemas.microsoft.com/office/drawing/2014/main" val="2327738912"/>
                    </a:ext>
                  </a:extLst>
                </a:gridCol>
              </a:tblGrid>
              <a:tr h="528905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Broadcast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usable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usable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172.16.31.255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172.16.31.254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172.16.63.255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172.16.63.254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1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172.16.95.255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172.16.64.1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172.16.95.254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172.16.127.255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172.16.127.254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1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172.16.159.255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172.16.159.254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172.16.191.255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172.16.160.1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172.16.191.254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3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172.16.223.255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172.16.223.254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779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388426-07C1-46D0-A7BC-407ECECED818}"/>
              </a:ext>
            </a:extLst>
          </p:cNvPr>
          <p:cNvSpPr txBox="1"/>
          <p:nvPr/>
        </p:nvSpPr>
        <p:spPr>
          <a:xfrm>
            <a:off x="613294" y="1517333"/>
            <a:ext cx="954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IP Address – 172.16.0.0</a:t>
            </a:r>
          </a:p>
          <a:p>
            <a:r>
              <a:rPr lang="en-US" dirty="0"/>
              <a:t>Subnet Mask – 255.255.224.0</a:t>
            </a:r>
          </a:p>
        </p:txBody>
      </p:sp>
    </p:spTree>
    <p:extLst>
      <p:ext uri="{BB962C8B-B14F-4D97-AF65-F5344CB8AC3E}">
        <p14:creationId xmlns:p14="http://schemas.microsoft.com/office/powerpoint/2010/main" val="306238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52F26F-A458-401E-966A-4DD1E7A2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74E8E-69A6-4B44-A89E-31FF1DB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branches have equal number of students.</a:t>
            </a:r>
          </a:p>
          <a:p>
            <a:endParaRPr lang="en-US" dirty="0"/>
          </a:p>
          <a:p>
            <a:r>
              <a:rPr lang="en-US" dirty="0"/>
              <a:t>Each branch has 3 buildings with 5 floors each containing 6 labs.</a:t>
            </a:r>
          </a:p>
          <a:p>
            <a:endParaRPr lang="en-US" dirty="0"/>
          </a:p>
          <a:p>
            <a:r>
              <a:rPr lang="en-US" dirty="0"/>
              <a:t>40% of the users from each branch connect to the network wirelessly.</a:t>
            </a:r>
          </a:p>
        </p:txBody>
      </p:sp>
    </p:spTree>
    <p:extLst>
      <p:ext uri="{BB962C8B-B14F-4D97-AF65-F5344CB8AC3E}">
        <p14:creationId xmlns:p14="http://schemas.microsoft.com/office/powerpoint/2010/main" val="155271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37B3-3074-4B14-ABA1-06A7223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8359-76C0-4AB7-9651-F1B59D81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9" y="2075688"/>
            <a:ext cx="11059811" cy="3910987"/>
          </a:xfrm>
        </p:spPr>
        <p:txBody>
          <a:bodyPr/>
          <a:lstStyle/>
          <a:p>
            <a:r>
              <a:rPr lang="en-US" dirty="0"/>
              <a:t>Y1S2 CSNE 01.02 – Group 17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E835E1-86FA-4DFD-BBF9-A03756DB1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53658"/>
              </p:ext>
            </p:extLst>
          </p:nvPr>
        </p:nvGraphicFramePr>
        <p:xfrm>
          <a:off x="914400" y="2688579"/>
          <a:ext cx="8091170" cy="226442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27170">
                  <a:extLst>
                    <a:ext uri="{9D8B030D-6E8A-4147-A177-3AD203B41FA5}">
                      <a16:colId xmlns:a16="http://schemas.microsoft.com/office/drawing/2014/main" val="2992960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551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IT22146038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Adheel</a:t>
                      </a:r>
                      <a:r>
                        <a:rPr lang="en-US" dirty="0"/>
                        <a:t> Ahmed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59993"/>
                  </a:ext>
                </a:extLst>
              </a:tr>
              <a:tr h="410221">
                <a:tc>
                  <a:txBody>
                    <a:bodyPr/>
                    <a:lstStyle/>
                    <a:p>
                      <a:r>
                        <a:rPr lang="en-US" dirty="0"/>
                        <a:t>IT22275424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3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IT22122278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M.R.M. </a:t>
                      </a:r>
                      <a:r>
                        <a:rPr lang="en-US" dirty="0" err="1"/>
                        <a:t>Rajih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Husny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IT22199980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Samaji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Viranja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2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IT22179562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Dewmie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Senarathne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1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82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5AB4-C49B-49B6-A398-EC26D26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524C-91C8-439F-A826-95E65CC0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 University is a huge university with seven campuses spread across the country.</a:t>
            </a:r>
          </a:p>
          <a:p>
            <a:endParaRPr lang="en-US" dirty="0"/>
          </a:p>
          <a:p>
            <a:r>
              <a:rPr lang="en-US" dirty="0"/>
              <a:t>The University’s network used by nearly 50,000 students, faculty and staff members.</a:t>
            </a:r>
          </a:p>
          <a:p>
            <a:endParaRPr lang="en-US" dirty="0"/>
          </a:p>
          <a:p>
            <a:r>
              <a:rPr lang="en-US" dirty="0"/>
              <a:t>The university’s IT department is responsible of designing and maintaining the network infrastructure across all campuses.</a:t>
            </a:r>
          </a:p>
        </p:txBody>
      </p:sp>
    </p:spTree>
    <p:extLst>
      <p:ext uri="{BB962C8B-B14F-4D97-AF65-F5344CB8AC3E}">
        <p14:creationId xmlns:p14="http://schemas.microsoft.com/office/powerpoint/2010/main" val="396565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B17-4D81-425D-B27B-9C9BFEF9A9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049000" cy="1162050"/>
          </a:xfrm>
        </p:spPr>
        <p:txBody>
          <a:bodyPr>
            <a:normAutofit/>
          </a:bodyPr>
          <a:lstStyle/>
          <a:p>
            <a:r>
              <a:rPr lang="en-US" dirty="0"/>
              <a:t>Logical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3F03A-D374-4759-835E-60A36F9E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65760"/>
            <a:ext cx="12243828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6DA31-CCD3-4B5E-AF02-043FE7A9E8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-102870"/>
            <a:ext cx="8058150" cy="72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09FA-B29C-410C-BBC3-D90D4F0E00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722" y="0"/>
            <a:ext cx="11049000" cy="1084263"/>
          </a:xfrm>
        </p:spPr>
        <p:txBody>
          <a:bodyPr/>
          <a:lstStyle/>
          <a:p>
            <a:r>
              <a:rPr lang="en-US" dirty="0"/>
              <a:t>Physical topology – Core Layer</a:t>
            </a:r>
          </a:p>
        </p:txBody>
      </p:sp>
      <p:pic>
        <p:nvPicPr>
          <p:cNvPr id="5" name="Content Placeholder 4" descr="A picture containing diagram, text, screenshot, plan&#10;&#10;Description automatically generated">
            <a:extLst>
              <a:ext uri="{FF2B5EF4-FFF2-40B4-BE49-F238E27FC236}">
                <a16:creationId xmlns:a16="http://schemas.microsoft.com/office/drawing/2014/main" id="{974E51D7-9D5F-4186-8328-EBEB8D2006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6" y="657922"/>
            <a:ext cx="10247971" cy="6133441"/>
          </a:xfrm>
        </p:spPr>
      </p:pic>
    </p:spTree>
    <p:extLst>
      <p:ext uri="{BB962C8B-B14F-4D97-AF65-F5344CB8AC3E}">
        <p14:creationId xmlns:p14="http://schemas.microsoft.com/office/powerpoint/2010/main" val="127394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6752-083A-48EF-BE41-140171C7CF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049000" cy="1084263"/>
          </a:xfrm>
        </p:spPr>
        <p:txBody>
          <a:bodyPr/>
          <a:lstStyle/>
          <a:p>
            <a:r>
              <a:rPr lang="en-US" dirty="0"/>
              <a:t>Distribution Layer</a:t>
            </a:r>
          </a:p>
        </p:txBody>
      </p:sp>
      <p:pic>
        <p:nvPicPr>
          <p:cNvPr id="5" name="Picture 4" descr="A picture containing diagram, plan, sketch, design&#10;&#10;Description automatically generated">
            <a:extLst>
              <a:ext uri="{FF2B5EF4-FFF2-40B4-BE49-F238E27FC236}">
                <a16:creationId xmlns:a16="http://schemas.microsoft.com/office/drawing/2014/main" id="{14B5772E-225C-431C-BEC0-FCA6584C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31" y="546411"/>
            <a:ext cx="11834176" cy="65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4C26-C4F7-4863-83FA-B9152FA0E9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049000" cy="1084263"/>
          </a:xfrm>
        </p:spPr>
        <p:txBody>
          <a:bodyPr/>
          <a:lstStyle/>
          <a:p>
            <a:r>
              <a:rPr lang="en-US" dirty="0"/>
              <a:t>Access Layer</a:t>
            </a:r>
          </a:p>
        </p:txBody>
      </p:sp>
      <p:pic>
        <p:nvPicPr>
          <p:cNvPr id="5" name="Picture 4" descr="A diagram of a computer network&#10;&#10;Description automatically generated with low confidence">
            <a:extLst>
              <a:ext uri="{FF2B5EF4-FFF2-40B4-BE49-F238E27FC236}">
                <a16:creationId xmlns:a16="http://schemas.microsoft.com/office/drawing/2014/main" id="{144C8655-F769-43F5-AF22-12F6D5E5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" y="542131"/>
            <a:ext cx="11496907" cy="65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0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934C-BF81-41AC-946A-0016C7D0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22CB-DA1F-42AD-BC63-2F269C43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point – Cisco Aironet 3800 series (AIR-AP3802E-B-K9 – Cisco Aironet 3802E)</a:t>
            </a:r>
          </a:p>
          <a:p>
            <a:r>
              <a:rPr lang="en-US" dirty="0"/>
              <a:t>Firewall – Cisco ASA 5506-X</a:t>
            </a:r>
          </a:p>
          <a:p>
            <a:r>
              <a:rPr lang="en-US" dirty="0"/>
              <a:t>Switch – </a:t>
            </a:r>
            <a:r>
              <a:rPr lang="en-US" sz="2000" dirty="0"/>
              <a:t>Cisco 1000 series (C1000FE – 48P – 4G – L)  - 48 ports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- Cisco Catalyst 3850 (WS-C3850-12S-E) – 12 ports</a:t>
            </a:r>
          </a:p>
          <a:p>
            <a:pPr lvl="1"/>
            <a:r>
              <a:rPr lang="en-US" dirty="0"/>
              <a:t>Cisco 110 series (SG 110D – 08)  -  8 ports</a:t>
            </a:r>
          </a:p>
          <a:p>
            <a:r>
              <a:rPr lang="en-US" dirty="0"/>
              <a:t>Router – Cisco ASR1000 series (Cisco ASR1002-HX)</a:t>
            </a:r>
          </a:p>
        </p:txBody>
      </p:sp>
      <p:pic>
        <p:nvPicPr>
          <p:cNvPr id="5" name="Picture 4" descr="A black electronic device with white text&#10;&#10;Description automatically generated with low confidence">
            <a:extLst>
              <a:ext uri="{FF2B5EF4-FFF2-40B4-BE49-F238E27FC236}">
                <a16:creationId xmlns:a16="http://schemas.microsoft.com/office/drawing/2014/main" id="{9F5562DB-A1F2-41D2-A0E0-8231FE5261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86" y="2526970"/>
            <a:ext cx="3476533" cy="1347463"/>
          </a:xfrm>
          <a:prstGeom prst="rect">
            <a:avLst/>
          </a:prstGeom>
        </p:spPr>
      </p:pic>
      <p:pic>
        <p:nvPicPr>
          <p:cNvPr id="7" name="Picture 6" descr="A close-up of a device&#10;&#10;Description automatically generated with low confidence">
            <a:extLst>
              <a:ext uri="{FF2B5EF4-FFF2-40B4-BE49-F238E27FC236}">
                <a16:creationId xmlns:a16="http://schemas.microsoft.com/office/drawing/2014/main" id="{2ED05974-3181-4C95-AC6F-BA2B39B7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3757962"/>
            <a:ext cx="4698380" cy="3523785"/>
          </a:xfrm>
          <a:prstGeom prst="rect">
            <a:avLst/>
          </a:prstGeom>
        </p:spPr>
      </p:pic>
      <p:pic>
        <p:nvPicPr>
          <p:cNvPr id="9" name="Picture 8" descr="Back view of a white router&#10;&#10;Description automatically generated with medium confidence">
            <a:extLst>
              <a:ext uri="{FF2B5EF4-FFF2-40B4-BE49-F238E27FC236}">
                <a16:creationId xmlns:a16="http://schemas.microsoft.com/office/drawing/2014/main" id="{F2EB9D7D-4D20-4DE7-B415-65AD785012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23" y="320070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5169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213B31"/>
      </a:dk2>
      <a:lt2>
        <a:srgbClr val="E8E2E3"/>
      </a:lt2>
      <a:accent1>
        <a:srgbClr val="45B0A7"/>
      </a:accent1>
      <a:accent2>
        <a:srgbClr val="3BB176"/>
      </a:accent2>
      <a:accent3>
        <a:srgbClr val="47B550"/>
      </a:accent3>
      <a:accent4>
        <a:srgbClr val="63B13B"/>
      </a:accent4>
      <a:accent5>
        <a:srgbClr val="91AB43"/>
      </a:accent5>
      <a:accent6>
        <a:srgbClr val="B19D3B"/>
      </a:accent6>
      <a:hlink>
        <a:srgbClr val="658B2E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415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Batang</vt:lpstr>
      <vt:lpstr>Arial</vt:lpstr>
      <vt:lpstr>Avenir Next LT Pro Light</vt:lpstr>
      <vt:lpstr>AlignmentVTI</vt:lpstr>
      <vt:lpstr>IE1020 NETWORK FUNDAMENTALS</vt:lpstr>
      <vt:lpstr>Group details </vt:lpstr>
      <vt:lpstr>Introduction</vt:lpstr>
      <vt:lpstr>Logical topology</vt:lpstr>
      <vt:lpstr>PowerPoint Presentation</vt:lpstr>
      <vt:lpstr>Physical topology – Core Layer</vt:lpstr>
      <vt:lpstr>Distribution Layer</vt:lpstr>
      <vt:lpstr>Access Layer</vt:lpstr>
      <vt:lpstr>Suggested Real Devices</vt:lpstr>
      <vt:lpstr>Suggested Media Types</vt:lpstr>
      <vt:lpstr>LAN Technologies</vt:lpstr>
      <vt:lpstr>Protocols For ISO/OSI Layered Architecture</vt:lpstr>
      <vt:lpstr>IP addressing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IE1020 NETWORK FUNDAMENTALS</dc:title>
  <dc:creator>Krishna Wanusha</dc:creator>
  <cp:lastModifiedBy>Samaji IT22199980</cp:lastModifiedBy>
  <cp:revision>4</cp:revision>
  <dcterms:created xsi:type="dcterms:W3CDTF">2023-05-28T07:10:26Z</dcterms:created>
  <dcterms:modified xsi:type="dcterms:W3CDTF">2023-05-28T15:04:22Z</dcterms:modified>
</cp:coreProperties>
</file>