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7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AA669-2F97-4101-9C50-A9A87649D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E4BF7E-DD1D-4CA2-9A76-DE3E1284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F4BCBB-B7A4-4139-A29D-34EF89B1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8B8-3C9E-452C-B48E-70111C12BA30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B68AD4-A9FD-4BD0-9283-85E872B1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B3799B-B92A-4924-A50D-339A6A7C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5BEB-A9F4-4F93-B706-B832275135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10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72341D-35EC-4EE2-96E8-E35A0411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EEAAD3-FDE2-44BF-8851-DB1BE8545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465FE9-A9C8-4B10-B021-2F73F392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8B8-3C9E-452C-B48E-70111C12BA30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1CB57-EECB-4A72-AE2A-124012D1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BF874D-8D4B-440B-89FE-C54A27AB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5BEB-A9F4-4F93-B706-B832275135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0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C1D878D-4766-4FD2-A242-CE56D8C80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652116-F26E-427D-9186-B0532FECD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C32DE7-B7A9-43CB-AB64-63484D74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8B8-3C9E-452C-B48E-70111C12BA30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2BA430-7050-4682-B26E-8C091698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14F6B3-DCDF-4CF2-851D-C66037EB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5BEB-A9F4-4F93-B706-B832275135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59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77AB8-B44C-4577-94E6-287A57DC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C2BC6F-9B67-4960-BEDB-7B582893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ECDDB1-7A6D-4162-9019-4818B836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8B8-3C9E-452C-B48E-70111C12BA30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CAB5EF-CD40-49E4-926D-7593D4EB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7434B9-46D4-40B0-BF8B-93FD1777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5BEB-A9F4-4F93-B706-B832275135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55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33D81-0882-4925-8B1C-6673080B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14FD72-22E2-4FD1-86CD-74187B2E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AC67C6-FFDB-46DC-9863-425B8813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8B8-3C9E-452C-B48E-70111C12BA30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0F104B-F129-440A-BA43-A89CE041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D6152E-2AD5-430A-AB0C-D867D6C3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5BEB-A9F4-4F93-B706-B832275135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66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3EB80-0759-4046-98A0-11043A19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8AA9A9-6BF7-41D7-87FD-3D331EB20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FFA95C-BB88-48C0-8D2E-86DD635A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A1B9F3-2C7D-4791-9459-9D8BD2B0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8B8-3C9E-452C-B48E-70111C12BA30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3347C0-EF4D-49A6-B965-CDF073F0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FAA75B-7C1C-4ED0-A7A6-5FE0709D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5BEB-A9F4-4F93-B706-B832275135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10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A0B67-D4B2-42D8-8373-7B095DCB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71C15B-B223-49BB-8294-1A88C28C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2F52AA-E722-48EE-B0CF-E45A45D39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F33E629-5B84-4B20-8473-C2022EB96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EE8297-88DC-4126-9669-385D7EC16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B6B0760-93FC-41A6-8C67-7649674C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8B8-3C9E-452C-B48E-70111C12BA30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4E06074-1FBD-4F80-9026-3ABE5DD8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A594472-98F2-4D53-9F59-12714503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5BEB-A9F4-4F93-B706-B832275135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7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AAF3D-DB2C-429A-A4C7-9BF7E640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CA6938-BEFF-4530-A823-B84CE125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8B8-3C9E-452C-B48E-70111C12BA30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B72893-1B9F-470F-9C1C-65FC0D19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586EF5-113F-417E-AAD5-438F10D7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5BEB-A9F4-4F93-B706-B832275135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70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8E802B-4597-427B-88E7-7561BA70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8B8-3C9E-452C-B48E-70111C12BA30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DC2879B-71B2-4735-837C-FF155CE8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5E5F28-04C5-4836-A2E9-243C4AEA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5BEB-A9F4-4F93-B706-B832275135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59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6594AC-41D0-4922-A4E6-47A0720B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001D0C-FCC2-4A92-A4F7-C2552199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FB49E29-BEE4-4A04-8FBA-0E09F68B5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9C5392-E012-4103-8294-1C06040D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8B8-3C9E-452C-B48E-70111C12BA30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474F4C-F4FF-444D-8010-AE84FB59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C9CDA4-E6CB-49A1-BB1C-1A7C523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5BEB-A9F4-4F93-B706-B832275135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73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389F2-3F22-4574-AC1A-BD93E21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51831F5-8D1D-49E1-858B-953AC3A28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19481C-F28C-4717-B8A8-4F4EAF8A8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95E037-96D7-4136-859B-442B2D4F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28B8-3C9E-452C-B48E-70111C12BA30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B9174AB-1412-4999-90A0-4D40FA80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898C2F-D4C6-4DB0-94F2-83D489B1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5BEB-A9F4-4F93-B706-B832275135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5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56D7BD-3D04-4583-AD4E-6CDF4A41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424DF3-C335-4F4A-B318-FEAF12DA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5817D6-2264-4DFE-AE8C-B3EB9FB65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28B8-3C9E-452C-B48E-70111C12BA30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9FB2A9-AADB-44AE-B6C9-1CC9E23EE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7AC2B1-3487-4143-9B82-56FBE56D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5BEB-A9F4-4F93-B706-B832275135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52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zonewatch.gsfc.nasa.gov/facts/SH.html" TargetMode="Externa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BFE704-C915-4074-AB78-21A8F78B43AC}"/>
              </a:ext>
            </a:extLst>
          </p:cNvPr>
          <p:cNvSpPr txBox="1"/>
          <p:nvPr/>
        </p:nvSpPr>
        <p:spPr>
          <a:xfrm>
            <a:off x="0" y="1080051"/>
            <a:ext cx="12191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3C1B71"/>
                </a:solidFill>
                <a:latin typeface="Arial"/>
                <a:cs typeface="Arial Unicode MS"/>
              </a:rPr>
              <a:t>The Chapman Function </a:t>
            </a:r>
            <a:r>
              <a:rPr lang="en-US" sz="5400" b="1" dirty="0">
                <a:solidFill>
                  <a:srgbClr val="3C1B71"/>
                </a:solidFill>
                <a:latin typeface="Arial"/>
                <a:cs typeface="Arial Unicode MS"/>
              </a:rPr>
              <a:t>and the Shape of the O</a:t>
            </a:r>
            <a:r>
              <a:rPr lang="en-US" sz="5400" b="1" baseline="-25000" dirty="0">
                <a:solidFill>
                  <a:srgbClr val="3C1B71"/>
                </a:solidFill>
                <a:latin typeface="Arial"/>
                <a:cs typeface="Arial Unicode MS"/>
              </a:rPr>
              <a:t>3</a:t>
            </a:r>
            <a:r>
              <a:rPr lang="en-US" sz="5400" b="1" dirty="0">
                <a:solidFill>
                  <a:srgbClr val="3C1B71"/>
                </a:solidFill>
                <a:latin typeface="Arial"/>
                <a:cs typeface="Arial Unicode MS"/>
              </a:rPr>
              <a:t> 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3890CE-08E0-4044-BCD7-5618BB317F69}"/>
              </a:ext>
            </a:extLst>
          </p:cNvPr>
          <p:cNvSpPr txBox="1"/>
          <p:nvPr/>
        </p:nvSpPr>
        <p:spPr>
          <a:xfrm>
            <a:off x="0" y="402362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Callum Dewsnap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9C02CC-2D94-4762-BF5A-8E8D8F6CA999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9561EB2-217D-4683-BE51-A6B34213CA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4F90EC4-399C-45F1-9753-41A9B447CE3C}"/>
              </a:ext>
            </a:extLst>
          </p:cNvPr>
          <p:cNvSpPr txBox="1"/>
          <p:nvPr/>
        </p:nvSpPr>
        <p:spPr>
          <a:xfrm>
            <a:off x="6096000" y="6329286"/>
            <a:ext cx="5857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Department of Physics and Astronomy</a:t>
            </a:r>
          </a:p>
        </p:txBody>
      </p:sp>
    </p:spTree>
    <p:extLst>
      <p:ext uri="{BB962C8B-B14F-4D97-AF65-F5344CB8AC3E}">
        <p14:creationId xmlns:p14="http://schemas.microsoft.com/office/powerpoint/2010/main" val="23438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E5D9C8-D689-4E62-8703-5B761A6D54F9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9F7EB94E-35AA-41C4-A21A-E21F8F17B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F036AB-7864-4E15-B179-0D55E566C279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14D39-DDDC-4C7E-AB09-B0FF469A3A0E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A1A302-6497-45D2-AF23-65F19EC0DA32}"/>
              </a:ext>
            </a:extLst>
          </p:cNvPr>
          <p:cNvSpPr txBox="1"/>
          <p:nvPr/>
        </p:nvSpPr>
        <p:spPr>
          <a:xfrm>
            <a:off x="1" y="18285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Noon Ion Production at Varying Heights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E401978-C131-4A9C-BA7E-472BBB3E72B8}"/>
                  </a:ext>
                </a:extLst>
              </p:cNvPr>
              <p:cNvSpPr txBox="1"/>
              <p:nvPr/>
            </p:nvSpPr>
            <p:spPr>
              <a:xfrm>
                <a:off x="0" y="1582339"/>
                <a:ext cx="7255174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Taking curve 7 as the equinoctial curve at the equator, we see that curve 6 would then represent the curve at the solstices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Very little seasonal change in ion production at equator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we take curve 3 as the equinoctial curve at latitude 60°, curves 1 and 5 would then refer to the winter and summer solstices, respectively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Massive shift in ion production in terms of both maximum ion production and the height at which maximum production is reached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Ion production is relatively uniform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for nearly all latitudes and seasons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401978-C131-4A9C-BA7E-472BBB3E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82339"/>
                <a:ext cx="7255174" cy="3693319"/>
              </a:xfrm>
              <a:prstGeom prst="rect">
                <a:avLst/>
              </a:prstGeom>
              <a:blipFill>
                <a:blip r:embed="rId3"/>
                <a:stretch>
                  <a:fillRect t="-992" b="-18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1ED8B1A-EC37-4E96-91D4-029FF4AE6573}"/>
              </a:ext>
            </a:extLst>
          </p:cNvPr>
          <p:cNvGrpSpPr/>
          <p:nvPr/>
        </p:nvGrpSpPr>
        <p:grpSpPr>
          <a:xfrm>
            <a:off x="7255174" y="1405085"/>
            <a:ext cx="4047828" cy="4324092"/>
            <a:chOff x="7255174" y="1405085"/>
            <a:chExt cx="4047828" cy="43240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46B4884E-45CC-4223-B378-BF56B5BC0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5174" y="1405085"/>
              <a:ext cx="4047828" cy="404782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0E29A31D-E4A7-400D-AEAC-3EED79294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2023" y="5452913"/>
              <a:ext cx="3429479" cy="27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64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E5D9C8-D689-4E62-8703-5B761A6D54F9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9F7EB94E-35AA-41C4-A21A-E21F8F17B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F036AB-7864-4E15-B179-0D55E566C279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14D39-DDDC-4C7E-AB09-B0FF469A3A0E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A1A302-6497-45D2-AF23-65F19EC0DA32}"/>
              </a:ext>
            </a:extLst>
          </p:cNvPr>
          <p:cNvSpPr txBox="1"/>
          <p:nvPr/>
        </p:nvSpPr>
        <p:spPr>
          <a:xfrm>
            <a:off x="1" y="18285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Ion Production at Varying Times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014CC34-8C3A-48DB-A14E-8571D9DC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02" y="1009147"/>
            <a:ext cx="4639322" cy="3124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6EE775C-42A6-4A08-89E3-4B90E9CA3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969" y="1009147"/>
            <a:ext cx="1819529" cy="31770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C9C994C-B16C-4EF7-A6FE-6D478BDCF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160" y="4140942"/>
            <a:ext cx="3620005" cy="2095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00F489A-2DF9-451C-A6EF-5D6006D78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495" y="4133783"/>
            <a:ext cx="1810003" cy="352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583993A-1566-474E-9848-E2F57CE0A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868" y="1004055"/>
            <a:ext cx="3096057" cy="31341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F76B11B-EB9D-4EBA-AB33-6C2280422A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868" y="4155381"/>
            <a:ext cx="3267531" cy="219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EDD0D300-8A5D-40AE-81E9-67E3BD4ED8AE}"/>
                  </a:ext>
                </a:extLst>
              </p:cNvPr>
              <p:cNvSpPr txBox="1"/>
              <p:nvPr/>
            </p:nvSpPr>
            <p:spPr>
              <a:xfrm>
                <a:off x="83890" y="4532857"/>
                <a:ext cx="12108110" cy="1500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/>
                  <a:t>Can represent the change in ion production over the course of a day by calculating the ratio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to noon, i.e.,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At latitudes far from the equator, we see that the proportionate daily variation in both the rate and duration of ion production changes significantly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D0D300-8A5D-40AE-81E9-67E3BD4E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0" y="4532857"/>
                <a:ext cx="12108110" cy="1500091"/>
              </a:xfrm>
              <a:prstGeom prst="rect">
                <a:avLst/>
              </a:prstGeom>
              <a:blipFill>
                <a:blip r:embed="rId9"/>
                <a:stretch>
                  <a:fillRect t="-2439" b="-56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7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AFF15EC-B871-46EF-861E-8D65FAB70BA6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51B18450-10FA-4E95-84A0-219986561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04496F-8A25-4B4F-887D-A5D908192B96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70EB2C-007C-4A55-A6BA-FA1E8C394C9D}"/>
              </a:ext>
            </a:extLst>
          </p:cNvPr>
          <p:cNvSpPr txBox="1"/>
          <p:nvPr/>
        </p:nvSpPr>
        <p:spPr>
          <a:xfrm>
            <a:off x="-1" y="1674674"/>
            <a:ext cx="12191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3C1B71"/>
                </a:solidFill>
                <a:latin typeface="Arial"/>
                <a:cs typeface="Arial Unicode MS"/>
              </a:rPr>
              <a:t>Thanks for listening, let me know if there are any questions!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7CE21B-0086-4342-8769-D19719822A9B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512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8801EB-9233-48A1-85A7-53FAFFC18253}"/>
              </a:ext>
            </a:extLst>
          </p:cNvPr>
          <p:cNvSpPr txBox="1"/>
          <p:nvPr/>
        </p:nvSpPr>
        <p:spPr>
          <a:xfrm>
            <a:off x="1" y="18285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The Ozone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218E3F3-ABD4-4E1A-8B52-25C5E5C7BEBA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6D20672-E1CD-4CF1-BA8C-DF2046829B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2FC6594-E479-486D-9D87-5955CE43AC67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DA2BF45-EB68-4A4F-94C1-964E20BB46B8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8D0F561-1125-480C-B303-D7594916CB37}"/>
              </a:ext>
            </a:extLst>
          </p:cNvPr>
          <p:cNvGrpSpPr/>
          <p:nvPr/>
        </p:nvGrpSpPr>
        <p:grpSpPr>
          <a:xfrm>
            <a:off x="238126" y="952300"/>
            <a:ext cx="4862380" cy="4634768"/>
            <a:chOff x="843706" y="1487429"/>
            <a:chExt cx="4495800" cy="4181475"/>
          </a:xfrm>
        </p:grpSpPr>
        <p:pic>
          <p:nvPicPr>
            <p:cNvPr id="1030" name="Picture 6" descr="Graph showing vertical distribution of ozone in the atmosphere">
              <a:extLst>
                <a:ext uri="{FF2B5EF4-FFF2-40B4-BE49-F238E27FC236}">
                  <a16:creationId xmlns:a16="http://schemas.microsoft.com/office/drawing/2014/main" xmlns="" id="{DF43967B-6406-4336-9F01-5A976425C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56" y="1487429"/>
              <a:ext cx="4476750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Graph of ultraviolet flux">
              <a:extLst>
                <a:ext uri="{FF2B5EF4-FFF2-40B4-BE49-F238E27FC236}">
                  <a16:creationId xmlns:a16="http://schemas.microsoft.com/office/drawing/2014/main" xmlns="" id="{1868F86B-10F3-4F00-8639-ED586614B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06" y="4011554"/>
              <a:ext cx="4495800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95F3CE2-EC5B-49DC-8271-8D95AC75BF04}"/>
              </a:ext>
            </a:extLst>
          </p:cNvPr>
          <p:cNvSpPr txBox="1"/>
          <p:nvPr/>
        </p:nvSpPr>
        <p:spPr>
          <a:xfrm>
            <a:off x="238125" y="5567146"/>
            <a:ext cx="486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rgbClr val="3B1B70"/>
                </a:solidFill>
                <a:latin typeface="Arial"/>
                <a:cs typeface="Arial Unicode MS"/>
              </a:rPr>
              <a:t>Credit: </a:t>
            </a:r>
            <a:r>
              <a:rPr lang="en-US" sz="1600" b="1" dirty="0">
                <a:solidFill>
                  <a:srgbClr val="3B1B70"/>
                </a:solidFill>
                <a:latin typeface="Arial"/>
                <a:cs typeface="Arial Unicode MS"/>
                <a:hlinkClick r:id="rId5"/>
              </a:rPr>
              <a:t>NASA Ozone Watch</a:t>
            </a:r>
            <a:r>
              <a:rPr lang="en-US" sz="1600" b="1" dirty="0">
                <a:solidFill>
                  <a:srgbClr val="3B1B70"/>
                </a:solidFill>
                <a:latin typeface="Arial"/>
                <a:cs typeface="Arial Unicode MS"/>
              </a:rPr>
              <a:t> 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xmlns="" id="{54EB990F-0829-46BF-A7EC-6DC2C1391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9234" y="949853"/>
            <a:ext cx="6594640" cy="49558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90% of Ozone sits in the stratosphere</a:t>
            </a:r>
          </a:p>
          <a:p>
            <a:endParaRPr lang="en-US" sz="2000" dirty="0"/>
          </a:p>
          <a:p>
            <a:r>
              <a:rPr lang="en-US" sz="2000" dirty="0"/>
              <a:t>Concentration varies with altitude and peaks at roughly 32 </a:t>
            </a:r>
            <a:r>
              <a:rPr lang="en-CA" sz="2000" dirty="0"/>
              <a:t>kilometres</a:t>
            </a:r>
          </a:p>
          <a:p>
            <a:endParaRPr lang="en-US" sz="2000" dirty="0"/>
          </a:p>
          <a:p>
            <a:r>
              <a:rPr lang="en-US" sz="2000" dirty="0"/>
              <a:t>Absorbs majority of UV radiation from the Sun</a:t>
            </a:r>
          </a:p>
          <a:p>
            <a:pPr lvl="1"/>
            <a:r>
              <a:rPr lang="en-US" sz="1600" dirty="0"/>
              <a:t>Screens all UV-C radiation (100-280 nm) and most UV-B radiation (280-315 nm)</a:t>
            </a:r>
          </a:p>
          <a:p>
            <a:pPr lvl="1"/>
            <a:r>
              <a:rPr lang="en-US" sz="1600" dirty="0"/>
              <a:t>Without the ozone, the high energy UV radiation from the Sun would sterilize Earth’s surface</a:t>
            </a:r>
          </a:p>
        </p:txBody>
      </p:sp>
    </p:spTree>
    <p:extLst>
      <p:ext uri="{BB962C8B-B14F-4D97-AF65-F5344CB8AC3E}">
        <p14:creationId xmlns:p14="http://schemas.microsoft.com/office/powerpoint/2010/main" val="2917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DD7F4E-D66C-45E9-8166-5733151830A1}"/>
              </a:ext>
            </a:extLst>
          </p:cNvPr>
          <p:cNvSpPr txBox="1"/>
          <p:nvPr/>
        </p:nvSpPr>
        <p:spPr>
          <a:xfrm>
            <a:off x="1" y="18285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The Chapman 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490F2D-CFEE-4305-B95C-FFA86E40EC3A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5EA9BB5D-F497-432E-93C0-09B91BC36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07FB9F-F91F-44E1-8C42-BEC031EBD213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645BB8-94DD-4B05-BEC1-7AA713592274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0">
                <a:extLst>
                  <a:ext uri="{FF2B5EF4-FFF2-40B4-BE49-F238E27FC236}">
                    <a16:creationId xmlns:a16="http://schemas.microsoft.com/office/drawing/2014/main" xmlns="" id="{A2A823A4-B0FE-4463-A0A7-1BDFE296BE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216140" y="951074"/>
                <a:ext cx="4221480" cy="49558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Creation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&lt;242 </m:t>
                          </m:r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nm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:endParaRPr lang="en-US" sz="1100" dirty="0"/>
              </a:p>
              <a:p>
                <a:r>
                  <a:rPr lang="en-US" sz="2000" dirty="0"/>
                  <a:t>Ozone-Oxygen Cycle</a:t>
                </a:r>
              </a:p>
              <a:p>
                <a:pPr marL="0" indent="0">
                  <a:buNone/>
                </a:pPr>
                <a:endParaRPr lang="en-US" sz="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240−310 </m:t>
                          </m:r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nm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CA" sz="20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CA" sz="1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endParaRPr lang="en-US" sz="1200" dirty="0"/>
              </a:p>
              <a:p>
                <a:r>
                  <a:rPr lang="en-US" sz="2000" dirty="0"/>
                  <a:t>Removal</a:t>
                </a:r>
              </a:p>
              <a:p>
                <a:pPr marL="0" indent="0">
                  <a:buNone/>
                </a:pPr>
                <a:endParaRPr lang="en-US" sz="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→2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CA" sz="100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CA" sz="2000" b="0" i="0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ontent Placeholder 10">
                <a:extLst>
                  <a:ext uri="{FF2B5EF4-FFF2-40B4-BE49-F238E27FC236}">
                    <a16:creationId xmlns:a16="http://schemas.microsoft.com/office/drawing/2014/main" id="{A2A823A4-B0FE-4463-A0A7-1BDFE296B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216140" y="951074"/>
                <a:ext cx="4221480" cy="4955847"/>
              </a:xfrm>
              <a:blipFill>
                <a:blip r:embed="rId3"/>
                <a:stretch>
                  <a:fillRect l="-13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D7DCA703-7F1A-4E9A-B9EB-48C11EADF501}"/>
              </a:ext>
            </a:extLst>
          </p:cNvPr>
          <p:cNvSpPr txBox="1">
            <a:spLocks/>
          </p:cNvSpPr>
          <p:nvPr/>
        </p:nvSpPr>
        <p:spPr>
          <a:xfrm>
            <a:off x="754380" y="951075"/>
            <a:ext cx="5341620" cy="495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work of Chapman</a:t>
            </a:r>
            <a:r>
              <a:rPr lang="en-US" sz="2000" baseline="30000" dirty="0"/>
              <a:t>1</a:t>
            </a:r>
            <a:r>
              <a:rPr lang="en-US" sz="2000" dirty="0"/>
              <a:t> outlines the chemistry behind the regeneration of ozone in Earth’s stratosphere</a:t>
            </a:r>
          </a:p>
          <a:p>
            <a:endParaRPr lang="en-US" sz="2000" dirty="0"/>
          </a:p>
          <a:p>
            <a:r>
              <a:rPr lang="en-US" sz="2000" dirty="0"/>
              <a:t>Creation of ozone is driven by the photolyzing of oxygen molecules by high energy UV radiation</a:t>
            </a:r>
          </a:p>
          <a:p>
            <a:endParaRPr lang="en-US" sz="2000" dirty="0"/>
          </a:p>
          <a:p>
            <a:r>
              <a:rPr lang="en-US" sz="2000" dirty="0"/>
              <a:t>Thus, can model ozone by modelling the dissociative effect of stellar radiation on the atmosphere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xmlns="" id="{CE980B08-ABA1-47EE-AC20-370CF72075DD}"/>
              </a:ext>
            </a:extLst>
          </p:cNvPr>
          <p:cNvSpPr txBox="1">
            <a:spLocks/>
          </p:cNvSpPr>
          <p:nvPr/>
        </p:nvSpPr>
        <p:spPr>
          <a:xfrm>
            <a:off x="238126" y="5587068"/>
            <a:ext cx="7119019" cy="48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aseline="30000" dirty="0"/>
              <a:t>1</a:t>
            </a:r>
            <a:r>
              <a:rPr lang="en-US" sz="1400" dirty="0"/>
              <a:t> Chapman, S. 1930. A theory of upper atmospheric ozone. Mem. Roy. Meteor. Soc.. 3. 103–125.</a:t>
            </a:r>
            <a:endParaRPr lang="en-US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38112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E5D9C8-D689-4E62-8703-5B761A6D54F9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9F7EB94E-35AA-41C4-A21A-E21F8F17B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F036AB-7864-4E15-B179-0D55E566C279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14D39-DDDC-4C7E-AB09-B0FF469A3A0E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A1A302-6497-45D2-AF23-65F19EC0DA32}"/>
              </a:ext>
            </a:extLst>
          </p:cNvPr>
          <p:cNvSpPr txBox="1"/>
          <p:nvPr/>
        </p:nvSpPr>
        <p:spPr>
          <a:xfrm>
            <a:off x="1" y="18285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The Chapman Function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xmlns="" id="{5F1CDD08-4317-42F1-9640-EDF361D3DB8D}"/>
              </a:ext>
            </a:extLst>
          </p:cNvPr>
          <p:cNvSpPr txBox="1">
            <a:spLocks/>
          </p:cNvSpPr>
          <p:nvPr/>
        </p:nvSpPr>
        <p:spPr>
          <a:xfrm>
            <a:off x="1233182" y="951076"/>
            <a:ext cx="10075178" cy="495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Chapman</a:t>
            </a:r>
            <a:r>
              <a:rPr lang="en-US" sz="2000" baseline="30000" dirty="0"/>
              <a:t>2,3</a:t>
            </a:r>
            <a:r>
              <a:rPr lang="en-US" sz="2000" dirty="0"/>
              <a:t> investigated this dissociative effect of radiation in an idealized atmosphere on a rotating earth</a:t>
            </a:r>
          </a:p>
          <a:p>
            <a:pPr lvl="1"/>
            <a:r>
              <a:rPr lang="en-US" sz="1600" dirty="0"/>
              <a:t>“A uniform beam of monochromatic radiation from a sun falls upon a rotating earth, the rate of rotation of the earth and the changing declination of the sun being the same as for the actual earth and sun; the radiation is absorbed (before reaching the ground) in an atmosphere of uniform composition, in which the density varies exponentially with height.”</a:t>
            </a:r>
            <a:r>
              <a:rPr lang="en-US" sz="1600" baseline="30000" dirty="0"/>
              <a:t>2</a:t>
            </a:r>
          </a:p>
          <a:p>
            <a:pPr lvl="1"/>
            <a:endParaRPr lang="en-US" sz="1600" baseline="300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Solution gives the rate of dissociation/ionization at each point as a function of height, time of day, season of year, and latitude and is given in generalized terms</a:t>
            </a:r>
          </a:p>
          <a:p>
            <a:pPr lvl="1"/>
            <a:endParaRPr lang="en-US" sz="1600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xmlns="" id="{145CFDB7-3715-4436-849E-5BAAFFB189A1}"/>
              </a:ext>
            </a:extLst>
          </p:cNvPr>
          <p:cNvSpPr txBox="1">
            <a:spLocks/>
          </p:cNvSpPr>
          <p:nvPr/>
        </p:nvSpPr>
        <p:spPr>
          <a:xfrm>
            <a:off x="238126" y="5209564"/>
            <a:ext cx="3209749" cy="862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aseline="30000" dirty="0"/>
              <a:t>2</a:t>
            </a:r>
            <a:r>
              <a:rPr lang="en-US" sz="1400" dirty="0"/>
              <a:t> S Chapman 1931 Proc. Phys. Soc. 43 26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aseline="30000" dirty="0"/>
              <a:t>3</a:t>
            </a:r>
            <a:r>
              <a:rPr lang="en-US" sz="1400" dirty="0"/>
              <a:t> S Chapman 1931 Proc. Phys. Soc. 43 483</a:t>
            </a:r>
            <a:endParaRPr lang="en-US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41039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E5D9C8-D689-4E62-8703-5B761A6D54F9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9F7EB94E-35AA-41C4-A21A-E21F8F17B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F036AB-7864-4E15-B179-0D55E566C279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14D39-DDDC-4C7E-AB09-B0FF469A3A0E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A1A302-6497-45D2-AF23-65F19EC0DA32}"/>
              </a:ext>
            </a:extLst>
          </p:cNvPr>
          <p:cNvSpPr txBox="1"/>
          <p:nvPr/>
        </p:nvSpPr>
        <p:spPr>
          <a:xfrm>
            <a:off x="1" y="18285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Independent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0">
                <a:extLst>
                  <a:ext uri="{FF2B5EF4-FFF2-40B4-BE49-F238E27FC236}">
                    <a16:creationId xmlns:a16="http://schemas.microsoft.com/office/drawing/2014/main" xmlns="" id="{5F1CDD08-4317-42F1-9640-EDF361D3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9422" y="951076"/>
                <a:ext cx="7600425" cy="49558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1600" dirty="0"/>
                  <a:t>Consider a point at height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/>
                  <a:t> above the ground at colatitude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600" dirty="0"/>
                  <a:t> denote local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600" b="0" i="0" smtClean="0">
                            <a:latin typeface="Cambria Math" panose="02040503050406030204" pitchFamily="18" charset="0"/>
                          </a:rPr>
                          <m:t>noon</m:t>
                        </m:r>
                      </m:sub>
                    </m:sSub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°)</a:t>
                </a:r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Take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600" dirty="0"/>
                  <a:t> to be the north declination of the Sun, i.e., time of year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1600" b="0" i="0" smtClean="0">
                            <a:latin typeface="Cambria Math" panose="02040503050406030204" pitchFamily="18" charset="0"/>
                          </a:rPr>
                          <m:t>equinox</m:t>
                        </m:r>
                      </m:sub>
                    </m:sSub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solstices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=±23.5</m:t>
                    </m:r>
                  </m:oMath>
                </a14:m>
                <a:r>
                  <a:rPr lang="en-US" sz="1600" dirty="0"/>
                  <a:t>°)</a:t>
                </a:r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Take the density of the atmosphere to be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Can use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600" dirty="0"/>
                  <a:t> to determine the zenith distance of the Sun,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CA" sz="1600" b="0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func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func>
                    <m:func>
                      <m:func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func>
                    <m:func>
                      <m:func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en-CA" sz="1600" b="0" dirty="0"/>
              </a:p>
              <a:p>
                <a:pPr lvl="2"/>
                <a:r>
                  <a:rPr lang="en-US" sz="1600" dirty="0"/>
                  <a:t>Simplifies the calculation to write in terms of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1600" dirty="0"/>
                  <a:t> rather than the other angles</a:t>
                </a:r>
              </a:p>
            </p:txBody>
          </p:sp>
        </mc:Choice>
        <mc:Fallback xmlns="">
          <p:sp>
            <p:nvSpPr>
              <p:cNvPr id="9" name="Content Placeholder 10">
                <a:extLst>
                  <a:ext uri="{FF2B5EF4-FFF2-40B4-BE49-F238E27FC236}">
                    <a16:creationId xmlns:a16="http://schemas.microsoft.com/office/drawing/2014/main" id="{5F1CDD08-4317-42F1-9640-EDF361D3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22" y="951076"/>
                <a:ext cx="7600425" cy="4955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E5D9C8-D689-4E62-8703-5B761A6D54F9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9F7EB94E-35AA-41C4-A21A-E21F8F17B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F036AB-7864-4E15-B179-0D55E566C279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14D39-DDDC-4C7E-AB09-B0FF469A3A0E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A1A302-6497-45D2-AF23-65F19EC0DA32}"/>
              </a:ext>
            </a:extLst>
          </p:cNvPr>
          <p:cNvSpPr txBox="1"/>
          <p:nvPr/>
        </p:nvSpPr>
        <p:spPr>
          <a:xfrm>
            <a:off x="-2" y="18285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Deriving The Chapman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0">
                <a:extLst>
                  <a:ext uri="{FF2B5EF4-FFF2-40B4-BE49-F238E27FC236}">
                    <a16:creationId xmlns:a16="http://schemas.microsoft.com/office/drawing/2014/main" xmlns="" id="{5F1CDD08-4317-42F1-9640-EDF361D3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26" y="952300"/>
                <a:ext cx="3139556" cy="22734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CA" sz="1600" dirty="0"/>
                  <a:t>Height,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Colatitude,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CA" sz="1600" b="0" dirty="0"/>
              </a:p>
              <a:p>
                <a:pPr lvl="1"/>
                <a:r>
                  <a:rPr lang="en-US" sz="1600" dirty="0"/>
                  <a:t>Time of day,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CA" sz="1600" b="0" dirty="0"/>
              </a:p>
              <a:p>
                <a:pPr lvl="1"/>
                <a:r>
                  <a:rPr lang="en-CA" sz="1600" dirty="0"/>
                  <a:t>North declination of Sun,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CA" sz="1600" b="0" dirty="0"/>
              </a:p>
              <a:p>
                <a:pPr lvl="1"/>
                <a:r>
                  <a:rPr lang="en-CA" sz="1600" dirty="0"/>
                  <a:t>Density,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CA" sz="16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den>
                        </m:f>
                      </m:e>
                    </m:d>
                  </m:oMath>
                </a14:m>
                <a:endParaRPr lang="en-CA" sz="1600" b="0" dirty="0"/>
              </a:p>
              <a:p>
                <a:pPr lvl="1"/>
                <a:r>
                  <a:rPr lang="en-CA" sz="1600" dirty="0"/>
                  <a:t>Zenith distance,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CA" sz="1600" b="0" dirty="0"/>
              </a:p>
            </p:txBody>
          </p:sp>
        </mc:Choice>
        <mc:Fallback xmlns="">
          <p:sp>
            <p:nvSpPr>
              <p:cNvPr id="9" name="Content Placeholder 10">
                <a:extLst>
                  <a:ext uri="{FF2B5EF4-FFF2-40B4-BE49-F238E27FC236}">
                    <a16:creationId xmlns:a16="http://schemas.microsoft.com/office/drawing/2014/main" id="{5F1CDD08-4317-42F1-9640-EDF361D3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6" y="952300"/>
                <a:ext cx="3139556" cy="2273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E401978-C131-4A9C-BA7E-472BBB3E72B8}"/>
                  </a:ext>
                </a:extLst>
              </p:cNvPr>
              <p:cNvSpPr txBox="1"/>
              <p:nvPr/>
            </p:nvSpPr>
            <p:spPr>
              <a:xfrm>
                <a:off x="3238150" y="952300"/>
                <a:ext cx="8715723" cy="4754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1800" dirty="0"/>
                  <a:t>Consider a beam of ionizing solar radiation of unit cross-section and initial intensity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800" dirty="0"/>
                  <a:t> passing through the layer between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𝑑h</m:t>
                    </m:r>
                  </m:oMath>
                </a14:m>
                <a:r>
                  <a:rPr lang="en-US" sz="1800" dirty="0"/>
                  <a:t> at inclination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1800" dirty="0"/>
                  <a:t> to the vertical.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sz="1800" dirty="0"/>
                  <a:t>Assume that absorption is proportional to the intensity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/>
                  <a:t> at that height and to the mass of air traversed.</a:t>
                </a:r>
                <a:r>
                  <a:rPr lang="en-US" dirty="0"/>
                  <a:t> The change of intensity after crossing the layer is given by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coefficient</m:t>
                      </m:r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8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800" b="0" i="0" smtClean="0">
                          <a:latin typeface="Cambria Math" panose="02040503050406030204" pitchFamily="18" charset="0"/>
                        </a:rPr>
                        <m:t>absorption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CA" sz="1800" b="0" i="0" smtClean="0">
                          <a:latin typeface="Cambria Math" panose="02040503050406030204" pitchFamily="18" charset="0"/>
                        </a:rPr>
                        <m:t>intensity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air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traversed</m:t>
                      </m:r>
                    </m:oMath>
                  </m:oMathPara>
                </a14:m>
                <a:endParaRPr lang="en-US" sz="1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lit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𝑑h</m:t>
                      </m:r>
                    </m:oMath>
                  </m:oMathPara>
                </a14:m>
                <a:endParaRPr lang="en-US" sz="1800" i="1" dirty="0"/>
              </a:p>
              <a:p>
                <a:pPr lvl="1"/>
                <a:endParaRPr lang="en-US" sz="1800" i="1" dirty="0"/>
              </a:p>
              <a:p>
                <a:pPr lvl="1"/>
                <a:r>
                  <a:rPr lang="en-US" sz="1800" dirty="0"/>
                  <a:t>This is a</a:t>
                </a:r>
                <a:r>
                  <a:rPr lang="en-US" dirty="0"/>
                  <a:t> </a:t>
                </a:r>
                <a:r>
                  <a:rPr lang="en-US" sz="1800" dirty="0"/>
                  <a:t>simple ODE with solution,</a:t>
                </a:r>
              </a:p>
              <a:p>
                <a:pPr lvl="1"/>
                <a:endParaRPr lang="en-US" sz="1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A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func>
                            <m:func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8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dirty="0"/>
                  <a:t>Thus, we have an expression for the intensity.</a:t>
                </a:r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401978-C131-4A9C-BA7E-472BBB3E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150" y="952300"/>
                <a:ext cx="8715723" cy="4754571"/>
              </a:xfrm>
              <a:prstGeom prst="rect">
                <a:avLst/>
              </a:prstGeom>
              <a:blipFill>
                <a:blip r:embed="rId4"/>
                <a:stretch>
                  <a:fillRect t="-641" b="-11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244F591A-5D71-4652-9A8E-268FFBCAB3CE}"/>
              </a:ext>
            </a:extLst>
          </p:cNvPr>
          <p:cNvGrpSpPr/>
          <p:nvPr/>
        </p:nvGrpSpPr>
        <p:grpSpPr>
          <a:xfrm>
            <a:off x="599139" y="3225716"/>
            <a:ext cx="2639011" cy="2387529"/>
            <a:chOff x="599139" y="3411028"/>
            <a:chExt cx="2639011" cy="2387529"/>
          </a:xfrm>
        </p:grpSpPr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xmlns="" id="{311E9B2B-0B81-4377-AAD7-99C74589F018}"/>
                </a:ext>
              </a:extLst>
            </p:cNvPr>
            <p:cNvSpPr/>
            <p:nvPr/>
          </p:nvSpPr>
          <p:spPr>
            <a:xfrm>
              <a:off x="964833" y="4884157"/>
              <a:ext cx="914400" cy="914400"/>
            </a:xfrm>
            <a:prstGeom prst="blockArc">
              <a:avLst>
                <a:gd name="adj1" fmla="val 16153172"/>
                <a:gd name="adj2" fmla="val 18020526"/>
                <a:gd name="adj3" fmla="val 52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6860C7FA-74D4-4208-8A84-F893BF0BA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2033" y="3719897"/>
              <a:ext cx="0" cy="16284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9369B5CB-B9C5-49D7-949E-788F64D95E6C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1829141" y="3828981"/>
              <a:ext cx="0" cy="162843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5F432FCD-98A6-4FC2-83FA-4C6E8B87D95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236249" y="4527757"/>
              <a:ext cx="0" cy="16272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9F28CFA3-B55D-4F16-AAD6-EE504FCF0E7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15233" y="4934557"/>
              <a:ext cx="0" cy="8136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A2B44E7A-5513-4FD2-ADB6-20D4329BEB54}"/>
                </a:ext>
              </a:extLst>
            </p:cNvPr>
            <p:cNvCxnSpPr>
              <a:cxnSpLocks/>
            </p:cNvCxnSpPr>
            <p:nvPr/>
          </p:nvCxnSpPr>
          <p:spPr>
            <a:xfrm>
              <a:off x="2053584" y="3938065"/>
              <a:ext cx="90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507870E8-3EE8-4475-9B08-A54A8FE25D3B}"/>
                </a:ext>
              </a:extLst>
            </p:cNvPr>
            <p:cNvCxnSpPr>
              <a:cxnSpLocks/>
            </p:cNvCxnSpPr>
            <p:nvPr/>
          </p:nvCxnSpPr>
          <p:spPr>
            <a:xfrm>
              <a:off x="2053584" y="4007915"/>
              <a:ext cx="90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51788E70-5F04-456A-AE6B-50C70D8A8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3584" y="4007915"/>
              <a:ext cx="0" cy="13334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93195C7D-822D-4254-BC63-2D017F250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045" y="3929963"/>
              <a:ext cx="0" cy="1418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2F95D2FF-795A-44E6-A81B-756F5C3557FE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2342215" y="3526393"/>
              <a:ext cx="0" cy="423862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C39ED6D7-1408-4627-9D6D-37EFD03B69FC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2211132" y="3532575"/>
              <a:ext cx="0" cy="423862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6EB7ACBF-8295-4495-B208-43763A51299F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2469203" y="3534494"/>
              <a:ext cx="0" cy="423862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ontent Placeholder 10">
                  <a:extLst>
                    <a:ext uri="{FF2B5EF4-FFF2-40B4-BE49-F238E27FC236}">
                      <a16:creationId xmlns:a16="http://schemas.microsoft.com/office/drawing/2014/main" xmlns="" id="{E264ECB8-81A4-4E1A-BB75-546CD382B0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89771" y="4534113"/>
                  <a:ext cx="793909" cy="30337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45720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CA" sz="1400" b="0" dirty="0"/>
                </a:p>
              </p:txBody>
            </p:sp>
          </mc:Choice>
          <mc:Fallback xmlns="">
            <p:sp>
              <p:nvSpPr>
                <p:cNvPr id="42" name="Content Placeholder 10">
                  <a:extLst>
                    <a:ext uri="{FF2B5EF4-FFF2-40B4-BE49-F238E27FC236}">
                      <a16:creationId xmlns:a16="http://schemas.microsoft.com/office/drawing/2014/main" id="{E264ECB8-81A4-4E1A-BB75-546CD382B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771" y="4534113"/>
                  <a:ext cx="793909" cy="3033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ontent Placeholder 10">
                  <a:extLst>
                    <a:ext uri="{FF2B5EF4-FFF2-40B4-BE49-F238E27FC236}">
                      <a16:creationId xmlns:a16="http://schemas.microsoft.com/office/drawing/2014/main" xmlns="" id="{498214B5-5B83-4AE9-B0A7-5B500183FD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44241" y="4518943"/>
                  <a:ext cx="793909" cy="30337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45720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sz="1400" b="0" dirty="0"/>
                </a:p>
              </p:txBody>
            </p:sp>
          </mc:Choice>
          <mc:Fallback xmlns="">
            <p:sp>
              <p:nvSpPr>
                <p:cNvPr id="43" name="Content Placeholder 10">
                  <a:extLst>
                    <a:ext uri="{FF2B5EF4-FFF2-40B4-BE49-F238E27FC236}">
                      <a16:creationId xmlns:a16="http://schemas.microsoft.com/office/drawing/2014/main" id="{498214B5-5B83-4AE9-B0A7-5B500183F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41" y="4518943"/>
                  <a:ext cx="793909" cy="3033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ontent Placeholder 10">
                  <a:extLst>
                    <a:ext uri="{FF2B5EF4-FFF2-40B4-BE49-F238E27FC236}">
                      <a16:creationId xmlns:a16="http://schemas.microsoft.com/office/drawing/2014/main" xmlns="" id="{CF0627F2-A69E-4ABD-B822-5F5DF33BF3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6038" y="4629531"/>
                  <a:ext cx="1417127" cy="55255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45720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14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oMath>
                    </m:oMathPara>
                  </a14:m>
                  <a:endParaRPr lang="en-CA" sz="1400" b="0" dirty="0"/>
                </a:p>
              </p:txBody>
            </p:sp>
          </mc:Choice>
          <mc:Fallback xmlns="">
            <p:sp>
              <p:nvSpPr>
                <p:cNvPr id="44" name="Content Placeholder 10">
                  <a:extLst>
                    <a:ext uri="{FF2B5EF4-FFF2-40B4-BE49-F238E27FC236}">
                      <a16:creationId xmlns:a16="http://schemas.microsoft.com/office/drawing/2014/main" id="{CF0627F2-A69E-4ABD-B822-5F5DF33BF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038" y="4629531"/>
                  <a:ext cx="1417127" cy="5525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Content Placeholder 10">
              <a:extLst>
                <a:ext uri="{FF2B5EF4-FFF2-40B4-BE49-F238E27FC236}">
                  <a16:creationId xmlns:a16="http://schemas.microsoft.com/office/drawing/2014/main" xmlns="" id="{D036C28A-9F20-46A1-9CA7-F3E81D7C9C3E}"/>
                </a:ext>
              </a:extLst>
            </p:cNvPr>
            <p:cNvSpPr txBox="1">
              <a:spLocks/>
            </p:cNvSpPr>
            <p:nvPr/>
          </p:nvSpPr>
          <p:spPr>
            <a:xfrm>
              <a:off x="599139" y="3411028"/>
              <a:ext cx="1201000" cy="3033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lvl="1" indent="0">
                <a:buNone/>
              </a:pPr>
              <a:r>
                <a:rPr lang="en-CA" sz="1600" b="0" dirty="0"/>
                <a:t>zenith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0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E5D9C8-D689-4E62-8703-5B761A6D54F9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9F7EB94E-35AA-41C4-A21A-E21F8F17B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F036AB-7864-4E15-B179-0D55E566C279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14D39-DDDC-4C7E-AB09-B0FF469A3A0E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A1A302-6497-45D2-AF23-65F19EC0DA32}"/>
              </a:ext>
            </a:extLst>
          </p:cNvPr>
          <p:cNvSpPr txBox="1"/>
          <p:nvPr/>
        </p:nvSpPr>
        <p:spPr>
          <a:xfrm>
            <a:off x="1" y="18285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Deriving The Chapman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0">
                <a:extLst>
                  <a:ext uri="{FF2B5EF4-FFF2-40B4-BE49-F238E27FC236}">
                    <a16:creationId xmlns:a16="http://schemas.microsoft.com/office/drawing/2014/main" xmlns="" id="{5F1CDD08-4317-42F1-9640-EDF361D3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251926"/>
                <a:ext cx="3853543" cy="465377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CA" sz="1600" dirty="0"/>
                  <a:t>Height,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Colatitude,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CA" sz="1600" b="0" dirty="0"/>
              </a:p>
              <a:p>
                <a:pPr lvl="1"/>
                <a:r>
                  <a:rPr lang="en-US" sz="1600" dirty="0"/>
                  <a:t>Time of day,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CA" sz="1600" b="0" dirty="0"/>
              </a:p>
              <a:p>
                <a:pPr lvl="1"/>
                <a:r>
                  <a:rPr lang="en-CA" sz="1600" dirty="0"/>
                  <a:t>North declination of Sun,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CA" sz="1600" b="0" dirty="0"/>
              </a:p>
              <a:p>
                <a:pPr lvl="1"/>
                <a:r>
                  <a:rPr lang="en-CA" sz="1600" dirty="0"/>
                  <a:t>Density,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CA" sz="16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den>
                        </m:f>
                      </m:e>
                    </m:d>
                  </m:oMath>
                </a14:m>
                <a:endParaRPr lang="en-CA" sz="1600" b="0" dirty="0"/>
              </a:p>
              <a:p>
                <a:pPr lvl="1"/>
                <a:r>
                  <a:rPr lang="en-CA" sz="1600" dirty="0"/>
                  <a:t>Zenith distance,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CA" sz="1600" b="0" dirty="0"/>
              </a:p>
              <a:p>
                <a:pPr lvl="1"/>
                <a:endParaRPr lang="en-CA" sz="1600" b="0" dirty="0"/>
              </a:p>
              <a:p>
                <a:pPr lvl="1"/>
                <a:r>
                  <a:rPr lang="en-CA" sz="1600" b="0" dirty="0"/>
                  <a:t>Intensity,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sz="1600" b="0" dirty="0"/>
                  <a:t>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func>
                          <m:func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1600" b="0" i="0" smtClean="0">
                                <a:latin typeface="Cambria Math" panose="02040503050406030204" pitchFamily="18" charset="0"/>
                              </a:rPr>
                              <m:t>sec</m:t>
                            </m:r>
                          </m:fName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</m:func>
                        <m:r>
                          <m:rPr>
                            <m:sty m:val="p"/>
                          </m:rPr>
                          <a:rPr lang="en-CA" sz="16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CA" sz="1600" b="0" dirty="0"/>
              </a:p>
              <a:p>
                <a:pPr marL="457200" lvl="1" indent="0">
                  <a:buNone/>
                </a:pPr>
                <a:endParaRPr lang="en-CA" sz="1600" b="0" dirty="0"/>
              </a:p>
              <a:p>
                <a:pPr lvl="1"/>
                <a:r>
                  <a:rPr lang="en-CA" sz="1600" dirty="0"/>
                  <a:t>Coefficient of Absorption,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CA" sz="1600" b="0" dirty="0"/>
              </a:p>
            </p:txBody>
          </p:sp>
        </mc:Choice>
        <mc:Fallback xmlns="">
          <p:sp>
            <p:nvSpPr>
              <p:cNvPr id="9" name="Content Placeholder 10">
                <a:extLst>
                  <a:ext uri="{FF2B5EF4-FFF2-40B4-BE49-F238E27FC236}">
                    <a16:creationId xmlns:a16="http://schemas.microsoft.com/office/drawing/2014/main" id="{5F1CDD08-4317-42F1-9640-EDF361D3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1926"/>
                <a:ext cx="3853543" cy="4653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E401978-C131-4A9C-BA7E-472BBB3E72B8}"/>
                  </a:ext>
                </a:extLst>
              </p:cNvPr>
              <p:cNvSpPr txBox="1"/>
              <p:nvPr/>
            </p:nvSpPr>
            <p:spPr>
              <a:xfrm>
                <a:off x="3657599" y="952300"/>
                <a:ext cx="8296274" cy="5045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/>
                  <a:t>The absorption of radiation per cm</a:t>
                </a:r>
                <a:r>
                  <a:rPr lang="en-US" baseline="30000" dirty="0"/>
                  <a:t>3</a:t>
                </a:r>
                <a:r>
                  <a:rPr lang="en-US" dirty="0"/>
                  <a:t> is given by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func>
                            <m:func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8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func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func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dirty="0"/>
                  <a:t>If the number of ions produced by absorption is given by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, then the rate of ions produced per </a:t>
                </a:r>
                <a:r>
                  <a:rPr lang="en-US" dirty="0"/>
                  <a:t>cm</a:t>
                </a:r>
                <a:r>
                  <a:rPr lang="en-US" baseline="30000" dirty="0"/>
                  <a:t>3</a:t>
                </a:r>
                <a:r>
                  <a:rPr lang="en-US" dirty="0"/>
                  <a:t> is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func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A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func>
                            <m:func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8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dirty="0"/>
                  <a:t>This expression can be simplified by writing it in terms of the maximum values (i.e., the vertical case 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/>
                  <a:t>,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lvl="1"/>
                <a:endParaRPr lang="en-US" sz="1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A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8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CA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CA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sz="1800" dirty="0"/>
                  <a:t>Note: this expression is not valid for large values of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1800" dirty="0"/>
                  <a:t>, as the incident ray would only graze the atmosphere and must be treated differently.</a:t>
                </a:r>
                <a:r>
                  <a:rPr lang="en-US" sz="1800" baseline="30000" dirty="0"/>
                  <a:t>3</a:t>
                </a:r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401978-C131-4A9C-BA7E-472BBB3E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952300"/>
                <a:ext cx="8296274" cy="5045869"/>
              </a:xfrm>
              <a:prstGeom prst="rect">
                <a:avLst/>
              </a:prstGeom>
              <a:blipFill>
                <a:blip r:embed="rId4"/>
                <a:stretch>
                  <a:fillRect t="-604" b="-9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5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E5D9C8-D689-4E62-8703-5B761A6D54F9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9F7EB94E-35AA-41C4-A21A-E21F8F17B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F036AB-7864-4E15-B179-0D55E566C279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14D39-DDDC-4C7E-AB09-B0FF469A3A0E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A1A302-6497-45D2-AF23-65F19EC0DA32}"/>
              </a:ext>
            </a:extLst>
          </p:cNvPr>
          <p:cNvSpPr txBox="1"/>
          <p:nvPr/>
        </p:nvSpPr>
        <p:spPr>
          <a:xfrm>
            <a:off x="1" y="18285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The Chapman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0">
                <a:extLst>
                  <a:ext uri="{FF2B5EF4-FFF2-40B4-BE49-F238E27FC236}">
                    <a16:creationId xmlns:a16="http://schemas.microsoft.com/office/drawing/2014/main" xmlns="" id="{5F1CDD08-4317-42F1-9640-EDF361D3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251926"/>
                <a:ext cx="3853543" cy="465377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CA" sz="1600" dirty="0"/>
                  <a:t>Height,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Colatitude,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CA" sz="1600" b="0" dirty="0"/>
              </a:p>
              <a:p>
                <a:pPr lvl="1"/>
                <a:r>
                  <a:rPr lang="en-US" sz="1600" dirty="0"/>
                  <a:t>Time of day,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CA" sz="1600" b="0" dirty="0"/>
              </a:p>
              <a:p>
                <a:pPr lvl="1"/>
                <a:r>
                  <a:rPr lang="en-CA" sz="1600" dirty="0"/>
                  <a:t>North declination of Sun,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CA" sz="1600" b="0" dirty="0"/>
              </a:p>
              <a:p>
                <a:pPr lvl="1"/>
                <a:r>
                  <a:rPr lang="en-CA" sz="1600" dirty="0"/>
                  <a:t>Density,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CA" sz="16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den>
                        </m:f>
                      </m:e>
                    </m:d>
                  </m:oMath>
                </a14:m>
                <a:endParaRPr lang="en-CA" sz="1600" b="0" dirty="0"/>
              </a:p>
              <a:p>
                <a:pPr lvl="1"/>
                <a:r>
                  <a:rPr lang="en-CA" sz="1600" dirty="0"/>
                  <a:t>Zenith distance,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CA" sz="1600" dirty="0"/>
              </a:p>
              <a:p>
                <a:pPr lvl="1"/>
                <a:endParaRPr lang="en-CA" sz="1600" dirty="0"/>
              </a:p>
              <a:p>
                <a:pPr lvl="1"/>
                <a:r>
                  <a:rPr lang="en-CA" sz="1600" b="0" dirty="0"/>
                  <a:t>Rate of ions produced per </a:t>
                </a:r>
                <a:r>
                  <a:rPr lang="en-US" sz="1600" dirty="0"/>
                  <a:t>cm</a:t>
                </a:r>
                <a:r>
                  <a:rPr lang="en-US" sz="1600" baseline="30000" dirty="0"/>
                  <a:t>3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CA" sz="1600" b="0" dirty="0"/>
              </a:p>
              <a:p>
                <a:pPr lvl="1"/>
                <a:endParaRPr lang="en-CA" sz="1600" b="0" dirty="0"/>
              </a:p>
              <a:p>
                <a:pPr lvl="1"/>
                <a:r>
                  <a:rPr lang="en-CA" sz="1600" dirty="0"/>
                  <a:t>Generalized height,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CA" sz="1600" b="0" dirty="0"/>
              </a:p>
            </p:txBody>
          </p:sp>
        </mc:Choice>
        <mc:Fallback xmlns="">
          <p:sp>
            <p:nvSpPr>
              <p:cNvPr id="9" name="Content Placeholder 10">
                <a:extLst>
                  <a:ext uri="{FF2B5EF4-FFF2-40B4-BE49-F238E27FC236}">
                    <a16:creationId xmlns:a16="http://schemas.microsoft.com/office/drawing/2014/main" id="{5F1CDD08-4317-42F1-9640-EDF361D3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1926"/>
                <a:ext cx="3853543" cy="4653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E401978-C131-4A9C-BA7E-472BBB3E72B8}"/>
                  </a:ext>
                </a:extLst>
              </p:cNvPr>
              <p:cNvSpPr txBox="1"/>
              <p:nvPr/>
            </p:nvSpPr>
            <p:spPr>
              <a:xfrm>
                <a:off x="3853543" y="1683778"/>
                <a:ext cx="8296274" cy="4321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A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1800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CA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CA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expression </a:t>
                </a:r>
                <a:r>
                  <a:rPr lang="en-CA" dirty="0"/>
                  <a:t>can</a:t>
                </a:r>
                <a:r>
                  <a:rPr lang="en-US" dirty="0"/>
                  <a:t> be further simplified by representing the height with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gives us our final expression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b="0" dirty="0"/>
                  <a:t>, </a:t>
                </a:r>
                <a:r>
                  <a:rPr lang="en-CA" dirty="0"/>
                  <a:t>giving us the Chapman function for the system.</a:t>
                </a:r>
                <a:endParaRPr lang="en-CA" b="0" dirty="0"/>
              </a:p>
              <a:p>
                <a:pPr lvl="1"/>
                <a:endParaRPr lang="en-CA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Since photolyzed oxygen molecules drive the creation of ozone, this profile is representative of the ozone profile itself.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401978-C131-4A9C-BA7E-472BBB3E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543" y="1683778"/>
                <a:ext cx="8296274" cy="4321439"/>
              </a:xfrm>
              <a:prstGeom prst="rect">
                <a:avLst/>
              </a:prstGeom>
              <a:blipFill>
                <a:blip r:embed="rId4"/>
                <a:stretch>
                  <a:fillRect b="-12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E5D9C8-D689-4E62-8703-5B761A6D54F9}"/>
              </a:ext>
            </a:extLst>
          </p:cNvPr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rgbClr val="3C1B71"/>
          </a:solidFill>
          <a:ln>
            <a:solidFill>
              <a:srgbClr val="3C1B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9F7EB94E-35AA-41C4-A21A-E21F8F17B3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" y="6284149"/>
            <a:ext cx="1990724" cy="472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F036AB-7864-4E15-B179-0D55E566C279}"/>
              </a:ext>
            </a:extLst>
          </p:cNvPr>
          <p:cNvSpPr txBox="1"/>
          <p:nvPr/>
        </p:nvSpPr>
        <p:spPr>
          <a:xfrm>
            <a:off x="5749635" y="6298917"/>
            <a:ext cx="69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14D39-DDDC-4C7E-AB09-B0FF469A3A0E}"/>
              </a:ext>
            </a:extLst>
          </p:cNvPr>
          <p:cNvSpPr txBox="1"/>
          <p:nvPr/>
        </p:nvSpPr>
        <p:spPr>
          <a:xfrm>
            <a:off x="10414004" y="6330434"/>
            <a:ext cx="17779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Callum Dewsnap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A1A302-6497-45D2-AF23-65F19EC0DA32}"/>
              </a:ext>
            </a:extLst>
          </p:cNvPr>
          <p:cNvSpPr txBox="1"/>
          <p:nvPr/>
        </p:nvSpPr>
        <p:spPr>
          <a:xfrm>
            <a:off x="1" y="18285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b="1" dirty="0">
                <a:solidFill>
                  <a:srgbClr val="3B1B70"/>
                </a:solidFill>
                <a:latin typeface="Arial"/>
                <a:cs typeface="Arial Unicode MS"/>
              </a:rPr>
              <a:t>Noon Ion Production at Varying Heights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E401978-C131-4A9C-BA7E-472BBB3E72B8}"/>
                  </a:ext>
                </a:extLst>
              </p:cNvPr>
              <p:cNvSpPr txBox="1"/>
              <p:nvPr/>
            </p:nvSpPr>
            <p:spPr>
              <a:xfrm>
                <a:off x="0" y="1153629"/>
                <a:ext cx="7255174" cy="457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</m:func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maximum value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occurs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(noon). Applying this condition simplifies our equation to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figure shows the </a:t>
                </a:r>
                <a:r>
                  <a:rPr lang="en-US" sz="1800" dirty="0"/>
                  <a:t>rate of ions produced per </a:t>
                </a:r>
                <a:r>
                  <a:rPr lang="en-US" dirty="0"/>
                  <a:t>cm</a:t>
                </a:r>
                <a:r>
                  <a:rPr lang="en-US" baseline="30000" dirty="0"/>
                  <a:t>3</a:t>
                </a:r>
                <a:r>
                  <a:rPr lang="en-US" dirty="0"/>
                  <a:t> for several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 simplest way to visualize this figure is to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(i.e., assume equinox).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way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term refers only to the colatitude. With this assumption, the curves correspond to latitudes varying from 83.5° (curve 1) to the equator (curve 7).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401978-C131-4A9C-BA7E-472BBB3E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3629"/>
                <a:ext cx="7255174" cy="4575548"/>
              </a:xfrm>
              <a:prstGeom prst="rect">
                <a:avLst/>
              </a:prstGeom>
              <a:blipFill>
                <a:blip r:embed="rId3"/>
                <a:stretch>
                  <a:fillRect b="-10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1ED8B1A-EC37-4E96-91D4-029FF4AE6573}"/>
              </a:ext>
            </a:extLst>
          </p:cNvPr>
          <p:cNvGrpSpPr/>
          <p:nvPr/>
        </p:nvGrpSpPr>
        <p:grpSpPr>
          <a:xfrm>
            <a:off x="7255174" y="1405085"/>
            <a:ext cx="4047828" cy="4324092"/>
            <a:chOff x="7255174" y="1405085"/>
            <a:chExt cx="4047828" cy="43240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46B4884E-45CC-4223-B378-BF56B5BC0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5174" y="1405085"/>
              <a:ext cx="4047828" cy="404782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0E29A31D-E4A7-400D-AEAC-3EED79294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2023" y="5452913"/>
              <a:ext cx="3429479" cy="27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2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622</Words>
  <Application>Microsoft Office PowerPoint</Application>
  <PresentationFormat>Widescreen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James Dewsnap</dc:creator>
  <cp:lastModifiedBy>Callum Dewsnap</cp:lastModifiedBy>
  <cp:revision>54</cp:revision>
  <dcterms:created xsi:type="dcterms:W3CDTF">2021-11-09T16:22:23Z</dcterms:created>
  <dcterms:modified xsi:type="dcterms:W3CDTF">2021-11-10T18:28:41Z</dcterms:modified>
</cp:coreProperties>
</file>