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Label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3F-4786-BE29-3C1526EE0A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Label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3F-4786-BE29-3C1526EE0A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Label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3F-4786-BE29-3C1526EE0A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Label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33F-4786-BE29-3C1526EE0A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Label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3F-4786-BE29-3C1526EE0A4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Label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33F-4786-BE29-3C1526EE0A4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Label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33F-4786-BE29-3C1526EE0A4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Label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33F-4786-BE29-3C1526EE0A4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Label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33F-4786-BE29-3C1526EE0A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952952"/>
        <c:axId val="92953608"/>
      </c:barChart>
      <c:catAx>
        <c:axId val="9295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53608"/>
        <c:crosses val="autoZero"/>
        <c:auto val="1"/>
        <c:lblAlgn val="ctr"/>
        <c:lblOffset val="100"/>
        <c:noMultiLvlLbl val="0"/>
      </c:catAx>
      <c:valAx>
        <c:axId val="9295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5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Algorithm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Stable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5-4E1D-96D1-60A7F5C251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Unstable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</c:v>
                </c:pt>
                <c:pt idx="1">
                  <c:v>0.8</c:v>
                </c:pt>
                <c:pt idx="2">
                  <c:v>0.5</c:v>
                </c:pt>
                <c:pt idx="3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15-4E1D-96D1-60A7F5C25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019288"/>
        <c:axId val="440019944"/>
      </c:lineChart>
      <c:catAx>
        <c:axId val="44001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19944"/>
        <c:crosses val="autoZero"/>
        <c:auto val="1"/>
        <c:lblAlgn val="ctr"/>
        <c:lblOffset val="100"/>
        <c:noMultiLvlLbl val="0"/>
      </c:catAx>
      <c:valAx>
        <c:axId val="440019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1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91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5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6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6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4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065C7-C957-43D3-A5CD-2F16A740767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1F790A-0911-4B7E-8A5D-0379CB5A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4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Dexin</a:t>
            </a:r>
            <a:r>
              <a:rPr lang="en-US" dirty="0"/>
              <a:t> Wang &amp; </a:t>
            </a:r>
            <a:r>
              <a:rPr lang="en-US" dirty="0" err="1"/>
              <a:t>Guangyi</a:t>
            </a:r>
            <a:r>
              <a:rPr lang="en-US" dirty="0"/>
              <a:t> Tao</a:t>
            </a:r>
          </a:p>
        </p:txBody>
      </p:sp>
    </p:spTree>
    <p:extLst>
      <p:ext uri="{BB962C8B-B14F-4D97-AF65-F5344CB8AC3E}">
        <p14:creationId xmlns:p14="http://schemas.microsoft.com/office/powerpoint/2010/main" val="204673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Checking Overfitting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91531" y="2821146"/>
          <a:ext cx="5768975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47178619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77971697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26028306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69678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Algorithm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Error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12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42.1%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4897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Stochastic Gradient Descent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26.5%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3229873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Approximation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040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Nearest Centroid Classifier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288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 Naive Bayes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633836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Forests of randomized trees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324161"/>
                  </a:ext>
                </a:extLst>
              </a:tr>
            </a:tbl>
          </a:graphicData>
        </a:graphic>
      </p:graphicFrame>
      <p:sp>
        <p:nvSpPr>
          <p:cNvPr id="5" name="Arrow: Up 4"/>
          <p:cNvSpPr/>
          <p:nvPr/>
        </p:nvSpPr>
        <p:spPr>
          <a:xfrm>
            <a:off x="5104253" y="3230848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Arrow: Down 6"/>
          <p:cNvSpPr/>
          <p:nvPr/>
        </p:nvSpPr>
        <p:spPr>
          <a:xfrm>
            <a:off x="6331125" y="3230848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6331125" y="3844351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6331125" y="4373521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6331125" y="4776727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6331125" y="5053969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6331125" y="5457513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7499557" y="3230848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5090503" y="3640550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5106766" y="4313364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5090502" y="4734251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5080983" y="5087211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Arrow: Down 17"/>
          <p:cNvSpPr/>
          <p:nvPr/>
        </p:nvSpPr>
        <p:spPr>
          <a:xfrm>
            <a:off x="5080983" y="5474134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row: Down 18"/>
          <p:cNvSpPr/>
          <p:nvPr/>
        </p:nvSpPr>
        <p:spPr>
          <a:xfrm>
            <a:off x="7499557" y="3718387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7499557" y="4341102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>
            <a:off x="7499557" y="4711890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Arrow: Up 21"/>
          <p:cNvSpPr/>
          <p:nvPr/>
        </p:nvSpPr>
        <p:spPr>
          <a:xfrm>
            <a:off x="7515952" y="5101080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7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6.Update Parameters with Algorithms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91531" y="2821146"/>
          <a:ext cx="5768975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21237523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11140139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96015395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60138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Algorithm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Error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78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42.7% 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016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Stochastic Gradient Descent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26.5%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26829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Approximation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27.4%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95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Nearest Centroid Classifier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184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 Naive Bayes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98802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Forests of randomized trees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548231"/>
                  </a:ext>
                </a:extLst>
              </a:tr>
            </a:tbl>
          </a:graphicData>
        </a:graphic>
      </p:graphicFrame>
      <p:sp>
        <p:nvSpPr>
          <p:cNvPr id="5" name="Arrow: Up 4"/>
          <p:cNvSpPr/>
          <p:nvPr/>
        </p:nvSpPr>
        <p:spPr>
          <a:xfrm>
            <a:off x="5092222" y="3206784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2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Staking Method &lt;=43%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045" y="2416629"/>
            <a:ext cx="8171364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8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963" y="1906678"/>
            <a:ext cx="7181462" cy="42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5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1924347"/>
            <a:ext cx="6948329" cy="41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Error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1965641"/>
            <a:ext cx="7203232" cy="42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3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357" y="2863913"/>
            <a:ext cx="8596668" cy="1320800"/>
          </a:xfrm>
        </p:spPr>
        <p:txBody>
          <a:bodyPr>
            <a:noAutofit/>
          </a:bodyPr>
          <a:lstStyle/>
          <a:p>
            <a:r>
              <a:rPr lang="en-US" sz="88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7298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28 Nominal and Numerical Features</a:t>
            </a:r>
          </a:p>
          <a:p>
            <a:r>
              <a:rPr lang="en-US" dirty="0"/>
              <a:t>Predicted, Rating Score ( 2- 10)</a:t>
            </a:r>
          </a:p>
          <a:p>
            <a:r>
              <a:rPr lang="en-US" dirty="0"/>
              <a:t>5043 tuples , 1807 with “7”</a:t>
            </a:r>
          </a:p>
          <a:p>
            <a:r>
              <a:rPr lang="en-US" dirty="0"/>
              <a:t>Require at Least 37% accuracy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37594277"/>
              </p:ext>
            </p:extLst>
          </p:nvPr>
        </p:nvGraphicFramePr>
        <p:xfrm>
          <a:off x="4644428" y="2390115"/>
          <a:ext cx="5495453" cy="3748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008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Stable Algorithms:</a:t>
            </a:r>
          </a:p>
          <a:p>
            <a:r>
              <a:rPr lang="en-US" dirty="0"/>
              <a:t>Linear SVM </a:t>
            </a:r>
          </a:p>
          <a:p>
            <a:r>
              <a:rPr lang="en-US" dirty="0"/>
              <a:t>Nearest Centroid Class (NCC)</a:t>
            </a:r>
          </a:p>
          <a:p>
            <a:r>
              <a:rPr lang="en-US" dirty="0"/>
              <a:t>Gaussian Native Bayes (GNB)</a:t>
            </a:r>
          </a:p>
          <a:p>
            <a:pPr marL="0" indent="0">
              <a:buNone/>
            </a:pPr>
            <a:r>
              <a:rPr lang="en-US" dirty="0"/>
              <a:t>Unstable Algorithms: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Stochastic Gradient Descent (SGD)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Kernel Approximation (KA)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Forests of Randomized Trees( FRT)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822078716"/>
              </p:ext>
            </p:extLst>
          </p:nvPr>
        </p:nvGraphicFramePr>
        <p:xfrm>
          <a:off x="5029200" y="2472613"/>
          <a:ext cx="4945225" cy="272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673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91531" y="2272506"/>
          <a:ext cx="5768975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179105506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90353235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04385998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160882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Algorithm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Error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19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0.03%</a:t>
                      </a:r>
                      <a:endParaRPr lang="en-US" sz="850" dirty="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2800.5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72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Stochastic Gradient Descent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12.7%(Mean) (+/-10%)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3553.1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572108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Approximation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18.7%(Mean) (+/-5%)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5402.1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902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Nearest Centroid Classifier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4113.7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947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 Naive Bayes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2845.3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78795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Forests of randomized trees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29.6%(Mean) (+/-2%)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0.07s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2029.1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0834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Remove Duplicated Tuples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932952"/>
              </p:ext>
            </p:extLst>
          </p:nvPr>
        </p:nvGraphicFramePr>
        <p:xfrm>
          <a:off x="2091531" y="2821146"/>
          <a:ext cx="5768975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134193114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91752279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8099298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34030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Algorithm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Error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148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0.1% </a:t>
                      </a:r>
                      <a:endParaRPr lang="en-US" sz="850" dirty="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16s</a:t>
                      </a:r>
                      <a:endParaRPr lang="en-US" sz="850" dirty="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2656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261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Stochastic Gradient Descent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14.8%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1.3s</a:t>
                      </a:r>
                      <a:endParaRPr lang="en-US" sz="850" dirty="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8029.7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852627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Approximation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3.5s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529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Nearest Centroid Classifier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0.05s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3583.5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212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 Naive Bayes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5.3%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0.08s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2977.5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55645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Forests of randomized trees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28.3%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2251.4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177429"/>
                  </a:ext>
                </a:extLst>
              </a:tr>
            </a:tbl>
          </a:graphicData>
        </a:graphic>
      </p:graphicFrame>
      <p:sp>
        <p:nvSpPr>
          <p:cNvPr id="6" name="Arrow: Up 5"/>
          <p:cNvSpPr/>
          <p:nvPr/>
        </p:nvSpPr>
        <p:spPr>
          <a:xfrm>
            <a:off x="5078553" y="3186895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Arrow: Up 6"/>
          <p:cNvSpPr/>
          <p:nvPr/>
        </p:nvSpPr>
        <p:spPr>
          <a:xfrm>
            <a:off x="5078552" y="3678607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Up 7"/>
          <p:cNvSpPr/>
          <p:nvPr/>
        </p:nvSpPr>
        <p:spPr>
          <a:xfrm>
            <a:off x="5078551" y="4147300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Arrow: Down 9"/>
          <p:cNvSpPr/>
          <p:nvPr/>
        </p:nvSpPr>
        <p:spPr>
          <a:xfrm>
            <a:off x="7533465" y="3186894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7533464" y="4782920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7533463" y="5170521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5061339" y="5164009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row: Up 13"/>
          <p:cNvSpPr/>
          <p:nvPr/>
        </p:nvSpPr>
        <p:spPr>
          <a:xfrm>
            <a:off x="7533463" y="3539180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Arrow: Up 14"/>
          <p:cNvSpPr/>
          <p:nvPr/>
        </p:nvSpPr>
        <p:spPr>
          <a:xfrm>
            <a:off x="7533462" y="4136807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Arrow: Up 15"/>
          <p:cNvSpPr/>
          <p:nvPr/>
        </p:nvSpPr>
        <p:spPr>
          <a:xfrm>
            <a:off x="7533461" y="4482074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Standard Score Normalization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91531" y="2821146"/>
          <a:ext cx="5768975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4766474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42252381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4619846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45336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Algorithm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Error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64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33.7%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833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Stochastic Gradient Descent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29.3%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4172511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Approximation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671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Nearest Centroid Classifier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0.007s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164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 Naive Bayes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80749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Forests of randomized trees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589339"/>
                  </a:ext>
                </a:extLst>
              </a:tr>
            </a:tbl>
          </a:graphicData>
        </a:graphic>
      </p:graphicFrame>
      <p:sp>
        <p:nvSpPr>
          <p:cNvPr id="5" name="Arrow: Up 4"/>
          <p:cNvSpPr/>
          <p:nvPr/>
        </p:nvSpPr>
        <p:spPr>
          <a:xfrm>
            <a:off x="5104253" y="3218816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Arrow: Up 5"/>
          <p:cNvSpPr/>
          <p:nvPr/>
        </p:nvSpPr>
        <p:spPr>
          <a:xfrm>
            <a:off x="5104252" y="3742449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Arrow: Up 6"/>
          <p:cNvSpPr/>
          <p:nvPr/>
        </p:nvSpPr>
        <p:spPr>
          <a:xfrm>
            <a:off x="5104251" y="4353816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Up 7"/>
          <p:cNvSpPr/>
          <p:nvPr/>
        </p:nvSpPr>
        <p:spPr>
          <a:xfrm>
            <a:off x="5104250" y="4789715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Arrow: Up 8"/>
          <p:cNvSpPr/>
          <p:nvPr/>
        </p:nvSpPr>
        <p:spPr>
          <a:xfrm>
            <a:off x="5104250" y="5149155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Arrow: Up 9"/>
          <p:cNvSpPr/>
          <p:nvPr/>
        </p:nvSpPr>
        <p:spPr>
          <a:xfrm>
            <a:off x="5104249" y="5527046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6228348" y="3218816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6228346" y="3787868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6228347" y="4319856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6228346" y="4678614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6228346" y="5090817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6228346" y="5440690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7455568" y="3218815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Arrow: Down 17"/>
          <p:cNvSpPr/>
          <p:nvPr/>
        </p:nvSpPr>
        <p:spPr>
          <a:xfrm>
            <a:off x="7455567" y="3742447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row: Down 18"/>
          <p:cNvSpPr/>
          <p:nvPr/>
        </p:nvSpPr>
        <p:spPr>
          <a:xfrm>
            <a:off x="7455567" y="4361488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7455567" y="4678613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row: Down 20"/>
          <p:cNvSpPr/>
          <p:nvPr/>
        </p:nvSpPr>
        <p:spPr>
          <a:xfrm>
            <a:off x="7455567" y="5132559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row: Down 21"/>
          <p:cNvSpPr/>
          <p:nvPr/>
        </p:nvSpPr>
        <p:spPr>
          <a:xfrm>
            <a:off x="7455567" y="5470400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Bag-of-Words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91531" y="2821146"/>
          <a:ext cx="5768975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334269298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17383087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15057324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07072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Algorithm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Error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69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36.5%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10.5s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40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Stochastic Gradient Descent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33.2%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17.4s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536437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Approximation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827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Nearest Centroid Classifier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10.7s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559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 Naive Bayes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14.8s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64592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Forests of randomized trees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667923"/>
                  </a:ext>
                </a:extLst>
              </a:tr>
            </a:tbl>
          </a:graphicData>
        </a:graphic>
      </p:graphicFrame>
      <p:sp>
        <p:nvSpPr>
          <p:cNvPr id="5" name="Arrow: Up 4"/>
          <p:cNvSpPr/>
          <p:nvPr/>
        </p:nvSpPr>
        <p:spPr>
          <a:xfrm>
            <a:off x="5068159" y="3206785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Arrow: Up 5"/>
          <p:cNvSpPr/>
          <p:nvPr/>
        </p:nvSpPr>
        <p:spPr>
          <a:xfrm>
            <a:off x="5068159" y="3592424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Up 7"/>
          <p:cNvSpPr/>
          <p:nvPr/>
        </p:nvSpPr>
        <p:spPr>
          <a:xfrm>
            <a:off x="5068158" y="4735097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Arrow: Up 8"/>
          <p:cNvSpPr/>
          <p:nvPr/>
        </p:nvSpPr>
        <p:spPr>
          <a:xfrm>
            <a:off x="5064146" y="5102322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Arrow: Up 9"/>
          <p:cNvSpPr/>
          <p:nvPr/>
        </p:nvSpPr>
        <p:spPr>
          <a:xfrm>
            <a:off x="5064145" y="5469547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7431506" y="3592423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5064145" y="4299558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7431506" y="4680888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7431505" y="5102321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7431505" y="5481689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row: Up 15"/>
          <p:cNvSpPr/>
          <p:nvPr/>
        </p:nvSpPr>
        <p:spPr>
          <a:xfrm>
            <a:off x="6296459" y="3206785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Arrow: Up 16"/>
          <p:cNvSpPr/>
          <p:nvPr/>
        </p:nvSpPr>
        <p:spPr>
          <a:xfrm>
            <a:off x="6293527" y="3592423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Arrow: Up 18"/>
          <p:cNvSpPr/>
          <p:nvPr/>
        </p:nvSpPr>
        <p:spPr>
          <a:xfrm>
            <a:off x="6293527" y="4710600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Arrow: Up 19"/>
          <p:cNvSpPr/>
          <p:nvPr/>
        </p:nvSpPr>
        <p:spPr>
          <a:xfrm>
            <a:off x="6293526" y="5119493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Arrow: Up 20"/>
          <p:cNvSpPr/>
          <p:nvPr/>
        </p:nvSpPr>
        <p:spPr>
          <a:xfrm>
            <a:off x="6293525" y="5462851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4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4.Remove Unnecessary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91531" y="2821146"/>
          <a:ext cx="5768975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184387538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74144878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45790919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44800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Algorithm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Error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5355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36.5%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881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Stochastic Gradient Descent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38.4%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5.07s</a:t>
                      </a:r>
                      <a:endParaRPr lang="en-US" sz="850">
                        <a:effectLst/>
                        <a:latin typeface="Monaco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66873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 Approximation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93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Nearest Centroid Classifier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732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Gaussian Naive Bayes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14930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Forests of randomized trees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4.1s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685111"/>
                  </a:ext>
                </a:extLst>
              </a:tr>
            </a:tbl>
          </a:graphicData>
        </a:graphic>
      </p:graphicFrame>
      <p:sp>
        <p:nvSpPr>
          <p:cNvPr id="8" name="Arrow: Up 7"/>
          <p:cNvSpPr/>
          <p:nvPr/>
        </p:nvSpPr>
        <p:spPr>
          <a:xfrm>
            <a:off x="5092221" y="3651952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Arrow: Up 8"/>
          <p:cNvSpPr/>
          <p:nvPr/>
        </p:nvSpPr>
        <p:spPr>
          <a:xfrm>
            <a:off x="5092221" y="4341102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Arrow: Up 9"/>
          <p:cNvSpPr/>
          <p:nvPr/>
        </p:nvSpPr>
        <p:spPr>
          <a:xfrm>
            <a:off x="5076177" y="5469118"/>
            <a:ext cx="130629" cy="251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6276474" y="3242878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6276474" y="3819657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6276474" y="4336277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6276474" y="4726933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6276473" y="5093525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6276472" y="5455098"/>
            <a:ext cx="144379" cy="25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Checking Overfitting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31" y="2001664"/>
            <a:ext cx="6877198" cy="3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19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</TotalTime>
  <Words>469</Words>
  <Application>Microsoft Office PowerPoint</Application>
  <PresentationFormat>Widescreen</PresentationFormat>
  <Paragraphs>227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Monaco</vt:lpstr>
      <vt:lpstr>等线</vt:lpstr>
      <vt:lpstr>Arial</vt:lpstr>
      <vt:lpstr>Times New Roman</vt:lpstr>
      <vt:lpstr>Trebuchet MS</vt:lpstr>
      <vt:lpstr>Wingdings</vt:lpstr>
      <vt:lpstr>Wingdings 3</vt:lpstr>
      <vt:lpstr>Facet</vt:lpstr>
      <vt:lpstr>ML Project</vt:lpstr>
      <vt:lpstr>IMDB DataSet</vt:lpstr>
      <vt:lpstr>Algorithms</vt:lpstr>
      <vt:lpstr>Initial State </vt:lpstr>
      <vt:lpstr>1. Remove Duplicated Tuples </vt:lpstr>
      <vt:lpstr>2. Standard Score Normalization</vt:lpstr>
      <vt:lpstr>3. Bag-of-Words</vt:lpstr>
      <vt:lpstr>4.Remove Unnecessary Features</vt:lpstr>
      <vt:lpstr>5. Checking Overfitting </vt:lpstr>
      <vt:lpstr>5. Checking Overfitting</vt:lpstr>
      <vt:lpstr>6.Update Parameters with Algorithms </vt:lpstr>
      <vt:lpstr>Staking Method &lt;=43%</vt:lpstr>
      <vt:lpstr>Accuracy</vt:lpstr>
      <vt:lpstr>Training Time</vt:lpstr>
      <vt:lpstr>Mean Error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Final Project </dc:title>
  <dc:creator>Dex</dc:creator>
  <cp:lastModifiedBy>Dex</cp:lastModifiedBy>
  <cp:revision>14</cp:revision>
  <dcterms:created xsi:type="dcterms:W3CDTF">2017-03-19T17:54:28Z</dcterms:created>
  <dcterms:modified xsi:type="dcterms:W3CDTF">2017-11-30T07:16:13Z</dcterms:modified>
</cp:coreProperties>
</file>