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77" r:id="rId3"/>
    <p:sldId id="270" r:id="rId4"/>
    <p:sldId id="282" r:id="rId5"/>
    <p:sldId id="283" r:id="rId6"/>
    <p:sldId id="278" r:id="rId7"/>
    <p:sldId id="263" r:id="rId8"/>
    <p:sldId id="284" r:id="rId9"/>
    <p:sldId id="274" r:id="rId10"/>
  </p:sldIdLst>
  <p:sldSz cx="18288000" cy="10287000"/>
  <p:notesSz cx="6858000" cy="9144000"/>
  <p:embeddedFontLst>
    <p:embeddedFont>
      <p:font typeface="Intro" panose="02000000000000000000" charset="0"/>
      <p:regular r:id="rId12"/>
    </p:embeddedFont>
    <p:embeddedFont>
      <p:font typeface="League Spartan" panose="020B0604020202020204" charset="0"/>
      <p:regular r:id="rId13"/>
    </p:embeddedFont>
    <p:embeddedFont>
      <p:font typeface="Lemon Tuesday" panose="020B0604020202020204" charset="-52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2" autoAdjust="0"/>
  </p:normalViewPr>
  <p:slideViewPr>
    <p:cSldViewPr>
      <p:cViewPr varScale="1">
        <p:scale>
          <a:sx n="58" d="100"/>
          <a:sy n="58" d="100"/>
        </p:scale>
        <p:origin x="5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AEAE4-B7F2-430C-88C7-7BA37CA63929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7FAA6-9D18-44D4-A147-99DBC780BD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69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3F3D5-D66B-40FD-9513-CACF44EB09E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14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3F3D5-D66B-40FD-9513-CACF44EB09E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03F3D5-D66B-40FD-9513-CACF44EB09E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7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958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3" name="Group 3"/>
          <p:cNvGrpSpPr/>
          <p:nvPr/>
        </p:nvGrpSpPr>
        <p:grpSpPr>
          <a:xfrm>
            <a:off x="10848585" y="2066369"/>
            <a:ext cx="6410715" cy="6410715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1621" y="3144974"/>
            <a:ext cx="9846085" cy="607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2"/>
              </a:lnSpc>
            </a:pPr>
            <a:r>
              <a:rPr lang="en-US" sz="3466" dirty="0">
                <a:solidFill>
                  <a:srgbClr val="000000"/>
                </a:solidFill>
                <a:latin typeface="Intro"/>
                <a:ea typeface="Intro"/>
                <a:cs typeface="Intro"/>
                <a:sym typeface="Intro"/>
              </a:rPr>
              <a:t>МОБИЛЬНОЕ ПРИЛОЖЕНИЕ</a:t>
            </a:r>
            <a:r>
              <a:rPr lang="en-US" sz="3466" dirty="0">
                <a:solidFill>
                  <a:srgbClr val="004AAD"/>
                </a:solidFill>
                <a:latin typeface="Intro"/>
                <a:ea typeface="Intro"/>
                <a:cs typeface="Intro"/>
                <a:sym typeface="Intro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39351" y="3752260"/>
            <a:ext cx="7027226" cy="12198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39"/>
              </a:lnSpc>
              <a:spcBef>
                <a:spcPct val="0"/>
              </a:spcBef>
            </a:pPr>
            <a:r>
              <a:rPr lang="en-US" sz="7099" dirty="0">
                <a:solidFill>
                  <a:srgbClr val="004AAD"/>
                </a:solidFill>
                <a:latin typeface="Intro"/>
                <a:ea typeface="Intro"/>
                <a:cs typeface="Intro"/>
                <a:sym typeface="Intro"/>
              </a:rPr>
              <a:t>“Sport SUSU”</a:t>
            </a:r>
          </a:p>
        </p:txBody>
      </p:sp>
      <p:sp>
        <p:nvSpPr>
          <p:cNvPr id="10" name="Овал 9"/>
          <p:cNvSpPr/>
          <p:nvPr/>
        </p:nvSpPr>
        <p:spPr>
          <a:xfrm>
            <a:off x="8893885" y="140313"/>
            <a:ext cx="10320113" cy="10262826"/>
          </a:xfrm>
          <a:prstGeom prst="ellipse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wrap="none" lIns="91440" tIns="45720" rIns="91440" bIns="45720">
            <a:prstTxWarp prst="textCircle">
              <a:avLst/>
            </a:prstTxWarp>
            <a:spAutoFit/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>
              <a:lnSpc>
                <a:spcPts val="8396"/>
              </a:lnSpc>
              <a:spcBef>
                <a:spcPct val="0"/>
              </a:spcBef>
            </a:pP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   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    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 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   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sport </a:t>
            </a:r>
            <a:r>
              <a:rPr lang="en-US" sz="5400" dirty="0" err="1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susu</a:t>
            </a:r>
            <a:r>
              <a:rPr lang="en-US" sz="5400" dirty="0">
                <a:solidFill>
                  <a:srgbClr val="2F5F98">
                    <a:alpha val="55686"/>
                  </a:srgbClr>
                </a:solidFill>
                <a:latin typeface="Lemon Tuesday"/>
                <a:ea typeface="Lemon Tuesday"/>
                <a:cs typeface="Lemon Tuesday"/>
                <a:sym typeface="Lemon Tuesday"/>
              </a:rPr>
              <a:t>  </a:t>
            </a:r>
          </a:p>
        </p:txBody>
      </p:sp>
      <p:sp>
        <p:nvSpPr>
          <p:cNvPr id="6" name="Freeform 6"/>
          <p:cNvSpPr/>
          <p:nvPr/>
        </p:nvSpPr>
        <p:spPr>
          <a:xfrm rot="671932">
            <a:off x="9076756" y="1768600"/>
            <a:ext cx="2707838" cy="5484229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7620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grpSp>
        <p:nvGrpSpPr>
          <p:cNvPr id="3" name="Group 3"/>
          <p:cNvGrpSpPr/>
          <p:nvPr/>
        </p:nvGrpSpPr>
        <p:grpSpPr>
          <a:xfrm>
            <a:off x="11963400" y="9770875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379512" y="517364"/>
            <a:ext cx="4243380" cy="91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5308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ПРОБЛЕМА</a:t>
            </a:r>
            <a:endParaRPr lang="en-US" sz="5308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372886" y="1515648"/>
            <a:ext cx="5246600" cy="2654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12"/>
              </a:lnSpc>
            </a:pPr>
            <a:r>
              <a:rPr lang="ru-RU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Ручной учёт посещений спортивных секций студентами</a:t>
            </a:r>
            <a:endParaRPr lang="en-US" sz="3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4CCCD7CB-AF82-6305-68BF-F2397937408D}"/>
              </a:ext>
            </a:extLst>
          </p:cNvPr>
          <p:cNvSpPr txBox="1"/>
          <p:nvPr/>
        </p:nvSpPr>
        <p:spPr>
          <a:xfrm>
            <a:off x="5372886" y="4617982"/>
            <a:ext cx="4243380" cy="91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5308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РЕШЕНИЕ</a:t>
            </a:r>
            <a:endParaRPr lang="en-US" sz="5308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5A72238-62FB-B502-7178-14895ED7FA07}"/>
              </a:ext>
            </a:extLst>
          </p:cNvPr>
          <p:cNvSpPr txBox="1"/>
          <p:nvPr/>
        </p:nvSpPr>
        <p:spPr>
          <a:xfrm>
            <a:off x="5367492" y="5698191"/>
            <a:ext cx="5848392" cy="3565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12"/>
              </a:lnSpc>
            </a:pPr>
            <a:r>
              <a:rPr lang="ru-RU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Отметка посещения по </a:t>
            </a: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QR-</a:t>
            </a:r>
            <a:r>
              <a:rPr lang="ru-RU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коду и автоматический подсчет общего количества посещений</a:t>
            </a:r>
            <a:endParaRPr lang="en-US" sz="3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l="47083" t="30000" r="42917" b="29259"/>
          <a:stretch/>
        </p:blipFill>
        <p:spPr>
          <a:xfrm>
            <a:off x="659631" y="1487487"/>
            <a:ext cx="3301584" cy="7159625"/>
          </a:xfrm>
          <a:prstGeom prst="rect">
            <a:avLst/>
          </a:prstGeom>
        </p:spPr>
      </p:pic>
      <p:sp>
        <p:nvSpPr>
          <p:cNvPr id="11" name="Freeform 6"/>
          <p:cNvSpPr/>
          <p:nvPr/>
        </p:nvSpPr>
        <p:spPr>
          <a:xfrm>
            <a:off x="477078" y="647700"/>
            <a:ext cx="3666691" cy="8839200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49CF93C-DD9A-3611-4616-A0FCBD75A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9450" y="473698"/>
            <a:ext cx="6324983" cy="6324983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804EA142-E11C-0161-2DC3-C4A46AEE15C8}"/>
              </a:ext>
            </a:extLst>
          </p:cNvPr>
          <p:cNvSpPr txBox="1"/>
          <p:nvPr/>
        </p:nvSpPr>
        <p:spPr>
          <a:xfrm>
            <a:off x="11963400" y="6867583"/>
            <a:ext cx="5376708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ru-RU" sz="4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Данные для входа: </a:t>
            </a:r>
          </a:p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Логин: </a:t>
            </a:r>
            <a:r>
              <a:rPr 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</a:t>
            </a:r>
          </a:p>
          <a:p>
            <a:pPr>
              <a:lnSpc>
                <a:spcPct val="150000"/>
              </a:lnSpc>
            </a:pPr>
            <a:r>
              <a:rPr lang="ru-RU" sz="4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Пароль: </a:t>
            </a:r>
            <a:r>
              <a:rPr lang="en-US" sz="40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</a:p>
        </p:txBody>
      </p:sp>
    </p:spTree>
    <p:extLst>
      <p:ext uri="{BB962C8B-B14F-4D97-AF65-F5344CB8AC3E}">
        <p14:creationId xmlns:p14="http://schemas.microsoft.com/office/powerpoint/2010/main" val="3518415919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5955053" y="619481"/>
            <a:ext cx="5965870" cy="881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5308" dirty="0">
                <a:solidFill>
                  <a:srgbClr val="004AAD"/>
                </a:solidFill>
                <a:latin typeface="Intro"/>
                <a:ea typeface="Intro"/>
                <a:cs typeface="Intro"/>
                <a:sym typeface="Intro"/>
              </a:rPr>
              <a:t>ИССЛЕДОВАНИЕ</a:t>
            </a:r>
            <a:endParaRPr lang="en-US" sz="5308" dirty="0">
              <a:solidFill>
                <a:srgbClr val="004AAD"/>
              </a:solidFill>
              <a:latin typeface="Intro"/>
              <a:ea typeface="Intro"/>
              <a:cs typeface="Intro"/>
              <a:sym typeface="Intr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750489" y="3227924"/>
            <a:ext cx="4802611" cy="5496976"/>
            <a:chOff x="0" y="0"/>
            <a:chExt cx="1264885" cy="1741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4885" cy="1741089"/>
            </a:xfrm>
            <a:custGeom>
              <a:avLst/>
              <a:gdLst/>
              <a:ahLst/>
              <a:cxnLst/>
              <a:rect l="l" t="t" r="r" b="b"/>
              <a:pathLst>
                <a:path w="1264885" h="1741089">
                  <a:moveTo>
                    <a:pt x="82213" y="0"/>
                  </a:moveTo>
                  <a:lnTo>
                    <a:pt x="1182672" y="0"/>
                  </a:lnTo>
                  <a:cubicBezTo>
                    <a:pt x="1228077" y="0"/>
                    <a:pt x="1264885" y="36808"/>
                    <a:pt x="1264885" y="82213"/>
                  </a:cubicBezTo>
                  <a:lnTo>
                    <a:pt x="1264885" y="1658876"/>
                  </a:lnTo>
                  <a:cubicBezTo>
                    <a:pt x="1264885" y="1680680"/>
                    <a:pt x="1256224" y="1701591"/>
                    <a:pt x="1240806" y="1717009"/>
                  </a:cubicBezTo>
                  <a:cubicBezTo>
                    <a:pt x="1225388" y="1732427"/>
                    <a:pt x="1204476" y="1741089"/>
                    <a:pt x="1182672" y="1741089"/>
                  </a:cubicBezTo>
                  <a:lnTo>
                    <a:pt x="82213" y="1741089"/>
                  </a:lnTo>
                  <a:cubicBezTo>
                    <a:pt x="36808" y="1741089"/>
                    <a:pt x="0" y="1704281"/>
                    <a:pt x="0" y="1658876"/>
                  </a:cubicBezTo>
                  <a:lnTo>
                    <a:pt x="0" y="82213"/>
                  </a:lnTo>
                  <a:cubicBezTo>
                    <a:pt x="0" y="36808"/>
                    <a:pt x="36808" y="0"/>
                    <a:pt x="82213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4885" cy="17887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91154" y="4766055"/>
            <a:ext cx="3921279" cy="3105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29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В</a:t>
            </a: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сем опрошенным студентам было бы удобно пользоваться QR кодом для отметки посещаемости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954094" y="2044347"/>
            <a:ext cx="1868266" cy="1868266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68809" y="2339066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49519" y="3221394"/>
            <a:ext cx="4776938" cy="5503506"/>
            <a:chOff x="0" y="0"/>
            <a:chExt cx="1258124" cy="175853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58124" cy="1758538"/>
            </a:xfrm>
            <a:custGeom>
              <a:avLst/>
              <a:gdLst/>
              <a:ahLst/>
              <a:cxnLst/>
              <a:rect l="l" t="t" r="r" b="b"/>
              <a:pathLst>
                <a:path w="1258124" h="1758538">
                  <a:moveTo>
                    <a:pt x="82655" y="0"/>
                  </a:moveTo>
                  <a:lnTo>
                    <a:pt x="1175469" y="0"/>
                  </a:lnTo>
                  <a:cubicBezTo>
                    <a:pt x="1221118" y="0"/>
                    <a:pt x="1258124" y="37006"/>
                    <a:pt x="1258124" y="82655"/>
                  </a:cubicBezTo>
                  <a:lnTo>
                    <a:pt x="1258124" y="1675883"/>
                  </a:lnTo>
                  <a:cubicBezTo>
                    <a:pt x="1258124" y="1721533"/>
                    <a:pt x="1221118" y="1758538"/>
                    <a:pt x="1175469" y="1758538"/>
                  </a:cubicBezTo>
                  <a:lnTo>
                    <a:pt x="82655" y="1758538"/>
                  </a:lnTo>
                  <a:cubicBezTo>
                    <a:pt x="37006" y="1758538"/>
                    <a:pt x="0" y="1721533"/>
                    <a:pt x="0" y="1675883"/>
                  </a:cubicBezTo>
                  <a:lnTo>
                    <a:pt x="0" y="82655"/>
                  </a:lnTo>
                  <a:cubicBezTo>
                    <a:pt x="0" y="37006"/>
                    <a:pt x="37006" y="0"/>
                    <a:pt x="82655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258124" cy="18061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003855" y="2120421"/>
            <a:ext cx="1868266" cy="186826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118570" y="240561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18688" y="4733684"/>
            <a:ext cx="4038600" cy="3119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Poppins"/>
                <a:cs typeface="Poppins"/>
                <a:sym typeface="Poppins"/>
              </a:rPr>
              <a:t>Только 38% студентов недовольны нынешней системой учёта посещаемости на спортивных секциях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2322876" y="3161671"/>
            <a:ext cx="4821709" cy="5563229"/>
            <a:chOff x="0" y="0"/>
            <a:chExt cx="1269915" cy="177426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69915" cy="1774268"/>
            </a:xfrm>
            <a:custGeom>
              <a:avLst/>
              <a:gdLst/>
              <a:ahLst/>
              <a:cxnLst/>
              <a:rect l="l" t="t" r="r" b="b"/>
              <a:pathLst>
                <a:path w="1269915" h="1774268">
                  <a:moveTo>
                    <a:pt x="81888" y="0"/>
                  </a:moveTo>
                  <a:lnTo>
                    <a:pt x="1188028" y="0"/>
                  </a:lnTo>
                  <a:cubicBezTo>
                    <a:pt x="1233253" y="0"/>
                    <a:pt x="1269915" y="36662"/>
                    <a:pt x="1269915" y="81888"/>
                  </a:cubicBezTo>
                  <a:lnTo>
                    <a:pt x="1269915" y="1692380"/>
                  </a:lnTo>
                  <a:cubicBezTo>
                    <a:pt x="1269915" y="1737606"/>
                    <a:pt x="1233253" y="1774268"/>
                    <a:pt x="1188028" y="1774268"/>
                  </a:cubicBezTo>
                  <a:lnTo>
                    <a:pt x="81888" y="1774268"/>
                  </a:lnTo>
                  <a:cubicBezTo>
                    <a:pt x="36662" y="1774268"/>
                    <a:pt x="0" y="1737606"/>
                    <a:pt x="0" y="1692380"/>
                  </a:cubicBezTo>
                  <a:lnTo>
                    <a:pt x="0" y="81888"/>
                  </a:lnTo>
                  <a:cubicBezTo>
                    <a:pt x="0" y="36662"/>
                    <a:pt x="36662" y="0"/>
                    <a:pt x="81888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47625"/>
              <a:ext cx="1269915" cy="18218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890644" y="2149122"/>
            <a:ext cx="1868266" cy="1868266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4005359" y="243487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896827" y="4563361"/>
            <a:ext cx="3855899" cy="3822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976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solidFill>
                  <a:prstClr val="white"/>
                </a:solidFill>
                <a:latin typeface="Poppins"/>
                <a:ea typeface="Poppins"/>
                <a:cs typeface="Poppins"/>
                <a:sym typeface="Poppins"/>
              </a:rPr>
              <a:t>Опрошенные тренера предпочли бы использовать автоматизированную систему учёта посещаемости для студентов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Poppins"/>
              <a:cs typeface="Poppins"/>
              <a:sym typeface="Poppins"/>
            </a:endParaRPr>
          </a:p>
          <a:p>
            <a:pPr lvl="0">
              <a:lnSpc>
                <a:spcPts val="2976"/>
              </a:lnSpc>
              <a:spcBef>
                <a:spcPct val="0"/>
              </a:spcBef>
              <a:defRPr/>
            </a:pPr>
            <a:endParaRPr lang="en-US" sz="2000" dirty="0">
              <a:solidFill>
                <a:prstClr val="whit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9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6" name="Group 6"/>
          <p:cNvGrpSpPr/>
          <p:nvPr/>
        </p:nvGrpSpPr>
        <p:grpSpPr>
          <a:xfrm>
            <a:off x="3212974" y="3323823"/>
            <a:ext cx="8088412" cy="6374929"/>
            <a:chOff x="0" y="0"/>
            <a:chExt cx="165791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7912" cy="2284537"/>
            </a:xfrm>
            <a:custGeom>
              <a:avLst/>
              <a:gdLst/>
              <a:ahLst/>
              <a:cxnLst/>
              <a:rect l="l" t="t" r="r" b="b"/>
              <a:pathLst>
                <a:path w="1657912" h="2284537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35746" y="1799647"/>
            <a:ext cx="6993853" cy="915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4800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ДЛЯ СТУДЕНТА</a:t>
            </a:r>
            <a:endParaRPr lang="en-US" sz="4800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0218" y="928571"/>
            <a:ext cx="107831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ru-RU" sz="7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ВОЗМОЖНОСТИ</a:t>
            </a:r>
            <a:endParaRPr lang="en-US" sz="7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249829" y="3212274"/>
            <a:ext cx="1868266" cy="186826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256045" y="5352276"/>
            <a:ext cx="1868266" cy="186826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2338170" y="7492278"/>
            <a:ext cx="1868266" cy="186826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339316" y="348919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377740" y="563001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430853" y="7825270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20062" y="4090849"/>
            <a:ext cx="6275739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Быстрая отметка по </a:t>
            </a:r>
            <a: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QR-</a:t>
            </a: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коду</a:t>
            </a: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ct val="0"/>
              </a:spcBef>
            </a:pP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Доступ к расписанию секций</a:t>
            </a: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ct val="0"/>
              </a:spcBef>
            </a:pP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Статистика по количеству посещений</a:t>
            </a: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5039" y="1667053"/>
            <a:ext cx="3600619" cy="7546281"/>
          </a:xfrm>
          <a:prstGeom prst="rect">
            <a:avLst/>
          </a:prstGeom>
        </p:spPr>
      </p:pic>
      <p:sp>
        <p:nvSpPr>
          <p:cNvPr id="27" name="Freeform 6"/>
          <p:cNvSpPr/>
          <p:nvPr/>
        </p:nvSpPr>
        <p:spPr>
          <a:xfrm>
            <a:off x="12828353" y="854257"/>
            <a:ext cx="4011847" cy="9127400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086233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9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6" name="Group 6"/>
          <p:cNvGrpSpPr/>
          <p:nvPr/>
        </p:nvGrpSpPr>
        <p:grpSpPr>
          <a:xfrm>
            <a:off x="1235747" y="3310522"/>
            <a:ext cx="7114498" cy="6374929"/>
            <a:chOff x="0" y="0"/>
            <a:chExt cx="165791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7912" cy="2284537"/>
            </a:xfrm>
            <a:custGeom>
              <a:avLst/>
              <a:gdLst/>
              <a:ahLst/>
              <a:cxnLst/>
              <a:rect l="l" t="t" r="r" b="b"/>
              <a:pathLst>
                <a:path w="1657912" h="2284537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35746" y="1799647"/>
            <a:ext cx="6689053" cy="915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4800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ДЛЯ СТУДЕНТА</a:t>
            </a:r>
            <a:endParaRPr lang="en-US" sz="4800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0218" y="928571"/>
            <a:ext cx="98687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ru-RU" sz="7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ВОЗМОЖНОСТИ</a:t>
            </a:r>
            <a:endParaRPr lang="en-US" sz="7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588764" y="3477487"/>
            <a:ext cx="1868266" cy="1868266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80702" y="5632626"/>
            <a:ext cx="1868266" cy="1868266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80702" y="7787765"/>
            <a:ext cx="1868266" cy="186826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78251" y="375440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02397" y="591036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73385" y="8120757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32845" y="3938548"/>
            <a:ext cx="5398178" cy="4985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Список спортивных секций</a:t>
            </a: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ct val="0"/>
              </a:spcBef>
            </a:pP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Описание каждой спортивной секции</a:t>
            </a: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b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-US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ru-RU" sz="36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Запись на секцию</a:t>
            </a:r>
          </a:p>
        </p:txBody>
      </p:sp>
      <p:sp>
        <p:nvSpPr>
          <p:cNvPr id="27" name="Freeform 6"/>
          <p:cNvSpPr/>
          <p:nvPr/>
        </p:nvSpPr>
        <p:spPr>
          <a:xfrm>
            <a:off x="13767938" y="813631"/>
            <a:ext cx="3939360" cy="9127400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01104" y="1728065"/>
            <a:ext cx="3524896" cy="7188710"/>
          </a:xfrm>
          <a:prstGeom prst="rect">
            <a:avLst/>
          </a:prstGeom>
        </p:spPr>
      </p:pic>
      <p:sp>
        <p:nvSpPr>
          <p:cNvPr id="3" name="Freeform 6">
            <a:extLst>
              <a:ext uri="{FF2B5EF4-FFF2-40B4-BE49-F238E27FC236}">
                <a16:creationId xmlns:a16="http://schemas.microsoft.com/office/drawing/2014/main" id="{503EC558-43B8-C120-33C2-FA8454268E86}"/>
              </a:ext>
            </a:extLst>
          </p:cNvPr>
          <p:cNvSpPr/>
          <p:nvPr/>
        </p:nvSpPr>
        <p:spPr>
          <a:xfrm>
            <a:off x="9370543" y="813631"/>
            <a:ext cx="3939360" cy="9127400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9744" y="1691341"/>
            <a:ext cx="3526656" cy="72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095105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97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6" name="Group 6"/>
          <p:cNvGrpSpPr/>
          <p:nvPr/>
        </p:nvGrpSpPr>
        <p:grpSpPr>
          <a:xfrm>
            <a:off x="3212974" y="3323823"/>
            <a:ext cx="8088412" cy="6374929"/>
            <a:chOff x="0" y="0"/>
            <a:chExt cx="165791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7912" cy="2284537"/>
            </a:xfrm>
            <a:custGeom>
              <a:avLst/>
              <a:gdLst/>
              <a:ahLst/>
              <a:cxnLst/>
              <a:rect l="l" t="t" r="r" b="b"/>
              <a:pathLst>
                <a:path w="1657912" h="2284537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35746" y="1799647"/>
            <a:ext cx="9629494" cy="8963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ru-RU" sz="4800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ДЛЯ ПРЕПОДАВАТЕЛЯ</a:t>
            </a:r>
            <a:endParaRPr lang="en-US" sz="4800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80218" y="928571"/>
            <a:ext cx="9487782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ru-RU" sz="7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ВОЗМОЖНОСТИ</a:t>
            </a:r>
            <a:endParaRPr lang="en-US" sz="7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513319" y="3619701"/>
            <a:ext cx="1605911" cy="151142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2497472" y="3674169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6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589501" y="3771900"/>
            <a:ext cx="6275739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ru-RU" sz="4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Отметка посещаемости студента и ведение списка группы</a:t>
            </a:r>
          </a:p>
          <a:p>
            <a:pPr algn="l">
              <a:spcBef>
                <a:spcPct val="0"/>
              </a:spcBef>
            </a:pPr>
            <a:endParaRPr lang="ru-RU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ct val="0"/>
              </a:spcBef>
            </a:pPr>
            <a:r>
              <a:rPr lang="ru-RU" sz="4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Контроль оплаты занятий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spcBef>
                <a:spcPct val="0"/>
              </a:spcBef>
            </a:pPr>
            <a:endParaRPr lang="ru-RU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spcBef>
                <a:spcPct val="0"/>
              </a:spcBef>
            </a:pPr>
            <a:r>
              <a:rPr lang="ru-RU" sz="4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Составление </a:t>
            </a:r>
            <a:r>
              <a:rPr lang="ru-RU" sz="4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отчетов</a:t>
            </a:r>
            <a:endParaRPr lang="en-US" sz="4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 rotWithShape="1">
          <a:blip r:embed="rId4"/>
          <a:srcRect l="34167" t="28704" r="54964" b="29074"/>
          <a:stretch/>
        </p:blipFill>
        <p:spPr>
          <a:xfrm>
            <a:off x="12720584" y="1580222"/>
            <a:ext cx="4224859" cy="7963688"/>
          </a:xfrm>
          <a:prstGeom prst="rect">
            <a:avLst/>
          </a:prstGeom>
        </p:spPr>
      </p:pic>
      <p:sp>
        <p:nvSpPr>
          <p:cNvPr id="28" name="Freeform 6"/>
          <p:cNvSpPr/>
          <p:nvPr/>
        </p:nvSpPr>
        <p:spPr>
          <a:xfrm>
            <a:off x="12551042" y="671088"/>
            <a:ext cx="4557838" cy="9568775"/>
          </a:xfrm>
          <a:custGeom>
            <a:avLst/>
            <a:gdLst/>
            <a:ahLst/>
            <a:cxnLst/>
            <a:rect l="l" t="t" r="r" b="b"/>
            <a:pathLst>
              <a:path w="2707838" h="5484229">
                <a:moveTo>
                  <a:pt x="0" y="0"/>
                </a:moveTo>
                <a:lnTo>
                  <a:pt x="2707838" y="0"/>
                </a:lnTo>
                <a:lnTo>
                  <a:pt x="2707838" y="5484229"/>
                </a:lnTo>
                <a:lnTo>
                  <a:pt x="0" y="54842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33" name="Group 13"/>
          <p:cNvGrpSpPr/>
          <p:nvPr/>
        </p:nvGrpSpPr>
        <p:grpSpPr>
          <a:xfrm>
            <a:off x="2513319" y="5696185"/>
            <a:ext cx="1605911" cy="1511424"/>
            <a:chOff x="0" y="0"/>
            <a:chExt cx="812800" cy="812800"/>
          </a:xfrm>
        </p:grpSpPr>
        <p:sp>
          <p:nvSpPr>
            <p:cNvPr id="3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61844" y="5756647"/>
            <a:ext cx="1638836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600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grpSp>
        <p:nvGrpSpPr>
          <p:cNvPr id="36" name="Group 13"/>
          <p:cNvGrpSpPr/>
          <p:nvPr/>
        </p:nvGrpSpPr>
        <p:grpSpPr>
          <a:xfrm>
            <a:off x="2494769" y="7772670"/>
            <a:ext cx="1605911" cy="1511424"/>
            <a:chOff x="0" y="0"/>
            <a:chExt cx="812800" cy="812800"/>
          </a:xfrm>
        </p:grpSpPr>
        <p:sp>
          <p:nvSpPr>
            <p:cNvPr id="37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38" name="TextBox 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488182" y="779281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60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556350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3" name="Group 3"/>
          <p:cNvGrpSpPr/>
          <p:nvPr/>
        </p:nvGrpSpPr>
        <p:grpSpPr>
          <a:xfrm>
            <a:off x="-228600" y="6890048"/>
            <a:ext cx="18802350" cy="2006600"/>
            <a:chOff x="0" y="0"/>
            <a:chExt cx="4952059" cy="5284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528487"/>
            </a:xfrm>
            <a:custGeom>
              <a:avLst/>
              <a:gdLst/>
              <a:ahLst/>
              <a:cxnLst/>
              <a:rect l="l" t="t" r="r" b="b"/>
              <a:pathLst>
                <a:path w="4952059" h="528487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488741" y="5530940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BACKEND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4866934" y="7373959"/>
            <a:ext cx="2295520" cy="857951"/>
          </a:xfrm>
          <a:custGeom>
            <a:avLst/>
            <a:gdLst/>
            <a:ahLst/>
            <a:cxnLst/>
            <a:rect l="l" t="t" r="r" b="b"/>
            <a:pathLst>
              <a:path w="2295520" h="857951">
                <a:moveTo>
                  <a:pt x="0" y="0"/>
                </a:moveTo>
                <a:lnTo>
                  <a:pt x="2295520" y="0"/>
                </a:lnTo>
                <a:lnTo>
                  <a:pt x="2295520" y="857950"/>
                </a:lnTo>
                <a:lnTo>
                  <a:pt x="0" y="857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 dirty="0"/>
          </a:p>
        </p:txBody>
      </p:sp>
      <p:sp>
        <p:nvSpPr>
          <p:cNvPr id="11" name="Freeform 11"/>
          <p:cNvSpPr/>
          <p:nvPr/>
        </p:nvSpPr>
        <p:spPr>
          <a:xfrm>
            <a:off x="12625120" y="7114589"/>
            <a:ext cx="1475819" cy="1557517"/>
          </a:xfrm>
          <a:custGeom>
            <a:avLst/>
            <a:gdLst/>
            <a:ahLst/>
            <a:cxnLst/>
            <a:rect l="l" t="t" r="r" b="b"/>
            <a:pathLst>
              <a:path w="1475819" h="1557517">
                <a:moveTo>
                  <a:pt x="0" y="0"/>
                </a:moveTo>
                <a:lnTo>
                  <a:pt x="1475819" y="0"/>
                </a:lnTo>
                <a:lnTo>
                  <a:pt x="1475819" y="1557516"/>
                </a:lnTo>
                <a:lnTo>
                  <a:pt x="0" y="1557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10" name="TextBox 6"/>
          <p:cNvSpPr txBox="1"/>
          <p:nvPr/>
        </p:nvSpPr>
        <p:spPr>
          <a:xfrm>
            <a:off x="11478909" y="947530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FRONTEND</a:t>
            </a:r>
          </a:p>
        </p:txBody>
      </p:sp>
      <p:grpSp>
        <p:nvGrpSpPr>
          <p:cNvPr id="14" name="Group 3"/>
          <p:cNvGrpSpPr/>
          <p:nvPr/>
        </p:nvGrpSpPr>
        <p:grpSpPr>
          <a:xfrm>
            <a:off x="-119524" y="2400300"/>
            <a:ext cx="18802350" cy="2006600"/>
            <a:chOff x="0" y="0"/>
            <a:chExt cx="4952059" cy="528487"/>
          </a:xfrm>
        </p:grpSpPr>
        <p:sp>
          <p:nvSpPr>
            <p:cNvPr id="15" name="Freeform 4"/>
            <p:cNvSpPr/>
            <p:nvPr/>
          </p:nvSpPr>
          <p:spPr>
            <a:xfrm>
              <a:off x="0" y="0"/>
              <a:ext cx="4952059" cy="528487"/>
            </a:xfrm>
            <a:custGeom>
              <a:avLst/>
              <a:gdLst/>
              <a:ahLst/>
              <a:cxnLst/>
              <a:rect l="l" t="t" r="r" b="b"/>
              <a:pathLst>
                <a:path w="4952059" h="528487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TextBox 5"/>
            <p:cNvSpPr txBox="1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2"/>
          <p:cNvSpPr/>
          <p:nvPr/>
        </p:nvSpPr>
        <p:spPr>
          <a:xfrm>
            <a:off x="12155275" y="2730506"/>
            <a:ext cx="1475500" cy="1382230"/>
          </a:xfrm>
          <a:custGeom>
            <a:avLst/>
            <a:gdLst/>
            <a:ahLst/>
            <a:cxnLst/>
            <a:rect l="l" t="t" r="r" b="b"/>
            <a:pathLst>
              <a:path w="1298831" h="1298831">
                <a:moveTo>
                  <a:pt x="0" y="0"/>
                </a:moveTo>
                <a:lnTo>
                  <a:pt x="1298832" y="0"/>
                </a:lnTo>
                <a:lnTo>
                  <a:pt x="1298832" y="1298832"/>
                </a:lnTo>
                <a:lnTo>
                  <a:pt x="0" y="12988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18" name="Freeform 13"/>
          <p:cNvSpPr/>
          <p:nvPr/>
        </p:nvSpPr>
        <p:spPr>
          <a:xfrm>
            <a:off x="14323712" y="2682983"/>
            <a:ext cx="1137750" cy="1407635"/>
          </a:xfrm>
          <a:custGeom>
            <a:avLst/>
            <a:gdLst/>
            <a:ahLst/>
            <a:cxnLst/>
            <a:rect l="l" t="t" r="r" b="b"/>
            <a:pathLst>
              <a:path w="938608" h="1324237">
                <a:moveTo>
                  <a:pt x="0" y="0"/>
                </a:moveTo>
                <a:lnTo>
                  <a:pt x="938608" y="0"/>
                </a:lnTo>
                <a:lnTo>
                  <a:pt x="938608" y="1324238"/>
                </a:lnTo>
                <a:lnTo>
                  <a:pt x="0" y="1324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19" name="Freeform 14"/>
          <p:cNvSpPr/>
          <p:nvPr/>
        </p:nvSpPr>
        <p:spPr>
          <a:xfrm>
            <a:off x="16154400" y="2705101"/>
            <a:ext cx="1530196" cy="1407635"/>
          </a:xfrm>
          <a:custGeom>
            <a:avLst/>
            <a:gdLst/>
            <a:ahLst/>
            <a:cxnLst/>
            <a:rect l="l" t="t" r="r" b="b"/>
            <a:pathLst>
              <a:path w="1389689" h="1324237">
                <a:moveTo>
                  <a:pt x="0" y="0"/>
                </a:moveTo>
                <a:lnTo>
                  <a:pt x="1389689" y="0"/>
                </a:lnTo>
                <a:lnTo>
                  <a:pt x="1389689" y="1324238"/>
                </a:lnTo>
                <a:lnTo>
                  <a:pt x="0" y="13242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868" r="-37536"/>
            </a:stretch>
          </a:blipFill>
        </p:spPr>
        <p:txBody>
          <a:bodyPr/>
          <a:lstStyle/>
          <a:p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" t="7579" r="6261" b="7712"/>
          <a:stretch>
            <a:fillRect/>
          </a:stretch>
        </p:blipFill>
        <p:spPr>
          <a:xfrm>
            <a:off x="457200" y="585003"/>
            <a:ext cx="11094172" cy="9116993"/>
          </a:xfrm>
          <a:prstGeom prst="rect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8108A0-A9D7-1CD8-7993-1C89ED13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8112"/>
            <a:ext cx="12192000" cy="10010775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1015552C-20A7-207A-2019-7F9D0BDA5945}"/>
              </a:ext>
            </a:extLst>
          </p:cNvPr>
          <p:cNvSpPr txBox="1"/>
          <p:nvPr/>
        </p:nvSpPr>
        <p:spPr>
          <a:xfrm>
            <a:off x="0" y="723900"/>
            <a:ext cx="5181600" cy="19911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ru-RU" sz="5672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Сканирование </a:t>
            </a:r>
            <a:r>
              <a:rPr lang="en-US" sz="5672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QR </a:t>
            </a:r>
            <a:r>
              <a:rPr lang="ru-RU" sz="5672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кода </a:t>
            </a:r>
            <a:endParaRPr lang="en-US" sz="5672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428850584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ru-RU"/>
          </a:p>
        </p:txBody>
      </p:sp>
      <p:grpSp>
        <p:nvGrpSpPr>
          <p:cNvPr id="3" name="Group 3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4719638" y="6610711"/>
            <a:ext cx="9451975" cy="761278"/>
            <a:chOff x="0" y="0"/>
            <a:chExt cx="804438" cy="2005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438" cy="200501"/>
            </a:xfrm>
            <a:custGeom>
              <a:avLst/>
              <a:gdLst/>
              <a:ahLst/>
              <a:cxnLst/>
              <a:rect l="l" t="t" r="r" b="b"/>
              <a:pathLst>
                <a:path w="804438" h="200501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736389" y="6719192"/>
            <a:ext cx="9720974" cy="544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08"/>
              </a:lnSpc>
            </a:pPr>
            <a:r>
              <a:rPr lang="ru-RU" sz="3148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Мы готовы ответить на ваши вопросы </a:t>
            </a:r>
            <a:endParaRPr lang="en-US" sz="3148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157</Words>
  <Application>Microsoft Office PowerPoint</Application>
  <PresentationFormat>Произвольный</PresentationFormat>
  <Paragraphs>58</Paragraphs>
  <Slides>9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Lemon Tuesday</vt:lpstr>
      <vt:lpstr>Calibri</vt:lpstr>
      <vt:lpstr>Arial</vt:lpstr>
      <vt:lpstr>Poppins</vt:lpstr>
      <vt:lpstr>Intro</vt:lpstr>
      <vt:lpstr>Roboto</vt:lpstr>
      <vt:lpstr>League Spartan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dc:creator>Дарья Тибелиус</dc:creator>
  <cp:lastModifiedBy>iu da</cp:lastModifiedBy>
  <cp:revision>43</cp:revision>
  <dcterms:created xsi:type="dcterms:W3CDTF">2006-08-16T00:00:00Z</dcterms:created>
  <dcterms:modified xsi:type="dcterms:W3CDTF">2025-08-11T04:16:14Z</dcterms:modified>
  <dc:identifier>DAGvqNbOhDk</dc:identifier>
</cp:coreProperties>
</file>