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65" r:id="rId4"/>
    <p:sldId id="259" r:id="rId5"/>
    <p:sldId id="264" r:id="rId6"/>
    <p:sldId id="260" r:id="rId7"/>
    <p:sldId id="266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5F5F5"/>
    <a:srgbClr val="1FE1E1"/>
    <a:srgbClr val="00FF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98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5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4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658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6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09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78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4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6D80-1DC9-405F-82EC-C528DD8F4CBD}" type="datetimeFigureOut">
              <a:rPr lang="en-CA" smtClean="0"/>
              <a:t>2016-03-13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2E1A-9E93-476B-BD63-31B9908124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vebank.org/node/85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48350"/>
            <a:ext cx="12192000" cy="100965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69692" y="2339001"/>
            <a:ext cx="15131381" cy="1083808"/>
          </a:xfrm>
        </p:spPr>
        <p:txBody>
          <a:bodyPr anchor="ctr">
            <a:noAutofit/>
          </a:bodyPr>
          <a:lstStyle/>
          <a:p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WHERE MY 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400 Regular" pitchFamily="50" charset="0"/>
              </a:rPr>
              <a:t>ANIMAL</a:t>
            </a:r>
            <a:r>
              <a:rPr lang="en-CA" dirty="0" smtClean="0">
                <a:solidFill>
                  <a:srgbClr val="006666"/>
                </a:solidFill>
                <a:latin typeface="Sinkin Sans 400 Regular" pitchFamily="50" charset="0"/>
              </a:rPr>
              <a:t>] </a:t>
            </a:r>
            <a:r>
              <a:rPr lang="en-CA" dirty="0" smtClean="0">
                <a:solidFill>
                  <a:srgbClr val="1FE1E1"/>
                </a:solidFill>
                <a:latin typeface="Sinkin Sans 400 Regular" pitchFamily="50" charset="0"/>
              </a:rPr>
              <a:t>AT</a:t>
            </a:r>
            <a:endParaRPr lang="en-CA" dirty="0">
              <a:solidFill>
                <a:srgbClr val="1FE1E1"/>
              </a:solidFill>
              <a:latin typeface="Sinkin Sans 400 Regular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6245928"/>
            <a:ext cx="9144000" cy="612072"/>
          </a:xfrm>
        </p:spPr>
        <p:txBody>
          <a:bodyPr>
            <a:normAutofit/>
          </a:bodyPr>
          <a:lstStyle/>
          <a:p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wildlife tracking redefined</a:t>
            </a:r>
            <a:endParaRPr lang="en-CA" sz="2000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TRACKING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WILDLIFE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CA" sz="2000" dirty="0">
                <a:solidFill>
                  <a:srgbClr val="006666"/>
                </a:solidFill>
                <a:latin typeface="Sinkin Sans 300 Light" pitchFamily="50" charset="0"/>
              </a:rPr>
              <a:t>H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elps us understand how animals move within different areas through time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Used to address climate and land use change, invasive species, and spread of diseases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Tracking methods include GPS, Argos Doppler, Very High Frequency (VHF) Radio Transmitters, Light-Level Geolocators, and Tracking Bands and Rings</a:t>
            </a:r>
          </a:p>
        </p:txBody>
      </p:sp>
    </p:spTree>
    <p:extLst>
      <p:ext uri="{BB962C8B-B14F-4D97-AF65-F5344CB8AC3E}">
        <p14:creationId xmlns:p14="http://schemas.microsoft.com/office/powerpoint/2010/main" val="35645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PROBLEMS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 AND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SOLUTIONS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110615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methods to view tracking data are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un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intuitive, such as Movebank and wildlifetracking.org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 more intuitive experience and increased user accessibility is required to improve wildlife tracking data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Using Google Maps API, the user experience is familiar and easy to use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Minimalist design ensures that the interface is not interfering and allows the user to focus on performing data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Assumptions: All animal migration patterns are similar, migration patterns are used to build a predictive algorithm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scope is limited to regional migratory species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Current priority set on white-fronted geese migratory patterns in Northern Europe</a:t>
            </a:r>
          </a:p>
        </p:txBody>
      </p:sp>
    </p:spTree>
    <p:extLst>
      <p:ext uri="{BB962C8B-B14F-4D97-AF65-F5344CB8AC3E}">
        <p14:creationId xmlns:p14="http://schemas.microsoft.com/office/powerpoint/2010/main" val="34117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USING THE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APPLICATION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species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animal and parameters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Select the timeframe</a:t>
            </a:r>
            <a:endParaRPr lang="en-CA" dirty="0">
              <a:solidFill>
                <a:srgbClr val="006666"/>
              </a:solidFill>
            </a:endParaRP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View tracking data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Example:  White Fronted Geese in North-Western Europe</a:t>
            </a:r>
          </a:p>
        </p:txBody>
      </p:sp>
    </p:spTree>
    <p:extLst>
      <p:ext uri="{BB962C8B-B14F-4D97-AF65-F5344CB8AC3E}">
        <p14:creationId xmlns:p14="http://schemas.microsoft.com/office/powerpoint/2010/main" val="5384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HOW IT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WORKS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Geographic coordinate and time data from Movebank Data Repository API is loaded into server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Longitude and latitude is converted into position vectors originating from the centre of the Earth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fitted onto a polynomial curve, future positions are predicted through mathematical algorithms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Positions are retransformed into geographic coordinates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Front-End connects to Back-End Server to retrieve data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User interface displays the location and predicted future positions on map based on 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29698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NEXT STEPS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Improved back-end integration with front-end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Increased species support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Allow users to import external tracking data for further analysis</a:t>
            </a:r>
          </a:p>
          <a:p>
            <a:pPr>
              <a:lnSpc>
                <a:spcPct val="125000"/>
              </a:lnSpc>
            </a:pP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Improved predictive trajectory algorithm using machine learning</a:t>
            </a: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0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RESOURCES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275"/>
            <a:ext cx="10515600" cy="435133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What is animal tracking? (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n.d.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). Retrieved March 13, 2016, from 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  <a:hlinkClick r:id="rId2"/>
              </a:rPr>
              <a:t>https://www.movebank.org/node/857</a:t>
            </a:r>
            <a:endParaRPr lang="en-CA" sz="1800" dirty="0" smtClean="0">
              <a:solidFill>
                <a:srgbClr val="006666"/>
              </a:solidFill>
              <a:latin typeface="Sinkin Sans 300 Light" pitchFamily="50" charset="0"/>
            </a:endParaRPr>
          </a:p>
          <a:p>
            <a:pPr>
              <a:lnSpc>
                <a:spcPct val="125000"/>
              </a:lnSpc>
            </a:pP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Kölzsch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A,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Müskens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GJDM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Kruckenberg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H,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Glazov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P,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Weinzierl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R,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Nolet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BA,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Wikelski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M (2016) Towards a new understanding of migration timing: slower spring than autumn migration in geese reflects different decision rules for stopover use and departure.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Oikos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. doi:10.1111/oik.03121</a:t>
            </a:r>
          </a:p>
          <a:p>
            <a:pPr>
              <a:lnSpc>
                <a:spcPct val="125000"/>
              </a:lnSpc>
            </a:pP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Kölzsch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A,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Kruckenberg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H,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Glazov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P,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Müskens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GJDM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, </a:t>
            </a:r>
            <a:r>
              <a:rPr lang="en-CA" sz="1800" dirty="0" err="1" smtClean="0">
                <a:solidFill>
                  <a:srgbClr val="006666"/>
                </a:solidFill>
                <a:latin typeface="Sinkin Sans 300 Light" pitchFamily="50" charset="0"/>
              </a:rPr>
              <a:t>Wikelski</a:t>
            </a:r>
            <a:r>
              <a:rPr lang="en-CA" sz="1800" dirty="0" smtClean="0">
                <a:solidFill>
                  <a:srgbClr val="006666"/>
                </a:solidFill>
                <a:latin typeface="Sinkin Sans 300 Light" pitchFamily="50" charset="0"/>
              </a:rPr>
              <a:t> M (2016) Data from: Towards a new understanding of migration timing: slower spring than autumn migration in geese reflects different decision rules for stopover use and departure. Movebank Data Repository. doi:10.5441/001/1.31c2v92f </a:t>
            </a:r>
          </a:p>
          <a:p>
            <a:pPr>
              <a:lnSpc>
                <a:spcPct val="125000"/>
              </a:lnSpc>
            </a:pPr>
            <a:endParaRPr lang="en-CA" sz="2000" dirty="0" smtClean="0">
              <a:solidFill>
                <a:srgbClr val="006666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29300"/>
            <a:ext cx="12192000" cy="1028700"/>
          </a:xfrm>
          <a:prstGeom prst="rect">
            <a:avLst/>
          </a:prstGeom>
          <a:solidFill>
            <a:srgbClr val="1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4437"/>
            <a:ext cx="10515600" cy="1325563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QUESTIONS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r>
              <a:rPr lang="en-CA" dirty="0" smtClean="0">
                <a:solidFill>
                  <a:srgbClr val="1FE1E1"/>
                </a:solidFill>
                <a:latin typeface="Sinkin Sans 300 Light" pitchFamily="50" charset="0"/>
              </a:rPr>
              <a:t> AND 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u="sng" dirty="0" smtClean="0">
                <a:solidFill>
                  <a:srgbClr val="006666"/>
                </a:solidFill>
                <a:latin typeface="Sinkin Sans 300 Light" pitchFamily="50" charset="0"/>
              </a:rPr>
              <a:t>ANSWERS</a:t>
            </a:r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]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9350" y="6181725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6666"/>
                </a:solidFill>
                <a:latin typeface="Sinkin Sans 300 Light" pitchFamily="50" charset="0"/>
              </a:rPr>
              <a:t>christophe gaboury | jordan hu | joshua kwok | paul xu</a:t>
            </a:r>
            <a:endParaRPr lang="en-CA" dirty="0">
              <a:solidFill>
                <a:srgbClr val="006666"/>
              </a:solidFill>
              <a:latin typeface="Sinkin Sans 300 Light" pitchFamily="50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4979" y="139588"/>
            <a:ext cx="8842042" cy="1083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WHERE MY 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[</a:t>
            </a:r>
            <a:r>
              <a:rPr lang="en-CA" sz="2000" u="sng" dirty="0" smtClean="0">
                <a:solidFill>
                  <a:srgbClr val="006666"/>
                </a:solidFill>
                <a:latin typeface="Sinkin Sans 300 Light" pitchFamily="50" charset="0"/>
              </a:rPr>
              <a:t>ANIMAL</a:t>
            </a:r>
            <a:r>
              <a:rPr lang="en-CA" sz="2000" dirty="0" smtClean="0">
                <a:solidFill>
                  <a:srgbClr val="006666"/>
                </a:solidFill>
                <a:latin typeface="Sinkin Sans 300 Light" pitchFamily="50" charset="0"/>
              </a:rPr>
              <a:t>] </a:t>
            </a:r>
            <a:r>
              <a:rPr lang="en-CA" sz="2000" dirty="0" smtClean="0">
                <a:solidFill>
                  <a:srgbClr val="1FE1E1"/>
                </a:solidFill>
                <a:latin typeface="Sinkin Sans 300 Light" pitchFamily="50" charset="0"/>
              </a:rPr>
              <a:t>AT</a:t>
            </a:r>
            <a:endParaRPr lang="en-CA" sz="2000" dirty="0">
              <a:solidFill>
                <a:srgbClr val="1FE1E1"/>
              </a:solidFill>
              <a:latin typeface="Sinkin Sans 300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453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Sinkin Sans 300 Light</vt:lpstr>
      <vt:lpstr>Sinkin Sans 400 Regular</vt:lpstr>
      <vt:lpstr>Office Theme</vt:lpstr>
      <vt:lpstr>WHERE MY [ANIMAL] AT</vt:lpstr>
      <vt:lpstr>TRACKING [WILDLIFE]</vt:lpstr>
      <vt:lpstr>[PROBLEMS] AND [SOLUTIONS]</vt:lpstr>
      <vt:lpstr>USING THE [APPLICATION]</vt:lpstr>
      <vt:lpstr>PowerPoint Presentation</vt:lpstr>
      <vt:lpstr>HOW IT [WORKS]</vt:lpstr>
      <vt:lpstr>[NEXT STEPS]</vt:lpstr>
      <vt:lpstr>[RESOURCES]</vt:lpstr>
      <vt:lpstr>[QUESTIONS] AND [ANSWERS]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ma [Animal] at</dc:title>
  <dc:creator>Joshua K</dc:creator>
  <cp:lastModifiedBy>Joshua K</cp:lastModifiedBy>
  <cp:revision>82</cp:revision>
  <dcterms:created xsi:type="dcterms:W3CDTF">2016-03-13T09:23:10Z</dcterms:created>
  <dcterms:modified xsi:type="dcterms:W3CDTF">2016-03-13T13:11:36Z</dcterms:modified>
</cp:coreProperties>
</file>