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4"/>
  </p:notes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2" autoAdjust="0"/>
    <p:restoredTop sz="92865" autoAdjust="0"/>
  </p:normalViewPr>
  <p:slideViewPr>
    <p:cSldViewPr snapToGrid="0" snapToObjects="1">
      <p:cViewPr>
        <p:scale>
          <a:sx n="200" d="100"/>
          <a:sy n="200" d="100"/>
        </p:scale>
        <p:origin x="-1488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06979-6BB2-D443-9CB5-617A7F90A878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355A-C135-3344-A74F-836B5DBB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355A-C135-3344-A74F-836B5DBB64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355A-C135-3344-A74F-836B5DBB6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355A-C135-3344-A74F-836B5DBB64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6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B00450A-AB89-124F-88E7-AB93D7928DCA}" type="datetime1">
              <a:rPr lang="en-US" smtClean="0"/>
              <a:pPr eaLnBrk="1" latinLnBrk="0" hangingPunct="1"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CD40E-F4D9-6D47-B939-690BA66B95D3}" type="datetime1">
              <a:rPr lang="en-US" smtClean="0"/>
              <a:pPr eaLnBrk="1" latinLnBrk="0" hangingPunct="1"/>
              <a:t>10/18/13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D767DF-A1E7-934F-88B6-72E55F292199}" type="datetime1">
              <a:rPr lang="en-US" smtClean="0"/>
              <a:pPr eaLnBrk="1" latinLnBrk="0" hangingPunct="1"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32FB23-04D6-EB4D-A057-83C82F9BB796}" type="datetime1">
              <a:rPr lang="en-US" smtClean="0"/>
              <a:pPr eaLnBrk="1" latinLnBrk="0" hangingPunct="1"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833D03E-4271-F341-81FE-A4F3CDC53255}" type="datetime1">
              <a:rPr lang="en-US" smtClean="0"/>
              <a:pPr eaLnBrk="1" latinLnBrk="0" hangingPunct="1"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4648BBF-E200-3C40-93AD-5A388DF6523C}" type="datetime1">
              <a:rPr lang="en-US" smtClean="0"/>
              <a:pPr eaLnBrk="1" latinLnBrk="0" hangingPunct="1"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BC10BA-F471-1047-B0FF-DAF216104529}" type="datetime1">
              <a:rPr lang="en-US" smtClean="0"/>
              <a:pPr eaLnBrk="1" latinLnBrk="0" hangingPunct="1"/>
              <a:t>10/18/13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0A60EF8-AF49-2E45-BDC5-64ED1F4D5745}" type="datetime1">
              <a:rPr lang="en-US" smtClean="0"/>
              <a:pPr eaLnBrk="1" latinLnBrk="0" hangingPunct="1"/>
              <a:t>10/18/13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E19EDE-ED75-1A4C-A9B9-4DA6303FA80D}" type="datetime1">
              <a:rPr lang="en-US" smtClean="0"/>
              <a:pPr eaLnBrk="1" latinLnBrk="0" hangingPunct="1"/>
              <a:t>10/18/13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E34EE8D-312F-8048-A783-6CD0EAA5C21F}" type="datetime1">
              <a:rPr lang="en-US" smtClean="0"/>
              <a:pPr eaLnBrk="1" latinLnBrk="0" hangingPunct="1"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DE3F1F2-F45F-D64F-AE6E-1B53A2442998}" type="datetime1">
              <a:rPr lang="en-US" smtClean="0"/>
              <a:pPr eaLnBrk="1" latinLnBrk="0" hangingPunct="1"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86740E98-760B-F84C-9C2B-D4C390CB18D0}" type="datetime1">
              <a:rPr lang="en-US" smtClean="0"/>
              <a:pPr eaLnBrk="1" latinLnBrk="0" hangingPunct="1"/>
              <a:t>10/18/13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7467" y="6492875"/>
            <a:ext cx="626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</a:t>
            </a:fld>
            <a:endParaRPr kumimoji="0" lang="en-US"/>
          </a:p>
        </p:txBody>
      </p:sp>
      <p:grpSp>
        <p:nvGrpSpPr>
          <p:cNvPr id="3" name="Group 2"/>
          <p:cNvGrpSpPr/>
          <p:nvPr/>
        </p:nvGrpSpPr>
        <p:grpSpPr>
          <a:xfrm>
            <a:off x="53055" y="1198116"/>
            <a:ext cx="9074456" cy="4148944"/>
            <a:chOff x="53055" y="1198116"/>
            <a:chExt cx="9074456" cy="4148944"/>
          </a:xfrm>
        </p:grpSpPr>
        <p:grpSp>
          <p:nvGrpSpPr>
            <p:cNvPr id="163" name="Group 162"/>
            <p:cNvGrpSpPr/>
            <p:nvPr/>
          </p:nvGrpSpPr>
          <p:grpSpPr>
            <a:xfrm rot="2956623">
              <a:off x="6700509" y="3525747"/>
              <a:ext cx="1908823" cy="1614529"/>
              <a:chOff x="5256027" y="2679380"/>
              <a:chExt cx="2186386" cy="1936166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5256027" y="3323453"/>
                <a:ext cx="1457591" cy="1292093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Arc 161"/>
              <p:cNvSpPr/>
              <p:nvPr/>
            </p:nvSpPr>
            <p:spPr>
              <a:xfrm rot="10800000">
                <a:off x="5984822" y="2679380"/>
                <a:ext cx="1457591" cy="1292093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 rot="2956623">
              <a:off x="4288719" y="3534234"/>
              <a:ext cx="1908823" cy="1614529"/>
              <a:chOff x="5256027" y="2679380"/>
              <a:chExt cx="2186386" cy="1936166"/>
            </a:xfrm>
          </p:grpSpPr>
          <p:sp>
            <p:nvSpPr>
              <p:cNvPr id="89" name="Arc 88"/>
              <p:cNvSpPr/>
              <p:nvPr/>
            </p:nvSpPr>
            <p:spPr>
              <a:xfrm>
                <a:off x="5256027" y="3323453"/>
                <a:ext cx="1457591" cy="1292093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 89"/>
              <p:cNvSpPr/>
              <p:nvPr/>
            </p:nvSpPr>
            <p:spPr>
              <a:xfrm rot="10800000">
                <a:off x="5984822" y="2679380"/>
                <a:ext cx="1457591" cy="1292093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3055" y="1198116"/>
              <a:ext cx="9074456" cy="4148944"/>
              <a:chOff x="53055" y="1198116"/>
              <a:chExt cx="9074456" cy="4148944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48736" y="4012462"/>
                <a:ext cx="959208" cy="770068"/>
                <a:chOff x="648736" y="4012462"/>
                <a:chExt cx="959208" cy="770068"/>
              </a:xfrm>
            </p:grpSpPr>
            <p:sp>
              <p:nvSpPr>
                <p:cNvPr id="5" name="Can 4"/>
                <p:cNvSpPr/>
                <p:nvPr/>
              </p:nvSpPr>
              <p:spPr>
                <a:xfrm rot="5400000">
                  <a:off x="1026961" y="3634237"/>
                  <a:ext cx="202758" cy="959208"/>
                </a:xfrm>
                <a:prstGeom prst="can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>
                  <a:stCxn id="5" idx="4"/>
                </p:cNvCxnSpPr>
                <p:nvPr/>
              </p:nvCxnSpPr>
              <p:spPr>
                <a:xfrm flipH="1">
                  <a:off x="1121466" y="4215220"/>
                  <a:ext cx="6874" cy="56731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891768" y="4782530"/>
                  <a:ext cx="472907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648736" y="3556226"/>
                <a:ext cx="8422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Laser</a:t>
                </a:r>
                <a:endParaRPr lang="en-US" sz="24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5116" y="4782530"/>
                <a:ext cx="397242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691689" y="4794254"/>
                <a:ext cx="154732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457200" y="1837356"/>
                <a:ext cx="7947038" cy="200511"/>
                <a:chOff x="457200" y="1837356"/>
                <a:chExt cx="7947038" cy="200511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57200" y="2037867"/>
                  <a:ext cx="7947038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/>
                <p:cNvGrpSpPr/>
                <p:nvPr/>
              </p:nvGrpSpPr>
              <p:grpSpPr>
                <a:xfrm>
                  <a:off x="648737" y="1837356"/>
                  <a:ext cx="3823616" cy="200511"/>
                  <a:chOff x="1945676" y="1632568"/>
                  <a:chExt cx="5413773" cy="405299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1945676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2389932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3278444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3722700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4166956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11212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5943980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6388236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6832496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V="1">
                    <a:off x="5055468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V="1">
                    <a:off x="5499724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2834188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4458841" y="1837356"/>
                  <a:ext cx="3823616" cy="200511"/>
                  <a:chOff x="1945676" y="1632568"/>
                  <a:chExt cx="5413773" cy="405299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 flipV="1">
                    <a:off x="1945676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flipV="1">
                    <a:off x="2389932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flipV="1">
                    <a:off x="3278444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3722700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flipV="1">
                    <a:off x="4166956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V="1">
                    <a:off x="4611212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5943980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6388236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6832496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 flipV="1">
                    <a:off x="5055468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5499724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V="1">
                    <a:off x="2834188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9"/>
              <p:cNvSpPr txBox="1"/>
              <p:nvPr/>
            </p:nvSpPr>
            <p:spPr>
              <a:xfrm>
                <a:off x="1496043" y="4838580"/>
                <a:ext cx="1063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Sender</a:t>
                </a:r>
                <a:endParaRPr lang="en-US" sz="2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714379" y="4885395"/>
                <a:ext cx="15019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Receiver-1</a:t>
                </a:r>
                <a:endParaRPr lang="en-US" sz="24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288440" y="1198116"/>
                <a:ext cx="18906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Ceiling mirror</a:t>
                </a:r>
                <a:endParaRPr lang="en-US" sz="2400" dirty="0"/>
              </a:p>
            </p:txBody>
          </p:sp>
          <p:pic>
            <p:nvPicPr>
              <p:cNvPr id="53" name="Picture 25" descr="ONS15540_ill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5116" y="4303533"/>
                <a:ext cx="544433" cy="478997"/>
              </a:xfrm>
              <a:prstGeom prst="rect">
                <a:avLst/>
              </a:prstGeom>
              <a:noFill/>
            </p:spPr>
          </p:pic>
          <p:pic>
            <p:nvPicPr>
              <p:cNvPr id="54" name="Picture 25" descr="ONS15540_ill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010240" y="4280303"/>
                <a:ext cx="544433" cy="478997"/>
              </a:xfrm>
              <a:prstGeom prst="rect">
                <a:avLst/>
              </a:prstGeom>
              <a:noFill/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3055" y="3891977"/>
                <a:ext cx="626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SFP</a:t>
                </a:r>
                <a:endParaRPr lang="en-US" sz="2400" dirty="0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 flipH="1">
                <a:off x="3048783" y="3927471"/>
                <a:ext cx="852529" cy="40712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2843099" y="4081939"/>
                <a:ext cx="0" cy="6881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485438" y="4090618"/>
                <a:ext cx="0" cy="69191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>
                <a:stCxn id="5" idx="1"/>
              </p:cNvCxnSpPr>
              <p:nvPr/>
            </p:nvCxnSpPr>
            <p:spPr>
              <a:xfrm>
                <a:off x="1607944" y="4113841"/>
                <a:ext cx="1215609" cy="1719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1617188" y="2763324"/>
                <a:ext cx="14250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   Mirrors in </a:t>
                </a:r>
              </a:p>
              <a:p>
                <a:r>
                  <a:rPr lang="en-US" dirty="0" smtClean="0"/>
                  <a:t>“glass” mode</a:t>
                </a:r>
                <a:endParaRPr lang="en-US" dirty="0"/>
              </a:p>
            </p:txBody>
          </p:sp>
          <p:pic>
            <p:nvPicPr>
              <p:cNvPr id="86" name="Picture 25" descr="ONS15540_ill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98450" y="4305118"/>
                <a:ext cx="544433" cy="478997"/>
              </a:xfrm>
              <a:prstGeom prst="rect">
                <a:avLst/>
              </a:prstGeom>
              <a:noFill/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7346615" y="4850382"/>
                <a:ext cx="15019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Receiver-2</a:t>
                </a:r>
                <a:endParaRPr lang="en-US" sz="2400" dirty="0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7195022" y="4786568"/>
                <a:ext cx="154732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098059" y="2073258"/>
                <a:ext cx="1046723" cy="2026465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2791266" y="2106982"/>
                <a:ext cx="1275211" cy="2024978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8010240" y="3856479"/>
                <a:ext cx="626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SFP</a:t>
                </a:r>
                <a:endParaRPr lang="en-US" sz="24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618886" y="3887189"/>
                <a:ext cx="626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SFP</a:t>
                </a:r>
                <a:endParaRPr lang="en-US" sz="2400" dirty="0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H="1">
                <a:off x="1864733" y="3808060"/>
                <a:ext cx="523804" cy="67030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151881" y="4113841"/>
                <a:ext cx="0" cy="6881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2121327" y="3375108"/>
                <a:ext cx="154653" cy="3850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>
              <a:xfrm rot="8497906">
                <a:off x="2381004" y="4083012"/>
                <a:ext cx="1061382" cy="200511"/>
                <a:chOff x="457200" y="1837356"/>
                <a:chExt cx="7947038" cy="200511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57200" y="2037867"/>
                  <a:ext cx="7947038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2" name="Group 121"/>
                <p:cNvGrpSpPr/>
                <p:nvPr/>
              </p:nvGrpSpPr>
              <p:grpSpPr>
                <a:xfrm>
                  <a:off x="648737" y="1837356"/>
                  <a:ext cx="3823616" cy="200511"/>
                  <a:chOff x="1945676" y="1632568"/>
                  <a:chExt cx="5413773" cy="405299"/>
                </a:xfrm>
              </p:grpSpPr>
              <p:cxnSp>
                <p:nvCxnSpPr>
                  <p:cNvPr id="136" name="Straight Connector 135"/>
                  <p:cNvCxnSpPr/>
                  <p:nvPr/>
                </p:nvCxnSpPr>
                <p:spPr>
                  <a:xfrm flipV="1">
                    <a:off x="1945676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flipV="1">
                    <a:off x="2389932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 flipV="1">
                    <a:off x="3278444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3722700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4166956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4611212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 flipV="1">
                    <a:off x="5943980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V="1">
                    <a:off x="6388236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6832496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flipV="1">
                    <a:off x="5055468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flipV="1">
                    <a:off x="5499724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flipV="1">
                    <a:off x="2834188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4458841" y="1837356"/>
                  <a:ext cx="3823616" cy="200511"/>
                  <a:chOff x="1945676" y="1632568"/>
                  <a:chExt cx="5413773" cy="405299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 flipV="1">
                    <a:off x="1945676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flipV="1">
                    <a:off x="2389932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flipV="1">
                    <a:off x="3278444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flipV="1">
                    <a:off x="3722700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 flipV="1">
                    <a:off x="4166956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flipV="1">
                    <a:off x="4611212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 flipV="1">
                    <a:off x="5943980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 flipV="1">
                    <a:off x="6388236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 flipV="1">
                    <a:off x="6832496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 flipV="1">
                    <a:off x="5055468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flipV="1">
                    <a:off x="5499724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flipV="1">
                    <a:off x="2834188" y="1632568"/>
                    <a:ext cx="526953" cy="40529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5" name="TextBox 94"/>
              <p:cNvSpPr txBox="1"/>
              <p:nvPr/>
            </p:nvSpPr>
            <p:spPr>
              <a:xfrm>
                <a:off x="7065228" y="3463125"/>
                <a:ext cx="20622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Telescopic lens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880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Interaction Sec 3/4/5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2319766"/>
            <a:ext cx="177614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FSO Steering</a:t>
            </a:r>
          </a:p>
          <a:p>
            <a:pPr algn="ctr"/>
            <a:r>
              <a:rPr lang="en-US" sz="2400" dirty="0" smtClean="0"/>
              <a:t>Design  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64416" y="2321963"/>
            <a:ext cx="207806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Pre-Configured </a:t>
            </a:r>
          </a:p>
          <a:p>
            <a:pPr algn="ctr"/>
            <a:r>
              <a:rPr lang="en-US" sz="2400" dirty="0" smtClean="0"/>
              <a:t>Topologies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965248" y="2319766"/>
            <a:ext cx="217875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Real-time</a:t>
            </a:r>
          </a:p>
          <a:p>
            <a:pPr algn="ctr"/>
            <a:r>
              <a:rPr lang="en-US" sz="2400" dirty="0" smtClean="0"/>
              <a:t>Reconfiguration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15" idx="3"/>
            <a:endCxn id="24" idx="1"/>
          </p:cNvCxnSpPr>
          <p:nvPr/>
        </p:nvCxnSpPr>
        <p:spPr>
          <a:xfrm>
            <a:off x="1776147" y="2735265"/>
            <a:ext cx="1488269" cy="219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1"/>
          </p:cNvCxnSpPr>
          <p:nvPr/>
        </p:nvCxnSpPr>
        <p:spPr>
          <a:xfrm flipV="1">
            <a:off x="5342479" y="2735265"/>
            <a:ext cx="1622769" cy="219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76146" y="1935045"/>
            <a:ext cx="14882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Range</a:t>
            </a:r>
          </a:p>
          <a:p>
            <a:r>
              <a:rPr lang="en-US" sz="2200" dirty="0" smtClean="0"/>
              <a:t>Constraints</a:t>
            </a:r>
            <a:endParaRPr lang="en-US" sz="2200" dirty="0"/>
          </a:p>
        </p:txBody>
      </p:sp>
      <p:sp>
        <p:nvSpPr>
          <p:cNvPr id="34" name="TextBox 33"/>
          <p:cNvSpPr txBox="1"/>
          <p:nvPr/>
        </p:nvSpPr>
        <p:spPr>
          <a:xfrm>
            <a:off x="5342479" y="1888584"/>
            <a:ext cx="1429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Realizable </a:t>
            </a:r>
          </a:p>
          <a:p>
            <a:r>
              <a:rPr lang="en-US" sz="2200" dirty="0" smtClean="0"/>
              <a:t>Topologies</a:t>
            </a:r>
            <a:endParaRPr lang="en-US" sz="2200" dirty="0"/>
          </a:p>
        </p:txBody>
      </p:sp>
      <p:cxnSp>
        <p:nvCxnSpPr>
          <p:cNvPr id="35" name="Straight Arrow Connector 34"/>
          <p:cNvCxnSpPr>
            <a:stCxn id="37" idx="2"/>
            <a:endCxn id="24" idx="0"/>
          </p:cNvCxnSpPr>
          <p:nvPr/>
        </p:nvCxnSpPr>
        <p:spPr>
          <a:xfrm>
            <a:off x="4303448" y="1741439"/>
            <a:ext cx="0" cy="58052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85813" y="1310552"/>
            <a:ext cx="2835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Budget, Physical layout</a:t>
            </a:r>
            <a:endParaRPr lang="en-US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6657724" y="1310552"/>
            <a:ext cx="2749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Current workload, SLA</a:t>
            </a:r>
            <a:endParaRPr lang="en-US" sz="2200" dirty="0"/>
          </a:p>
        </p:txBody>
      </p:sp>
      <p:cxnSp>
        <p:nvCxnSpPr>
          <p:cNvPr id="40" name="Straight Arrow Connector 39"/>
          <p:cNvCxnSpPr>
            <a:endCxn id="25" idx="0"/>
          </p:cNvCxnSpPr>
          <p:nvPr/>
        </p:nvCxnSpPr>
        <p:spPr>
          <a:xfrm>
            <a:off x="8054624" y="1741439"/>
            <a:ext cx="0" cy="57832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 rot="16200000">
            <a:off x="4070616" y="2653110"/>
            <a:ext cx="465664" cy="1771914"/>
          </a:xfrm>
          <a:prstGeom prst="leftBrace">
            <a:avLst>
              <a:gd name="adj1" fmla="val 22000"/>
              <a:gd name="adj2" fmla="val 5069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7568011" y="2670045"/>
            <a:ext cx="465664" cy="1771914"/>
          </a:xfrm>
          <a:prstGeom prst="leftBrace">
            <a:avLst>
              <a:gd name="adj1" fmla="val 22000"/>
              <a:gd name="adj2" fmla="val 5546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85981" y="3758528"/>
            <a:ext cx="1234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Section 4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7282534" y="3771900"/>
            <a:ext cx="1234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Section 5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6308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11</a:t>
            </a:fld>
            <a:endParaRPr kumimoji="0" lang="en-US"/>
          </a:p>
        </p:txBody>
      </p:sp>
      <p:pic>
        <p:nvPicPr>
          <p:cNvPr id="7" name="Picture 45" descr="Service 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9582" y="1960902"/>
            <a:ext cx="1749655" cy="476858"/>
          </a:xfrm>
          <a:prstGeom prst="rect">
            <a:avLst/>
          </a:prstGeom>
          <a:noFill/>
        </p:spPr>
      </p:pic>
      <p:pic>
        <p:nvPicPr>
          <p:cNvPr id="8" name="Picture 45" descr="Service 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1964" y="1960902"/>
            <a:ext cx="1749655" cy="47685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980827" y="870849"/>
            <a:ext cx="893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ToR X</a:t>
            </a:r>
            <a:endParaRPr lang="en-US" sz="2400" dirty="0"/>
          </a:p>
        </p:txBody>
      </p:sp>
      <p:pic>
        <p:nvPicPr>
          <p:cNvPr id="10" name="Picture 45" descr="Service 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60902"/>
            <a:ext cx="1749655" cy="47685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36583" y="870849"/>
            <a:ext cx="100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ToR W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11008" y="870849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ToR Y</a:t>
            </a:r>
            <a:endParaRPr lang="en-US" sz="2400" dirty="0"/>
          </a:p>
        </p:txBody>
      </p:sp>
      <p:pic>
        <p:nvPicPr>
          <p:cNvPr id="13" name="Picture 45" descr="Service 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4345" y="1960902"/>
            <a:ext cx="1749655" cy="476858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637783" y="870849"/>
            <a:ext cx="87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ToR Z</a:t>
            </a:r>
            <a:endParaRPr lang="en-US" sz="2400" dirty="0"/>
          </a:p>
        </p:txBody>
      </p:sp>
      <p:sp>
        <p:nvSpPr>
          <p:cNvPr id="18" name="Freeform 17"/>
          <p:cNvSpPr/>
          <p:nvPr/>
        </p:nvSpPr>
        <p:spPr>
          <a:xfrm>
            <a:off x="914495" y="1383310"/>
            <a:ext cx="2584719" cy="550152"/>
          </a:xfrm>
          <a:custGeom>
            <a:avLst/>
            <a:gdLst>
              <a:gd name="connsiteX0" fmla="*/ 0 w 2584719"/>
              <a:gd name="connsiteY0" fmla="*/ 527867 h 550152"/>
              <a:gd name="connsiteX1" fmla="*/ 913565 w 2584719"/>
              <a:gd name="connsiteY1" fmla="*/ 59897 h 550152"/>
              <a:gd name="connsiteX2" fmla="*/ 1559745 w 2584719"/>
              <a:gd name="connsiteY2" fmla="*/ 59897 h 550152"/>
              <a:gd name="connsiteX3" fmla="*/ 2584719 w 2584719"/>
              <a:gd name="connsiteY3" fmla="*/ 550152 h 55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719" h="550152">
                <a:moveTo>
                  <a:pt x="0" y="527867"/>
                </a:moveTo>
                <a:cubicBezTo>
                  <a:pt x="326803" y="332879"/>
                  <a:pt x="653607" y="137892"/>
                  <a:pt x="913565" y="59897"/>
                </a:cubicBezTo>
                <a:cubicBezTo>
                  <a:pt x="1173523" y="-18098"/>
                  <a:pt x="1281219" y="-21812"/>
                  <a:pt x="1559745" y="59897"/>
                </a:cubicBezTo>
                <a:cubicBezTo>
                  <a:pt x="1838271" y="141606"/>
                  <a:pt x="2584719" y="550152"/>
                  <a:pt x="2584719" y="55015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585491" y="1410750"/>
            <a:ext cx="2584719" cy="550152"/>
          </a:xfrm>
          <a:custGeom>
            <a:avLst/>
            <a:gdLst>
              <a:gd name="connsiteX0" fmla="*/ 0 w 2584719"/>
              <a:gd name="connsiteY0" fmla="*/ 527867 h 550152"/>
              <a:gd name="connsiteX1" fmla="*/ 913565 w 2584719"/>
              <a:gd name="connsiteY1" fmla="*/ 59897 h 550152"/>
              <a:gd name="connsiteX2" fmla="*/ 1559745 w 2584719"/>
              <a:gd name="connsiteY2" fmla="*/ 59897 h 550152"/>
              <a:gd name="connsiteX3" fmla="*/ 2584719 w 2584719"/>
              <a:gd name="connsiteY3" fmla="*/ 550152 h 55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719" h="550152">
                <a:moveTo>
                  <a:pt x="0" y="527867"/>
                </a:moveTo>
                <a:cubicBezTo>
                  <a:pt x="326803" y="332879"/>
                  <a:pt x="653607" y="137892"/>
                  <a:pt x="913565" y="59897"/>
                </a:cubicBezTo>
                <a:cubicBezTo>
                  <a:pt x="1173523" y="-18098"/>
                  <a:pt x="1281219" y="-21812"/>
                  <a:pt x="1559745" y="59897"/>
                </a:cubicBezTo>
                <a:cubicBezTo>
                  <a:pt x="1838271" y="141606"/>
                  <a:pt x="2584719" y="550152"/>
                  <a:pt x="2584719" y="550152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101985" y="1383310"/>
            <a:ext cx="2584719" cy="550152"/>
          </a:xfrm>
          <a:custGeom>
            <a:avLst/>
            <a:gdLst>
              <a:gd name="connsiteX0" fmla="*/ 0 w 2584719"/>
              <a:gd name="connsiteY0" fmla="*/ 527867 h 550152"/>
              <a:gd name="connsiteX1" fmla="*/ 913565 w 2584719"/>
              <a:gd name="connsiteY1" fmla="*/ 59897 h 550152"/>
              <a:gd name="connsiteX2" fmla="*/ 1559745 w 2584719"/>
              <a:gd name="connsiteY2" fmla="*/ 59897 h 550152"/>
              <a:gd name="connsiteX3" fmla="*/ 2584719 w 2584719"/>
              <a:gd name="connsiteY3" fmla="*/ 550152 h 55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719" h="550152">
                <a:moveTo>
                  <a:pt x="0" y="527867"/>
                </a:moveTo>
                <a:cubicBezTo>
                  <a:pt x="326803" y="332879"/>
                  <a:pt x="653607" y="137892"/>
                  <a:pt x="913565" y="59897"/>
                </a:cubicBezTo>
                <a:cubicBezTo>
                  <a:pt x="1173523" y="-18098"/>
                  <a:pt x="1281219" y="-21812"/>
                  <a:pt x="1559745" y="59897"/>
                </a:cubicBezTo>
                <a:cubicBezTo>
                  <a:pt x="1838271" y="141606"/>
                  <a:pt x="2584719" y="550152"/>
                  <a:pt x="2584719" y="55015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85448"/>
              </p:ext>
            </p:extLst>
          </p:nvPr>
        </p:nvGraphicFramePr>
        <p:xfrm>
          <a:off x="2523628" y="2711065"/>
          <a:ext cx="195689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385"/>
                <a:gridCol w="122551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err="1" smtClean="0"/>
                        <a:t>Dest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err="1" smtClean="0"/>
                        <a:t>NextHop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Other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Z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Other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W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W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68466"/>
              </p:ext>
            </p:extLst>
          </p:nvPr>
        </p:nvGraphicFramePr>
        <p:xfrm>
          <a:off x="4836143" y="2711065"/>
          <a:ext cx="195689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385"/>
                <a:gridCol w="122551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err="1" smtClean="0"/>
                        <a:t>Dest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err="1" smtClean="0"/>
                        <a:t>NextHop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Other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Z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Z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W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Other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6338"/>
              </p:ext>
            </p:extLst>
          </p:nvPr>
        </p:nvGraphicFramePr>
        <p:xfrm>
          <a:off x="7148659" y="2711065"/>
          <a:ext cx="195689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385"/>
                <a:gridCol w="122551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err="1" smtClean="0"/>
                        <a:t>Dest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err="1" smtClean="0"/>
                        <a:t>NextHop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W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Other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163235"/>
              </p:ext>
            </p:extLst>
          </p:nvPr>
        </p:nvGraphicFramePr>
        <p:xfrm>
          <a:off x="211113" y="2711065"/>
          <a:ext cx="195689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385"/>
                <a:gridCol w="122551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err="1" smtClean="0"/>
                        <a:t>Dest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err="1" smtClean="0"/>
                        <a:t>NextHop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Z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Other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4533"/>
              </p:ext>
            </p:extLst>
          </p:nvPr>
        </p:nvGraphicFramePr>
        <p:xfrm>
          <a:off x="2523628" y="4977380"/>
          <a:ext cx="195689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385"/>
                <a:gridCol w="122551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err="1" smtClean="0"/>
                        <a:t>Dest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err="1" smtClean="0"/>
                        <a:t>NextHop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Z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Other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W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Other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28826"/>
              </p:ext>
            </p:extLst>
          </p:nvPr>
        </p:nvGraphicFramePr>
        <p:xfrm>
          <a:off x="4836143" y="4977380"/>
          <a:ext cx="195689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385"/>
                <a:gridCol w="122551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err="1" smtClean="0"/>
                        <a:t>Dest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err="1" smtClean="0"/>
                        <a:t>NextHop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Z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Other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W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Other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13582"/>
              </p:ext>
            </p:extLst>
          </p:nvPr>
        </p:nvGraphicFramePr>
        <p:xfrm>
          <a:off x="7148659" y="4977380"/>
          <a:ext cx="195689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385"/>
                <a:gridCol w="122551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err="1" smtClean="0"/>
                        <a:t>Dest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err="1" smtClean="0"/>
                        <a:t>NextHop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Other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Other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W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Other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38075"/>
              </p:ext>
            </p:extLst>
          </p:nvPr>
        </p:nvGraphicFramePr>
        <p:xfrm>
          <a:off x="211113" y="4977380"/>
          <a:ext cx="195689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385"/>
                <a:gridCol w="122551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err="1" smtClean="0"/>
                        <a:t>Dest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err="1" smtClean="0"/>
                        <a:t>NextHop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Other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Other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Z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/>
                        <a:t>Other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Down Arrow 32"/>
          <p:cNvSpPr/>
          <p:nvPr/>
        </p:nvSpPr>
        <p:spPr>
          <a:xfrm>
            <a:off x="4229838" y="4368800"/>
            <a:ext cx="606305" cy="6085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Fig for Sys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3107648" y="1919588"/>
            <a:ext cx="250426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Monitoring Engine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828152" y="1919588"/>
            <a:ext cx="285864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Traffic Workload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02524" y="2759644"/>
            <a:ext cx="2714505" cy="461665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Optimization Engine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58104" y="3639301"/>
            <a:ext cx="3003346" cy="461665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Plane Translation 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15" idx="2"/>
          </p:cNvCxnSpPr>
          <p:nvPr/>
        </p:nvCxnSpPr>
        <p:spPr>
          <a:xfrm>
            <a:off x="1463134" y="2381253"/>
            <a:ext cx="1539390" cy="378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 flipH="1">
            <a:off x="4359777" y="2381253"/>
            <a:ext cx="2" cy="378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4359777" y="3221309"/>
            <a:ext cx="0" cy="417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5717029" y="2381253"/>
            <a:ext cx="1540447" cy="378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0608" y="1919588"/>
            <a:ext cx="220505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Application APIs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61272" y="2990477"/>
            <a:ext cx="182574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PCFT</a:t>
            </a:r>
            <a:endParaRPr lang="en-US" sz="2400" dirty="0" smtClean="0"/>
          </a:p>
          <a:p>
            <a:r>
              <a:rPr lang="en-US" sz="2400" dirty="0" smtClean="0"/>
              <a:t>(From Sec. 4)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880897" y="2808304"/>
            <a:ext cx="180590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Performance </a:t>
            </a:r>
          </a:p>
          <a:p>
            <a:pPr algn="ctr"/>
            <a:r>
              <a:rPr lang="en-US" sz="2400" dirty="0" smtClean="0"/>
              <a:t>Goals</a:t>
            </a:r>
          </a:p>
        </p:txBody>
      </p:sp>
      <p:cxnSp>
        <p:nvCxnSpPr>
          <p:cNvPr id="29" name="Straight Arrow Connector 28"/>
          <p:cNvCxnSpPr>
            <a:stCxn id="24" idx="3"/>
            <a:endCxn id="8" idx="1"/>
          </p:cNvCxnSpPr>
          <p:nvPr/>
        </p:nvCxnSpPr>
        <p:spPr>
          <a:xfrm flipV="1">
            <a:off x="2087012" y="2990477"/>
            <a:ext cx="915512" cy="415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1"/>
            <a:endCxn id="8" idx="3"/>
          </p:cNvCxnSpPr>
          <p:nvPr/>
        </p:nvCxnSpPr>
        <p:spPr>
          <a:xfrm flipH="1" flipV="1">
            <a:off x="5717029" y="2990477"/>
            <a:ext cx="1163868" cy="233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44" idx="0"/>
          </p:cNvCxnSpPr>
          <p:nvPr/>
        </p:nvCxnSpPr>
        <p:spPr>
          <a:xfrm>
            <a:off x="4359777" y="4100966"/>
            <a:ext cx="0" cy="444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30453" y="4545868"/>
            <a:ext cx="285864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SDN OS (e.g., NOX)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374608" y="5007533"/>
            <a:ext cx="0" cy="444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19538" y="5047705"/>
            <a:ext cx="219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ToR switches</a:t>
            </a:r>
          </a:p>
        </p:txBody>
      </p:sp>
    </p:spTree>
    <p:extLst>
      <p:ext uri="{BB962C8B-B14F-4D97-AF65-F5344CB8AC3E}">
        <p14:creationId xmlns:p14="http://schemas.microsoft.com/office/powerpoint/2010/main" val="89873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</a:t>
            </a:fld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53055" y="1198116"/>
            <a:ext cx="9074456" cy="4148944"/>
            <a:chOff x="53055" y="1198116"/>
            <a:chExt cx="9074456" cy="4148944"/>
          </a:xfrm>
        </p:grpSpPr>
        <p:grpSp>
          <p:nvGrpSpPr>
            <p:cNvPr id="11" name="Group 10"/>
            <p:cNvGrpSpPr/>
            <p:nvPr/>
          </p:nvGrpSpPr>
          <p:grpSpPr>
            <a:xfrm>
              <a:off x="648736" y="4012462"/>
              <a:ext cx="959208" cy="770068"/>
              <a:chOff x="648736" y="4012462"/>
              <a:chExt cx="959208" cy="770068"/>
            </a:xfrm>
          </p:grpSpPr>
          <p:sp>
            <p:nvSpPr>
              <p:cNvPr id="5" name="Can 4"/>
              <p:cNvSpPr/>
              <p:nvPr/>
            </p:nvSpPr>
            <p:spPr>
              <a:xfrm rot="5400000">
                <a:off x="1026961" y="3634237"/>
                <a:ext cx="202758" cy="959208"/>
              </a:xfrm>
              <a:prstGeom prst="can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>
                <a:stCxn id="5" idx="4"/>
              </p:cNvCxnSpPr>
              <p:nvPr/>
            </p:nvCxnSpPr>
            <p:spPr>
              <a:xfrm flipH="1">
                <a:off x="1121466" y="4215220"/>
                <a:ext cx="6874" cy="567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91768" y="4782530"/>
                <a:ext cx="47290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648736" y="3556226"/>
              <a:ext cx="8422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Laser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35116" y="4782530"/>
              <a:ext cx="39724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91689" y="4794254"/>
              <a:ext cx="154732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457200" y="1837356"/>
              <a:ext cx="7947038" cy="200511"/>
              <a:chOff x="457200" y="1837356"/>
              <a:chExt cx="7947038" cy="20051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457200" y="2037867"/>
                <a:ext cx="794703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648737" y="1837356"/>
                <a:ext cx="3823616" cy="200511"/>
                <a:chOff x="1945676" y="1632568"/>
                <a:chExt cx="5413773" cy="405299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4458841" y="1837356"/>
                <a:ext cx="3823616" cy="200511"/>
                <a:chOff x="1945676" y="1632568"/>
                <a:chExt cx="5413773" cy="405299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TextBox 49"/>
            <p:cNvSpPr txBox="1"/>
            <p:nvPr/>
          </p:nvSpPr>
          <p:spPr>
            <a:xfrm>
              <a:off x="1496043" y="4838580"/>
              <a:ext cx="1063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Sender</a:t>
              </a:r>
              <a:endParaRPr lang="en-US" sz="2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14379" y="4885395"/>
              <a:ext cx="1501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Receiver-1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88440" y="1198116"/>
              <a:ext cx="1890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Ceiling mirror</a:t>
              </a:r>
              <a:endParaRPr lang="en-US" sz="2400" dirty="0"/>
            </a:p>
          </p:txBody>
        </p:sp>
        <p:pic>
          <p:nvPicPr>
            <p:cNvPr id="53" name="Picture 25" descr="ONS15540_ill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116" y="4303533"/>
              <a:ext cx="544433" cy="478997"/>
            </a:xfrm>
            <a:prstGeom prst="rect">
              <a:avLst/>
            </a:prstGeom>
            <a:noFill/>
          </p:spPr>
        </p:pic>
        <p:pic>
          <p:nvPicPr>
            <p:cNvPr id="54" name="Picture 25" descr="ONS15540_ill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0240" y="4280303"/>
              <a:ext cx="544433" cy="478997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>
              <a:off x="53055" y="3891977"/>
              <a:ext cx="62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SFP</a:t>
              </a:r>
              <a:endParaRPr lang="en-US" sz="2400" dirty="0"/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H="1">
              <a:off x="2448982" y="3826058"/>
              <a:ext cx="792249" cy="5721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2843099" y="4081939"/>
              <a:ext cx="0" cy="688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3485438" y="4090618"/>
              <a:ext cx="0" cy="6919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 rot="9293322">
              <a:off x="2999976" y="4061007"/>
              <a:ext cx="1061382" cy="200511"/>
              <a:chOff x="457200" y="1837356"/>
              <a:chExt cx="7947038" cy="200511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457200" y="2037867"/>
                <a:ext cx="794703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/>
              <p:cNvGrpSpPr/>
              <p:nvPr/>
            </p:nvGrpSpPr>
            <p:grpSpPr>
              <a:xfrm>
                <a:off x="648737" y="1837356"/>
                <a:ext cx="3823616" cy="200511"/>
                <a:chOff x="1945676" y="1632568"/>
                <a:chExt cx="5413773" cy="4052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4458841" y="1837356"/>
                <a:ext cx="3823616" cy="200511"/>
                <a:chOff x="1945676" y="1632568"/>
                <a:chExt cx="5413773" cy="405299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9" name="Straight Connector 148"/>
            <p:cNvCxnSpPr>
              <a:stCxn id="5" idx="1"/>
            </p:cNvCxnSpPr>
            <p:nvPr/>
          </p:nvCxnSpPr>
          <p:spPr>
            <a:xfrm>
              <a:off x="1607944" y="4113841"/>
              <a:ext cx="1774266" cy="17194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3382210" y="2037867"/>
              <a:ext cx="2076339" cy="2081382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458549" y="2055475"/>
              <a:ext cx="2071615" cy="2290392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 rot="2956623">
              <a:off x="6700509" y="3525747"/>
              <a:ext cx="1908823" cy="1614529"/>
              <a:chOff x="5256027" y="2679380"/>
              <a:chExt cx="2186386" cy="1936166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5256027" y="3323453"/>
                <a:ext cx="1457591" cy="1292093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Arc 161"/>
              <p:cNvSpPr/>
              <p:nvPr/>
            </p:nvSpPr>
            <p:spPr>
              <a:xfrm rot="10800000">
                <a:off x="5984822" y="2679380"/>
                <a:ext cx="1457591" cy="1292093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7065228" y="3463125"/>
              <a:ext cx="2062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Telescopic lens</a:t>
              </a:r>
              <a:endParaRPr lang="en-US" sz="2400" dirty="0"/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2691017" y="3375108"/>
              <a:ext cx="152082" cy="3622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86" name="Picture 25" descr="ONS15540_ill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98450" y="4305118"/>
              <a:ext cx="544433" cy="478997"/>
            </a:xfrm>
            <a:prstGeom prst="rect">
              <a:avLst/>
            </a:prstGeom>
            <a:noFill/>
          </p:spPr>
        </p:pic>
        <p:grpSp>
          <p:nvGrpSpPr>
            <p:cNvPr id="88" name="Group 87"/>
            <p:cNvGrpSpPr/>
            <p:nvPr/>
          </p:nvGrpSpPr>
          <p:grpSpPr>
            <a:xfrm rot="2956623">
              <a:off x="4288719" y="3534234"/>
              <a:ext cx="1908823" cy="1614529"/>
              <a:chOff x="5256027" y="2679380"/>
              <a:chExt cx="2186386" cy="1936166"/>
            </a:xfrm>
          </p:grpSpPr>
          <p:sp>
            <p:nvSpPr>
              <p:cNvPr id="89" name="Arc 88"/>
              <p:cNvSpPr/>
              <p:nvPr/>
            </p:nvSpPr>
            <p:spPr>
              <a:xfrm>
                <a:off x="5256027" y="3323453"/>
                <a:ext cx="1457591" cy="1292093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 89"/>
              <p:cNvSpPr/>
              <p:nvPr/>
            </p:nvSpPr>
            <p:spPr>
              <a:xfrm rot="10800000">
                <a:off x="5984822" y="2679380"/>
                <a:ext cx="1457591" cy="1292093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7346615" y="4850382"/>
              <a:ext cx="1501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Receiver-2</a:t>
              </a:r>
              <a:endParaRPr lang="en-US" sz="2400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7195022" y="4786568"/>
              <a:ext cx="154732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8010240" y="3856479"/>
              <a:ext cx="62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SFP</a:t>
              </a:r>
              <a:endParaRPr lang="en-US" sz="2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18886" y="3887189"/>
              <a:ext cx="62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SFP</a:t>
              </a:r>
              <a:endParaRPr lang="en-US" sz="2400" dirty="0"/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H="1">
              <a:off x="1864733" y="3808060"/>
              <a:ext cx="523804" cy="6703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151881" y="4113841"/>
              <a:ext cx="0" cy="688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2121327" y="3375108"/>
              <a:ext cx="154653" cy="3850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617188" y="2763324"/>
              <a:ext cx="14250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Mirrors in </a:t>
              </a:r>
            </a:p>
            <a:p>
              <a:r>
                <a:rPr lang="en-US" dirty="0" smtClean="0"/>
                <a:t>“glass” mode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183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3" name="Rectangle 2"/>
          <p:cNvSpPr/>
          <p:nvPr/>
        </p:nvSpPr>
        <p:spPr>
          <a:xfrm>
            <a:off x="144444" y="4071986"/>
            <a:ext cx="2256443" cy="2318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Rack 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697837" y="4071986"/>
            <a:ext cx="2360909" cy="2318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Rack 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938492" y="4634435"/>
            <a:ext cx="1836794" cy="9402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..</a:t>
            </a:r>
            <a:endParaRPr lang="en-US" sz="3200" dirty="0"/>
          </a:p>
        </p:txBody>
      </p:sp>
      <p:pic>
        <p:nvPicPr>
          <p:cNvPr id="39" name="Picture 45" descr="Service 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071" y="4958893"/>
            <a:ext cx="1749655" cy="476858"/>
          </a:xfrm>
          <a:prstGeom prst="rect">
            <a:avLst/>
          </a:prstGeom>
          <a:noFill/>
        </p:spPr>
      </p:pic>
      <p:pic>
        <p:nvPicPr>
          <p:cNvPr id="43" name="Picture 45" descr="Service 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8605" y="4958893"/>
            <a:ext cx="1749655" cy="476858"/>
          </a:xfrm>
          <a:prstGeom prst="rect">
            <a:avLst/>
          </a:prstGeom>
          <a:noFill/>
        </p:spPr>
      </p:pic>
      <p:sp>
        <p:nvSpPr>
          <p:cNvPr id="44" name="Rounded Rectangle 43"/>
          <p:cNvSpPr/>
          <p:nvPr/>
        </p:nvSpPr>
        <p:spPr>
          <a:xfrm>
            <a:off x="144444" y="4261125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697837" y="4226870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779352" y="4261125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941656" y="4261125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351957" y="4217150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514261" y="4217150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779060" y="1102044"/>
            <a:ext cx="7369817" cy="12294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Topology Manager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441071" y="5435751"/>
            <a:ext cx="324908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807061" y="5362779"/>
            <a:ext cx="283058" cy="324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90887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554080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022787" y="5435751"/>
            <a:ext cx="324908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388777" y="5362779"/>
            <a:ext cx="283058" cy="324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672603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135796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15544" y="4634435"/>
            <a:ext cx="250435" cy="324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779352" y="4585255"/>
            <a:ext cx="286156" cy="373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276622" y="4616174"/>
            <a:ext cx="0" cy="342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95820" y="4608721"/>
            <a:ext cx="250435" cy="324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59628" y="4559541"/>
            <a:ext cx="286156" cy="373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856898" y="4590460"/>
            <a:ext cx="0" cy="342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2264565" y="3284826"/>
            <a:ext cx="5558642" cy="942044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431544" y="4071986"/>
            <a:ext cx="2256443" cy="2318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Rack 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pic>
        <p:nvPicPr>
          <p:cNvPr id="88" name="Picture 45" descr="Service 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171" y="4958893"/>
            <a:ext cx="1749655" cy="476858"/>
          </a:xfrm>
          <a:prstGeom prst="rect">
            <a:avLst/>
          </a:prstGeom>
          <a:noFill/>
        </p:spPr>
      </p:pic>
      <p:sp>
        <p:nvSpPr>
          <p:cNvPr id="89" name="Rounded Rectangle 88"/>
          <p:cNvSpPr/>
          <p:nvPr/>
        </p:nvSpPr>
        <p:spPr>
          <a:xfrm>
            <a:off x="3431544" y="4261125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5066452" y="4261125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4228756" y="4261125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728171" y="5435751"/>
            <a:ext cx="324908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094161" y="5362779"/>
            <a:ext cx="283058" cy="324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377987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841180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802644" y="4634435"/>
            <a:ext cx="250435" cy="324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066452" y="4585255"/>
            <a:ext cx="286156" cy="373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563722" y="4616174"/>
            <a:ext cx="0" cy="342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326834" y="4624606"/>
            <a:ext cx="1836794" cy="9402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..</a:t>
            </a:r>
            <a:endParaRPr lang="en-US" sz="3200" dirty="0"/>
          </a:p>
        </p:txBody>
      </p:sp>
      <p:sp>
        <p:nvSpPr>
          <p:cNvPr id="100" name="Freeform 99"/>
          <p:cNvSpPr/>
          <p:nvPr/>
        </p:nvSpPr>
        <p:spPr>
          <a:xfrm>
            <a:off x="5302897" y="3195302"/>
            <a:ext cx="1709794" cy="1065823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5888999" y="1186312"/>
            <a:ext cx="176420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Perf</a:t>
            </a:r>
            <a:r>
              <a:rPr lang="en-US" sz="2400" dirty="0" smtClean="0"/>
              <a:t>. Metrics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632375" y="1189379"/>
            <a:ext cx="208182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Traffic Patterns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906294" y="1186313"/>
            <a:ext cx="252494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Given Architecture</a:t>
            </a:r>
            <a:endParaRPr lang="en-US" sz="2400" dirty="0"/>
          </a:p>
        </p:txBody>
      </p:sp>
      <p:sp>
        <p:nvSpPr>
          <p:cNvPr id="118" name="Freeform 117"/>
          <p:cNvSpPr/>
          <p:nvPr/>
        </p:nvSpPr>
        <p:spPr>
          <a:xfrm>
            <a:off x="3642604" y="3402762"/>
            <a:ext cx="4945259" cy="824108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336801" y="3437017"/>
            <a:ext cx="4945259" cy="824108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>
            <a:off x="1252423" y="3186701"/>
            <a:ext cx="2452934" cy="1074424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325398" y="3154771"/>
            <a:ext cx="2716240" cy="1106353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1272665" y="3082306"/>
            <a:ext cx="4958311" cy="1178818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150565" y="3128010"/>
            <a:ext cx="2452433" cy="1133115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4602998" y="3191001"/>
            <a:ext cx="1709794" cy="1065823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soli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6115234" y="3157503"/>
            <a:ext cx="1709794" cy="1065823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5794622" y="3154771"/>
            <a:ext cx="2806924" cy="1095204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3041639" y="3161655"/>
            <a:ext cx="3923302" cy="1099470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soli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2272610">
            <a:off x="1721288" y="2175243"/>
            <a:ext cx="242316" cy="21891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>
            <a:off x="4430969" y="2450831"/>
            <a:ext cx="242316" cy="17096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9343019">
            <a:off x="7339482" y="2234205"/>
            <a:ext cx="242316" cy="20844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</a:t>
            </a:fld>
            <a:endParaRPr kumimoji="0" lang="en-US"/>
          </a:p>
        </p:txBody>
      </p:sp>
      <p:grpSp>
        <p:nvGrpSpPr>
          <p:cNvPr id="92" name="Group 91"/>
          <p:cNvGrpSpPr/>
          <p:nvPr/>
        </p:nvGrpSpPr>
        <p:grpSpPr>
          <a:xfrm rot="2956623">
            <a:off x="6752140" y="1276969"/>
            <a:ext cx="1908822" cy="1614528"/>
            <a:chOff x="5256027" y="2679381"/>
            <a:chExt cx="2186384" cy="1936165"/>
          </a:xfrm>
        </p:grpSpPr>
        <p:sp>
          <p:nvSpPr>
            <p:cNvPr id="182" name="Arc 181"/>
            <p:cNvSpPr/>
            <p:nvPr/>
          </p:nvSpPr>
          <p:spPr>
            <a:xfrm>
              <a:off x="5256027" y="3323453"/>
              <a:ext cx="1457591" cy="1292093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/>
            <p:nvPr/>
          </p:nvSpPr>
          <p:spPr>
            <a:xfrm rot="10800000">
              <a:off x="5984820" y="2679381"/>
              <a:ext cx="1457591" cy="1292093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 rot="2956623">
            <a:off x="4376999" y="1315462"/>
            <a:ext cx="1908823" cy="1614529"/>
            <a:chOff x="5256027" y="2679380"/>
            <a:chExt cx="2186386" cy="1936166"/>
          </a:xfrm>
        </p:grpSpPr>
        <p:sp>
          <p:nvSpPr>
            <p:cNvPr id="180" name="Arc 179"/>
            <p:cNvSpPr/>
            <p:nvPr/>
          </p:nvSpPr>
          <p:spPr>
            <a:xfrm>
              <a:off x="5256027" y="3323453"/>
              <a:ext cx="1457591" cy="1292093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Arc 180"/>
            <p:cNvSpPr/>
            <p:nvPr/>
          </p:nvSpPr>
          <p:spPr>
            <a:xfrm rot="10800000">
              <a:off x="5984822" y="2679380"/>
              <a:ext cx="1457591" cy="1292093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4876582" y="2635030"/>
            <a:ext cx="1501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Receiver-1</a:t>
            </a:r>
            <a:endParaRPr lang="en-US" sz="2400" dirty="0"/>
          </a:p>
        </p:txBody>
      </p:sp>
      <p:grpSp>
        <p:nvGrpSpPr>
          <p:cNvPr id="285" name="Group 284"/>
          <p:cNvGrpSpPr/>
          <p:nvPr/>
        </p:nvGrpSpPr>
        <p:grpSpPr>
          <a:xfrm>
            <a:off x="145505" y="312448"/>
            <a:ext cx="9074456" cy="2749234"/>
            <a:chOff x="215258" y="312448"/>
            <a:chExt cx="9074456" cy="2749234"/>
          </a:xfrm>
        </p:grpSpPr>
        <p:grpSp>
          <p:nvGrpSpPr>
            <p:cNvPr id="95" name="Group 94"/>
            <p:cNvGrpSpPr/>
            <p:nvPr/>
          </p:nvGrpSpPr>
          <p:grpSpPr>
            <a:xfrm>
              <a:off x="810939" y="1762097"/>
              <a:ext cx="959208" cy="770068"/>
              <a:chOff x="648736" y="4012462"/>
              <a:chExt cx="959208" cy="770068"/>
            </a:xfrm>
          </p:grpSpPr>
          <p:sp>
            <p:nvSpPr>
              <p:cNvPr id="177" name="Can 176"/>
              <p:cNvSpPr/>
              <p:nvPr/>
            </p:nvSpPr>
            <p:spPr>
              <a:xfrm rot="5400000">
                <a:off x="1026961" y="3634237"/>
                <a:ext cx="202758" cy="959208"/>
              </a:xfrm>
              <a:prstGeom prst="can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/>
              <p:cNvCxnSpPr>
                <a:stCxn id="177" idx="4"/>
              </p:cNvCxnSpPr>
              <p:nvPr/>
            </p:nvCxnSpPr>
            <p:spPr>
              <a:xfrm flipH="1">
                <a:off x="1121466" y="4215220"/>
                <a:ext cx="6874" cy="567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891768" y="4782530"/>
                <a:ext cx="47290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810939" y="1305861"/>
              <a:ext cx="8422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Laser</a:t>
              </a:r>
              <a:endParaRPr lang="en-US" sz="2400" dirty="0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97319" y="2532165"/>
              <a:ext cx="39724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853892" y="2543889"/>
              <a:ext cx="154732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607635" y="312448"/>
              <a:ext cx="7947038" cy="200511"/>
              <a:chOff x="457200" y="1837356"/>
              <a:chExt cx="7947038" cy="200511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457200" y="2037867"/>
                <a:ext cx="794703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1" name="Group 150"/>
              <p:cNvGrpSpPr/>
              <p:nvPr/>
            </p:nvGrpSpPr>
            <p:grpSpPr>
              <a:xfrm>
                <a:off x="648737" y="1837356"/>
                <a:ext cx="3823616" cy="200511"/>
                <a:chOff x="1945676" y="1632568"/>
                <a:chExt cx="5413773" cy="405299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151"/>
              <p:cNvGrpSpPr/>
              <p:nvPr/>
            </p:nvGrpSpPr>
            <p:grpSpPr>
              <a:xfrm>
                <a:off x="4458841" y="1837356"/>
                <a:ext cx="3823616" cy="200511"/>
                <a:chOff x="1945676" y="1632568"/>
                <a:chExt cx="5413773" cy="405299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0" name="TextBox 99"/>
            <p:cNvSpPr txBox="1"/>
            <p:nvPr/>
          </p:nvSpPr>
          <p:spPr>
            <a:xfrm>
              <a:off x="1658246" y="2588215"/>
              <a:ext cx="1063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Sender</a:t>
              </a:r>
              <a:endParaRPr lang="en-US" sz="2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582659" y="527028"/>
              <a:ext cx="1890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Ceiling mirror</a:t>
              </a:r>
              <a:endParaRPr lang="en-US" sz="2400" dirty="0"/>
            </a:p>
          </p:txBody>
        </p:sp>
        <p:pic>
          <p:nvPicPr>
            <p:cNvPr id="103" name="Picture 25" descr="ONS15540_ill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319" y="2053168"/>
              <a:ext cx="544433" cy="478997"/>
            </a:xfrm>
            <a:prstGeom prst="rect">
              <a:avLst/>
            </a:prstGeom>
            <a:noFill/>
          </p:spPr>
        </p:pic>
        <p:pic>
          <p:nvPicPr>
            <p:cNvPr id="104" name="Picture 25" descr="ONS15540_ill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72443" y="2029938"/>
              <a:ext cx="544433" cy="478997"/>
            </a:xfrm>
            <a:prstGeom prst="rect">
              <a:avLst/>
            </a:prstGeom>
            <a:noFill/>
          </p:spPr>
        </p:pic>
        <p:sp>
          <p:nvSpPr>
            <p:cNvPr id="105" name="TextBox 104"/>
            <p:cNvSpPr txBox="1"/>
            <p:nvPr/>
          </p:nvSpPr>
          <p:spPr>
            <a:xfrm>
              <a:off x="215258" y="1641612"/>
              <a:ext cx="62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SFP</a:t>
              </a:r>
              <a:endParaRPr lang="en-US" sz="24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3210986" y="1677106"/>
              <a:ext cx="852529" cy="407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005302" y="1831574"/>
              <a:ext cx="0" cy="688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647641" y="1840253"/>
              <a:ext cx="0" cy="6919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77" idx="1"/>
            </p:cNvCxnSpPr>
            <p:nvPr/>
          </p:nvCxnSpPr>
          <p:spPr>
            <a:xfrm>
              <a:off x="1770147" y="1863476"/>
              <a:ext cx="1215609" cy="17194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708131" y="697625"/>
              <a:ext cx="17006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“glass” mode</a:t>
              </a:r>
              <a:endParaRPr lang="en-US" sz="2200" dirty="0"/>
            </a:p>
          </p:txBody>
        </p:sp>
        <p:pic>
          <p:nvPicPr>
            <p:cNvPr id="111" name="Picture 25" descr="ONS15540_ill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0653" y="2054753"/>
              <a:ext cx="544433" cy="478997"/>
            </a:xfrm>
            <a:prstGeom prst="rect">
              <a:avLst/>
            </a:prstGeom>
            <a:noFill/>
          </p:spPr>
        </p:pic>
        <p:sp>
          <p:nvSpPr>
            <p:cNvPr id="112" name="TextBox 111"/>
            <p:cNvSpPr txBox="1"/>
            <p:nvPr/>
          </p:nvSpPr>
          <p:spPr>
            <a:xfrm>
              <a:off x="7508818" y="2600017"/>
              <a:ext cx="1501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Receiver-2</a:t>
              </a:r>
              <a:endParaRPr lang="en-US" sz="2400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7357225" y="2536203"/>
              <a:ext cx="154732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170869" y="512959"/>
              <a:ext cx="1136116" cy="1336399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2953469" y="512959"/>
              <a:ext cx="1217400" cy="1368636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8172443" y="1606114"/>
              <a:ext cx="62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SFP</a:t>
              </a:r>
              <a:endParaRPr lang="en-US" sz="2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81089" y="1636824"/>
              <a:ext cx="62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SFP</a:t>
              </a:r>
              <a:endParaRPr lang="en-US" sz="2400" dirty="0"/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H="1">
              <a:off x="2026936" y="1557695"/>
              <a:ext cx="523804" cy="6703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314084" y="1863476"/>
              <a:ext cx="0" cy="688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2283530" y="1124743"/>
              <a:ext cx="154653" cy="3850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 rot="8497906">
              <a:off x="2543207" y="1832647"/>
              <a:ext cx="1061382" cy="200511"/>
              <a:chOff x="457200" y="1837356"/>
              <a:chExt cx="7947038" cy="200511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457200" y="2037867"/>
                <a:ext cx="794703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" name="Group 123"/>
              <p:cNvGrpSpPr/>
              <p:nvPr/>
            </p:nvGrpSpPr>
            <p:grpSpPr>
              <a:xfrm>
                <a:off x="648737" y="1837356"/>
                <a:ext cx="3823616" cy="200511"/>
                <a:chOff x="1945676" y="1632568"/>
                <a:chExt cx="5413773" cy="405299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4458841" y="1837356"/>
                <a:ext cx="3823616" cy="200511"/>
                <a:chOff x="1945676" y="1632568"/>
                <a:chExt cx="5413773" cy="405299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TextBox 121"/>
            <p:cNvSpPr txBox="1"/>
            <p:nvPr/>
          </p:nvSpPr>
          <p:spPr>
            <a:xfrm>
              <a:off x="7227431" y="1212760"/>
              <a:ext cx="2062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Telescopic lens</a:t>
              </a:r>
              <a:endParaRPr lang="en-US" sz="2400" dirty="0"/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133135" y="3416671"/>
            <a:ext cx="8795510" cy="2784247"/>
            <a:chOff x="145505" y="3240573"/>
            <a:chExt cx="8795510" cy="2784247"/>
          </a:xfrm>
        </p:grpSpPr>
        <p:grpSp>
          <p:nvGrpSpPr>
            <p:cNvPr id="189" name="Group 188"/>
            <p:cNvGrpSpPr/>
            <p:nvPr/>
          </p:nvGrpSpPr>
          <p:grpSpPr>
            <a:xfrm>
              <a:off x="741186" y="4690222"/>
              <a:ext cx="959208" cy="770068"/>
              <a:chOff x="648736" y="4012462"/>
              <a:chExt cx="959208" cy="770068"/>
            </a:xfrm>
          </p:grpSpPr>
          <p:sp>
            <p:nvSpPr>
              <p:cNvPr id="278" name="Can 277"/>
              <p:cNvSpPr/>
              <p:nvPr/>
            </p:nvSpPr>
            <p:spPr>
              <a:xfrm rot="5400000">
                <a:off x="1026961" y="3634237"/>
                <a:ext cx="202758" cy="959208"/>
              </a:xfrm>
              <a:prstGeom prst="can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/>
              <p:cNvCxnSpPr>
                <a:stCxn id="278" idx="4"/>
              </p:cNvCxnSpPr>
              <p:nvPr/>
            </p:nvCxnSpPr>
            <p:spPr>
              <a:xfrm flipH="1">
                <a:off x="1121466" y="4215220"/>
                <a:ext cx="6874" cy="567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891768" y="4782530"/>
                <a:ext cx="47290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741186" y="4233986"/>
              <a:ext cx="8422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Laser</a:t>
              </a:r>
              <a:endParaRPr lang="en-US" sz="24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27566" y="5460290"/>
              <a:ext cx="39724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784139" y="5472014"/>
              <a:ext cx="154732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607635" y="3240573"/>
              <a:ext cx="7947038" cy="200511"/>
              <a:chOff x="457200" y="1837356"/>
              <a:chExt cx="7947038" cy="200511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57200" y="2037867"/>
                <a:ext cx="794703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2" name="Group 251"/>
              <p:cNvGrpSpPr/>
              <p:nvPr/>
            </p:nvGrpSpPr>
            <p:grpSpPr>
              <a:xfrm>
                <a:off x="648737" y="1837356"/>
                <a:ext cx="3823616" cy="200511"/>
                <a:chOff x="1945676" y="1632568"/>
                <a:chExt cx="5413773" cy="405299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>
                <a:off x="4458841" y="1837356"/>
                <a:ext cx="3823616" cy="200511"/>
                <a:chOff x="1945676" y="1632568"/>
                <a:chExt cx="5413773" cy="405299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4" name="TextBox 193"/>
            <p:cNvSpPr txBox="1"/>
            <p:nvPr/>
          </p:nvSpPr>
          <p:spPr>
            <a:xfrm>
              <a:off x="1588493" y="5516340"/>
              <a:ext cx="1063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Sender</a:t>
              </a:r>
              <a:endParaRPr lang="en-US" sz="24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806829" y="5563155"/>
              <a:ext cx="1501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Receiver-1</a:t>
              </a:r>
              <a:endParaRPr lang="en-US" sz="2400" dirty="0"/>
            </a:p>
          </p:txBody>
        </p:sp>
        <p:pic>
          <p:nvPicPr>
            <p:cNvPr id="197" name="Picture 25" descr="ONS15540_ill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7566" y="4981293"/>
              <a:ext cx="544433" cy="478997"/>
            </a:xfrm>
            <a:prstGeom prst="rect">
              <a:avLst/>
            </a:prstGeom>
            <a:noFill/>
          </p:spPr>
        </p:pic>
        <p:pic>
          <p:nvPicPr>
            <p:cNvPr id="198" name="Picture 25" descr="ONS15540_ill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02690" y="4958063"/>
              <a:ext cx="544433" cy="478997"/>
            </a:xfrm>
            <a:prstGeom prst="rect">
              <a:avLst/>
            </a:prstGeom>
            <a:noFill/>
          </p:spPr>
        </p:pic>
        <p:sp>
          <p:nvSpPr>
            <p:cNvPr id="199" name="TextBox 198"/>
            <p:cNvSpPr txBox="1"/>
            <p:nvPr/>
          </p:nvSpPr>
          <p:spPr>
            <a:xfrm>
              <a:off x="145505" y="4569737"/>
              <a:ext cx="62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SFP</a:t>
              </a:r>
              <a:endParaRPr lang="en-US" sz="2400" dirty="0"/>
            </a:p>
          </p:txBody>
        </p:sp>
        <p:cxnSp>
          <p:nvCxnSpPr>
            <p:cNvPr id="200" name="Straight Connector 199"/>
            <p:cNvCxnSpPr/>
            <p:nvPr/>
          </p:nvCxnSpPr>
          <p:spPr>
            <a:xfrm flipH="1">
              <a:off x="2541432" y="4503818"/>
              <a:ext cx="792249" cy="5721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935549" y="4759699"/>
              <a:ext cx="0" cy="688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3577888" y="4768378"/>
              <a:ext cx="0" cy="6919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/>
            <p:cNvGrpSpPr/>
            <p:nvPr/>
          </p:nvGrpSpPr>
          <p:grpSpPr>
            <a:xfrm rot="9293322">
              <a:off x="3092426" y="4738767"/>
              <a:ext cx="1061382" cy="200511"/>
              <a:chOff x="457200" y="1837356"/>
              <a:chExt cx="7947038" cy="200511"/>
            </a:xfrm>
          </p:grpSpPr>
          <p:cxnSp>
            <p:nvCxnSpPr>
              <p:cNvPr id="224" name="Straight Connector 223"/>
              <p:cNvCxnSpPr/>
              <p:nvPr/>
            </p:nvCxnSpPr>
            <p:spPr>
              <a:xfrm>
                <a:off x="457200" y="2037867"/>
                <a:ext cx="794703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" name="Group 224"/>
              <p:cNvGrpSpPr/>
              <p:nvPr/>
            </p:nvGrpSpPr>
            <p:grpSpPr>
              <a:xfrm>
                <a:off x="648737" y="1837356"/>
                <a:ext cx="3823616" cy="200511"/>
                <a:chOff x="1945676" y="1632568"/>
                <a:chExt cx="5413773" cy="405299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>
                <a:off x="4458841" y="1837356"/>
                <a:ext cx="3823616" cy="200511"/>
                <a:chOff x="1945676" y="1632568"/>
                <a:chExt cx="5413773" cy="405299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4" name="Straight Connector 203"/>
            <p:cNvCxnSpPr>
              <a:stCxn id="278" idx="1"/>
            </p:cNvCxnSpPr>
            <p:nvPr/>
          </p:nvCxnSpPr>
          <p:spPr>
            <a:xfrm>
              <a:off x="1700394" y="4791601"/>
              <a:ext cx="1774266" cy="17194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3474660" y="3441084"/>
              <a:ext cx="2134324" cy="135592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608984" y="3441084"/>
              <a:ext cx="2013630" cy="1582543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2783467" y="4052868"/>
              <a:ext cx="152082" cy="3622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10" name="Picture 25" descr="ONS15540_ill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90900" y="4982878"/>
              <a:ext cx="544433" cy="478997"/>
            </a:xfrm>
            <a:prstGeom prst="rect">
              <a:avLst/>
            </a:prstGeom>
            <a:noFill/>
          </p:spPr>
        </p:pic>
        <p:sp>
          <p:nvSpPr>
            <p:cNvPr id="212" name="TextBox 211"/>
            <p:cNvSpPr txBox="1"/>
            <p:nvPr/>
          </p:nvSpPr>
          <p:spPr>
            <a:xfrm>
              <a:off x="7439065" y="5528142"/>
              <a:ext cx="1501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Receiver-2</a:t>
              </a:r>
              <a:endParaRPr lang="en-US" sz="2400" dirty="0"/>
            </a:p>
          </p:txBody>
        </p:sp>
        <p:cxnSp>
          <p:nvCxnSpPr>
            <p:cNvPr id="213" name="Straight Connector 212"/>
            <p:cNvCxnSpPr/>
            <p:nvPr/>
          </p:nvCxnSpPr>
          <p:spPr>
            <a:xfrm>
              <a:off x="7287472" y="5464328"/>
              <a:ext cx="154732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TextBox 213"/>
            <p:cNvSpPr txBox="1"/>
            <p:nvPr/>
          </p:nvSpPr>
          <p:spPr>
            <a:xfrm>
              <a:off x="8102690" y="4534239"/>
              <a:ext cx="62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SFP</a:t>
              </a:r>
              <a:endParaRPr lang="en-US" sz="24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711336" y="4564949"/>
              <a:ext cx="62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SFP</a:t>
              </a:r>
              <a:endParaRPr lang="en-US" sz="2400" dirty="0"/>
            </a:p>
          </p:txBody>
        </p:sp>
        <p:cxnSp>
          <p:nvCxnSpPr>
            <p:cNvPr id="216" name="Straight Connector 215"/>
            <p:cNvCxnSpPr/>
            <p:nvPr/>
          </p:nvCxnSpPr>
          <p:spPr>
            <a:xfrm flipH="1">
              <a:off x="1957183" y="4485820"/>
              <a:ext cx="523804" cy="6703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2244331" y="4791601"/>
              <a:ext cx="0" cy="688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H="1">
              <a:off x="2213777" y="4052868"/>
              <a:ext cx="154653" cy="3850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1709638" y="3656527"/>
              <a:ext cx="17006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“glass” mode</a:t>
              </a:r>
              <a:endParaRPr lang="en-US" sz="2200" dirty="0"/>
            </a:p>
          </p:txBody>
        </p:sp>
      </p:grpSp>
      <p:grpSp>
        <p:nvGrpSpPr>
          <p:cNvPr id="207" name="Group 206"/>
          <p:cNvGrpSpPr/>
          <p:nvPr/>
        </p:nvGrpSpPr>
        <p:grpSpPr>
          <a:xfrm rot="2956623">
            <a:off x="6780589" y="4379605"/>
            <a:ext cx="1908823" cy="1614529"/>
            <a:chOff x="5256027" y="2679380"/>
            <a:chExt cx="2186386" cy="1936166"/>
          </a:xfrm>
        </p:grpSpPr>
        <p:sp>
          <p:nvSpPr>
            <p:cNvPr id="222" name="Arc 221"/>
            <p:cNvSpPr/>
            <p:nvPr/>
          </p:nvSpPr>
          <p:spPr>
            <a:xfrm>
              <a:off x="5256027" y="3323453"/>
              <a:ext cx="1457591" cy="1292093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Arc 222"/>
            <p:cNvSpPr/>
            <p:nvPr/>
          </p:nvSpPr>
          <p:spPr>
            <a:xfrm rot="10800000">
              <a:off x="5984822" y="2679380"/>
              <a:ext cx="1457591" cy="1292093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 rot="2956623">
            <a:off x="4368799" y="4388092"/>
            <a:ext cx="1908823" cy="1614529"/>
            <a:chOff x="5256027" y="2679380"/>
            <a:chExt cx="2186386" cy="1936166"/>
          </a:xfrm>
        </p:grpSpPr>
        <p:sp>
          <p:nvSpPr>
            <p:cNvPr id="220" name="Arc 219"/>
            <p:cNvSpPr/>
            <p:nvPr/>
          </p:nvSpPr>
          <p:spPr>
            <a:xfrm>
              <a:off x="5256027" y="3323453"/>
              <a:ext cx="1457591" cy="1292093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Arc 220"/>
            <p:cNvSpPr/>
            <p:nvPr/>
          </p:nvSpPr>
          <p:spPr>
            <a:xfrm rot="10800000">
              <a:off x="5984822" y="2679380"/>
              <a:ext cx="1457591" cy="1292093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26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3" name="Rectangle 2"/>
          <p:cNvSpPr/>
          <p:nvPr/>
        </p:nvSpPr>
        <p:spPr>
          <a:xfrm>
            <a:off x="144444" y="4071986"/>
            <a:ext cx="2256443" cy="19151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Rack 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697837" y="4071986"/>
            <a:ext cx="2360909" cy="19151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Rack 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938492" y="4634435"/>
            <a:ext cx="1836794" cy="9402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..</a:t>
            </a:r>
            <a:endParaRPr lang="en-US" sz="3200" dirty="0"/>
          </a:p>
        </p:txBody>
      </p:sp>
      <p:pic>
        <p:nvPicPr>
          <p:cNvPr id="39" name="Picture 45" descr="Service 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071" y="4958893"/>
            <a:ext cx="1749655" cy="476858"/>
          </a:xfrm>
          <a:prstGeom prst="rect">
            <a:avLst/>
          </a:prstGeom>
          <a:noFill/>
        </p:spPr>
      </p:pic>
      <p:pic>
        <p:nvPicPr>
          <p:cNvPr id="43" name="Picture 45" descr="Service 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8605" y="4958893"/>
            <a:ext cx="1749655" cy="476858"/>
          </a:xfrm>
          <a:prstGeom prst="rect">
            <a:avLst/>
          </a:prstGeom>
          <a:noFill/>
        </p:spPr>
      </p:pic>
      <p:sp>
        <p:nvSpPr>
          <p:cNvPr id="44" name="Rounded Rectangle 43"/>
          <p:cNvSpPr/>
          <p:nvPr/>
        </p:nvSpPr>
        <p:spPr>
          <a:xfrm>
            <a:off x="144444" y="4261125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697837" y="4226870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779352" y="4261125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941656" y="4261125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351957" y="4217150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514261" y="4217150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904053" y="1209358"/>
            <a:ext cx="7369817" cy="17646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441071" y="5435751"/>
            <a:ext cx="324908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807061" y="5362779"/>
            <a:ext cx="283058" cy="324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90887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554080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022787" y="5435751"/>
            <a:ext cx="324908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388777" y="5362779"/>
            <a:ext cx="283058" cy="324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672603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135796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15544" y="4634435"/>
            <a:ext cx="250435" cy="324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779352" y="4585255"/>
            <a:ext cx="286156" cy="373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276622" y="4616174"/>
            <a:ext cx="0" cy="342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95820" y="4608721"/>
            <a:ext cx="250435" cy="324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59628" y="4559541"/>
            <a:ext cx="286156" cy="373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856898" y="4590460"/>
            <a:ext cx="0" cy="342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2264565" y="3284826"/>
            <a:ext cx="5558642" cy="942044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431544" y="4071986"/>
            <a:ext cx="2256443" cy="19151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Rack 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pic>
        <p:nvPicPr>
          <p:cNvPr id="88" name="Picture 45" descr="Service 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171" y="4958893"/>
            <a:ext cx="1749655" cy="476858"/>
          </a:xfrm>
          <a:prstGeom prst="rect">
            <a:avLst/>
          </a:prstGeom>
          <a:noFill/>
        </p:spPr>
      </p:pic>
      <p:sp>
        <p:nvSpPr>
          <p:cNvPr id="89" name="Rounded Rectangle 88"/>
          <p:cNvSpPr/>
          <p:nvPr/>
        </p:nvSpPr>
        <p:spPr>
          <a:xfrm>
            <a:off x="3431544" y="4261125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5066452" y="4261125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4228756" y="4261125"/>
            <a:ext cx="621535" cy="37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FSO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728171" y="5435751"/>
            <a:ext cx="324908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094161" y="5362779"/>
            <a:ext cx="283058" cy="324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377987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841180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802644" y="4634435"/>
            <a:ext cx="250435" cy="324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066452" y="4585255"/>
            <a:ext cx="286156" cy="373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563722" y="4616174"/>
            <a:ext cx="0" cy="342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326834" y="4624606"/>
            <a:ext cx="1836794" cy="9402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..</a:t>
            </a:r>
            <a:endParaRPr lang="en-US" sz="3200" dirty="0"/>
          </a:p>
        </p:txBody>
      </p:sp>
      <p:sp>
        <p:nvSpPr>
          <p:cNvPr id="100" name="Freeform 99"/>
          <p:cNvSpPr/>
          <p:nvPr/>
        </p:nvSpPr>
        <p:spPr>
          <a:xfrm>
            <a:off x="5302897" y="3195302"/>
            <a:ext cx="1709794" cy="1065823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4135576" y="1209359"/>
            <a:ext cx="122882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Traffic </a:t>
            </a:r>
          </a:p>
          <a:p>
            <a:r>
              <a:rPr lang="en-US" sz="2400" dirty="0" smtClean="0"/>
              <a:t>Patterns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44182" y="1224649"/>
            <a:ext cx="169187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Pre-</a:t>
            </a:r>
            <a:r>
              <a:rPr lang="en-US" sz="2400" dirty="0" err="1" smtClean="0"/>
              <a:t>conf</a:t>
            </a:r>
            <a:endParaRPr lang="en-US" sz="2400" dirty="0"/>
          </a:p>
          <a:p>
            <a:pPr algn="ctr"/>
            <a:r>
              <a:rPr lang="en-US" sz="2400" dirty="0" smtClean="0"/>
              <a:t>Alignments</a:t>
            </a:r>
            <a:endParaRPr lang="en-US" sz="2400" dirty="0"/>
          </a:p>
        </p:txBody>
      </p:sp>
      <p:sp>
        <p:nvSpPr>
          <p:cNvPr id="118" name="Freeform 117"/>
          <p:cNvSpPr/>
          <p:nvPr/>
        </p:nvSpPr>
        <p:spPr>
          <a:xfrm>
            <a:off x="3642604" y="3402762"/>
            <a:ext cx="4945259" cy="824108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336801" y="3437017"/>
            <a:ext cx="4945259" cy="824108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>
            <a:off x="1252423" y="3186701"/>
            <a:ext cx="2452934" cy="1074424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325398" y="3154771"/>
            <a:ext cx="2716240" cy="1106353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1272665" y="3082306"/>
            <a:ext cx="4958311" cy="1178818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150565" y="3128010"/>
            <a:ext cx="2452433" cy="1133115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4602998" y="3191001"/>
            <a:ext cx="1709794" cy="1065823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soli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6115234" y="3157503"/>
            <a:ext cx="1709794" cy="1065823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5794622" y="3154771"/>
            <a:ext cx="2806924" cy="1095204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3041639" y="3161655"/>
            <a:ext cx="3923302" cy="1099470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soli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2272610">
            <a:off x="1492714" y="2841393"/>
            <a:ext cx="408954" cy="15017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77" name="Down Arrow 76"/>
          <p:cNvSpPr/>
          <p:nvPr/>
        </p:nvSpPr>
        <p:spPr>
          <a:xfrm>
            <a:off x="4377987" y="2973970"/>
            <a:ext cx="472304" cy="11865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9343019">
            <a:off x="7391479" y="2904038"/>
            <a:ext cx="486489" cy="137378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63148" y="2358443"/>
            <a:ext cx="253266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Topology Manager 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6432597" y="1782904"/>
            <a:ext cx="130967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Routing </a:t>
            </a:r>
          </a:p>
          <a:p>
            <a:r>
              <a:rPr lang="en-US" sz="2400" dirty="0" smtClean="0"/>
              <a:t>Manager 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06656" y="2055646"/>
            <a:ext cx="209237" cy="302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3" idx="2"/>
          </p:cNvCxnSpPr>
          <p:nvPr/>
        </p:nvCxnSpPr>
        <p:spPr>
          <a:xfrm flipH="1">
            <a:off x="4158848" y="2040356"/>
            <a:ext cx="591139" cy="318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80586" y="1209359"/>
            <a:ext cx="0" cy="1764611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08666" y="1579758"/>
            <a:ext cx="1007207" cy="460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36738" y="2358443"/>
            <a:ext cx="1879135" cy="255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4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6786187" y="4071986"/>
            <a:ext cx="2256443" cy="19151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Rack n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3550961" y="4071986"/>
            <a:ext cx="2256443" cy="19151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Rack </a:t>
            </a:r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3" name="Rectangle 2"/>
          <p:cNvSpPr/>
          <p:nvPr/>
        </p:nvSpPr>
        <p:spPr>
          <a:xfrm>
            <a:off x="144444" y="4071986"/>
            <a:ext cx="2256443" cy="19151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Rack 1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938492" y="4634435"/>
            <a:ext cx="1836794" cy="9402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..</a:t>
            </a:r>
            <a:endParaRPr lang="en-US" sz="3200" dirty="0"/>
          </a:p>
        </p:txBody>
      </p:sp>
      <p:pic>
        <p:nvPicPr>
          <p:cNvPr id="39" name="Picture 45" descr="Service 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071" y="4958893"/>
            <a:ext cx="1749655" cy="476858"/>
          </a:xfrm>
          <a:prstGeom prst="rect">
            <a:avLst/>
          </a:prstGeom>
          <a:noFill/>
        </p:spPr>
      </p:pic>
      <p:sp>
        <p:nvSpPr>
          <p:cNvPr id="44" name="Rounded Rectangle 43"/>
          <p:cNvSpPr/>
          <p:nvPr/>
        </p:nvSpPr>
        <p:spPr>
          <a:xfrm>
            <a:off x="368172" y="4211945"/>
            <a:ext cx="829424" cy="4224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FSO</a:t>
            </a:r>
            <a:endParaRPr lang="en-US" sz="2400" dirty="0"/>
          </a:p>
        </p:txBody>
      </p:sp>
      <p:sp>
        <p:nvSpPr>
          <p:cNvPr id="46" name="Rounded Rectangle 45"/>
          <p:cNvSpPr/>
          <p:nvPr/>
        </p:nvSpPr>
        <p:spPr>
          <a:xfrm>
            <a:off x="1441244" y="4217921"/>
            <a:ext cx="823321" cy="4165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FSO</a:t>
            </a:r>
            <a:endParaRPr lang="en-US" sz="2400" dirty="0"/>
          </a:p>
        </p:txBody>
      </p:sp>
      <p:sp>
        <p:nvSpPr>
          <p:cNvPr id="50" name="Rounded Rectangle 49"/>
          <p:cNvSpPr/>
          <p:nvPr/>
        </p:nvSpPr>
        <p:spPr>
          <a:xfrm>
            <a:off x="904053" y="1209358"/>
            <a:ext cx="7369817" cy="17646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441071" y="5435751"/>
            <a:ext cx="324908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807061" y="5362779"/>
            <a:ext cx="283058" cy="324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90887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554080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78835" y="4616174"/>
            <a:ext cx="250435" cy="324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548913" y="4616174"/>
            <a:ext cx="286156" cy="373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1824792" y="3269901"/>
            <a:ext cx="5558642" cy="942044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326834" y="4624606"/>
            <a:ext cx="1836794" cy="9402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..</a:t>
            </a:r>
            <a:endParaRPr lang="en-US" sz="3200" dirty="0"/>
          </a:p>
        </p:txBody>
      </p:sp>
      <p:sp>
        <p:nvSpPr>
          <p:cNvPr id="100" name="Freeform 99"/>
          <p:cNvSpPr/>
          <p:nvPr/>
        </p:nvSpPr>
        <p:spPr>
          <a:xfrm>
            <a:off x="5312030" y="3269901"/>
            <a:ext cx="1978596" cy="890620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4135576" y="1209359"/>
            <a:ext cx="122882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Traffic </a:t>
            </a:r>
          </a:p>
          <a:p>
            <a:pPr algn="ctr"/>
            <a:r>
              <a:rPr lang="en-US" sz="2400" dirty="0" smtClean="0"/>
              <a:t>Patterns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44182" y="1224649"/>
            <a:ext cx="169187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Pre-conf.</a:t>
            </a:r>
            <a:endParaRPr lang="en-US" sz="2400" dirty="0"/>
          </a:p>
          <a:p>
            <a:pPr algn="ctr"/>
            <a:r>
              <a:rPr lang="en-US" sz="2400" dirty="0" smtClean="0"/>
              <a:t>Alignments</a:t>
            </a:r>
            <a:endParaRPr lang="en-US" sz="2400" dirty="0"/>
          </a:p>
        </p:txBody>
      </p:sp>
      <p:sp>
        <p:nvSpPr>
          <p:cNvPr id="118" name="Freeform 117"/>
          <p:cNvSpPr/>
          <p:nvPr/>
        </p:nvSpPr>
        <p:spPr>
          <a:xfrm>
            <a:off x="4135577" y="3402763"/>
            <a:ext cx="4313228" cy="757758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794657" y="3362977"/>
            <a:ext cx="4446930" cy="797543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94657" y="3362977"/>
            <a:ext cx="2302349" cy="846466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241637" y="3269901"/>
            <a:ext cx="2275830" cy="890620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2272610">
            <a:off x="1492714" y="2841393"/>
            <a:ext cx="408954" cy="15017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77" name="Down Arrow 76"/>
          <p:cNvSpPr/>
          <p:nvPr/>
        </p:nvSpPr>
        <p:spPr>
          <a:xfrm>
            <a:off x="4377987" y="2973970"/>
            <a:ext cx="472304" cy="11865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9343019">
            <a:off x="7391479" y="2904038"/>
            <a:ext cx="486489" cy="137378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63148" y="2358443"/>
            <a:ext cx="253266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Topology Manager 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6432597" y="1782904"/>
            <a:ext cx="130967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Routing </a:t>
            </a:r>
          </a:p>
          <a:p>
            <a:pPr algn="ctr"/>
            <a:r>
              <a:rPr lang="en-US" sz="2400" dirty="0" smtClean="0"/>
              <a:t>Manager 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06656" y="2055646"/>
            <a:ext cx="209237" cy="302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3" idx="2"/>
          </p:cNvCxnSpPr>
          <p:nvPr/>
        </p:nvCxnSpPr>
        <p:spPr>
          <a:xfrm flipH="1">
            <a:off x="4158848" y="2040356"/>
            <a:ext cx="591139" cy="318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80586" y="1209359"/>
            <a:ext cx="0" cy="1764611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08666" y="1579758"/>
            <a:ext cx="1007207" cy="460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36738" y="2358443"/>
            <a:ext cx="1879135" cy="255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45" descr="Service 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7588" y="4958893"/>
            <a:ext cx="1749655" cy="476858"/>
          </a:xfrm>
          <a:prstGeom prst="rect">
            <a:avLst/>
          </a:prstGeom>
          <a:noFill/>
        </p:spPr>
      </p:pic>
      <p:sp>
        <p:nvSpPr>
          <p:cNvPr id="82" name="Rounded Rectangle 81"/>
          <p:cNvSpPr/>
          <p:nvPr/>
        </p:nvSpPr>
        <p:spPr>
          <a:xfrm>
            <a:off x="3774689" y="4211945"/>
            <a:ext cx="829424" cy="4224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FSO</a:t>
            </a:r>
            <a:endParaRPr lang="en-US" sz="2400" dirty="0"/>
          </a:p>
        </p:txBody>
      </p:sp>
      <p:sp>
        <p:nvSpPr>
          <p:cNvPr id="83" name="Rounded Rectangle 82"/>
          <p:cNvSpPr/>
          <p:nvPr/>
        </p:nvSpPr>
        <p:spPr>
          <a:xfrm>
            <a:off x="4847761" y="4217921"/>
            <a:ext cx="823321" cy="4165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FSO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3847588" y="5435751"/>
            <a:ext cx="324908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213578" y="5362779"/>
            <a:ext cx="283058" cy="324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497404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960597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185352" y="4616174"/>
            <a:ext cx="250435" cy="324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955430" y="4616174"/>
            <a:ext cx="286156" cy="373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Picture 45" descr="Service 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2814" y="4958893"/>
            <a:ext cx="1749655" cy="476858"/>
          </a:xfrm>
          <a:prstGeom prst="rect">
            <a:avLst/>
          </a:prstGeom>
          <a:noFill/>
        </p:spPr>
      </p:pic>
      <p:sp>
        <p:nvSpPr>
          <p:cNvPr id="108" name="Rounded Rectangle 107"/>
          <p:cNvSpPr/>
          <p:nvPr/>
        </p:nvSpPr>
        <p:spPr>
          <a:xfrm>
            <a:off x="7009915" y="4211945"/>
            <a:ext cx="829424" cy="4224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FSO</a:t>
            </a:r>
            <a:endParaRPr lang="en-US" sz="2400" dirty="0"/>
          </a:p>
        </p:txBody>
      </p:sp>
      <p:sp>
        <p:nvSpPr>
          <p:cNvPr id="109" name="Rounded Rectangle 108"/>
          <p:cNvSpPr/>
          <p:nvPr/>
        </p:nvSpPr>
        <p:spPr>
          <a:xfrm>
            <a:off x="8082987" y="4217921"/>
            <a:ext cx="823321" cy="4165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FSO</a:t>
            </a:r>
            <a:endParaRPr lang="en-US" sz="2400" dirty="0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7082814" y="5435751"/>
            <a:ext cx="324908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448804" y="5362779"/>
            <a:ext cx="283058" cy="324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732630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195823" y="543575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420578" y="4616174"/>
            <a:ext cx="250435" cy="324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8190656" y="4616174"/>
            <a:ext cx="286156" cy="373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856499" y="3363387"/>
            <a:ext cx="2302349" cy="846466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0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8917" y="2217170"/>
            <a:ext cx="6722688" cy="124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" name="Rectangle 105"/>
          <p:cNvSpPr/>
          <p:nvPr/>
        </p:nvSpPr>
        <p:spPr>
          <a:xfrm>
            <a:off x="6553800" y="3979870"/>
            <a:ext cx="2256443" cy="19151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Rack 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3" name="Rectangle 2"/>
          <p:cNvSpPr/>
          <p:nvPr/>
        </p:nvSpPr>
        <p:spPr>
          <a:xfrm>
            <a:off x="2529693" y="4019246"/>
            <a:ext cx="2256443" cy="19151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Rack 1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323741" y="4581695"/>
            <a:ext cx="1836794" cy="9402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..</a:t>
            </a:r>
            <a:endParaRPr lang="en-US" sz="3200" dirty="0"/>
          </a:p>
        </p:txBody>
      </p:sp>
      <p:pic>
        <p:nvPicPr>
          <p:cNvPr id="39" name="Picture 45" descr="Service Rou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6320" y="4906153"/>
            <a:ext cx="1749655" cy="476858"/>
          </a:xfrm>
          <a:prstGeom prst="rect">
            <a:avLst/>
          </a:prstGeom>
          <a:noFill/>
        </p:spPr>
      </p:pic>
      <p:sp>
        <p:nvSpPr>
          <p:cNvPr id="44" name="Rounded Rectangle 43"/>
          <p:cNvSpPr/>
          <p:nvPr/>
        </p:nvSpPr>
        <p:spPr>
          <a:xfrm>
            <a:off x="2753421" y="4159205"/>
            <a:ext cx="829424" cy="4224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FSO</a:t>
            </a:r>
            <a:endParaRPr lang="en-US" sz="2400" dirty="0"/>
          </a:p>
        </p:txBody>
      </p:sp>
      <p:sp>
        <p:nvSpPr>
          <p:cNvPr id="46" name="Rounded Rectangle 45"/>
          <p:cNvSpPr/>
          <p:nvPr/>
        </p:nvSpPr>
        <p:spPr>
          <a:xfrm>
            <a:off x="3826493" y="4165181"/>
            <a:ext cx="823321" cy="4165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FSO</a:t>
            </a:r>
            <a:endParaRPr lang="en-US" sz="2400" dirty="0"/>
          </a:p>
        </p:txBody>
      </p:sp>
      <p:sp>
        <p:nvSpPr>
          <p:cNvPr id="50" name="Rounded Rectangle 49"/>
          <p:cNvSpPr/>
          <p:nvPr/>
        </p:nvSpPr>
        <p:spPr>
          <a:xfrm>
            <a:off x="3179906" y="737617"/>
            <a:ext cx="5352134" cy="106679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Datacenter Management Layer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2826320" y="5383011"/>
            <a:ext cx="324908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192310" y="5310039"/>
            <a:ext cx="283058" cy="324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76136" y="538301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939329" y="5383011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164084" y="4563434"/>
            <a:ext cx="250435" cy="324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934162" y="4563434"/>
            <a:ext cx="286156" cy="373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3027058" y="3177785"/>
            <a:ext cx="5558642" cy="942044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094447" y="4532490"/>
            <a:ext cx="1836794" cy="9402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..</a:t>
            </a:r>
            <a:endParaRPr lang="en-US" sz="3200" dirty="0"/>
          </a:p>
        </p:txBody>
      </p:sp>
      <p:sp>
        <p:nvSpPr>
          <p:cNvPr id="100" name="Freeform 99"/>
          <p:cNvSpPr/>
          <p:nvPr/>
        </p:nvSpPr>
        <p:spPr>
          <a:xfrm>
            <a:off x="5079643" y="3177785"/>
            <a:ext cx="1978596" cy="890620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3179906" y="3310237"/>
            <a:ext cx="2302349" cy="846466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009250" y="3177785"/>
            <a:ext cx="2275830" cy="890620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45" descr="Service Rou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0427" y="4866777"/>
            <a:ext cx="1749655" cy="476858"/>
          </a:xfrm>
          <a:prstGeom prst="rect">
            <a:avLst/>
          </a:prstGeom>
          <a:noFill/>
        </p:spPr>
      </p:pic>
      <p:sp>
        <p:nvSpPr>
          <p:cNvPr id="108" name="Rounded Rectangle 107"/>
          <p:cNvSpPr/>
          <p:nvPr/>
        </p:nvSpPr>
        <p:spPr>
          <a:xfrm>
            <a:off x="6777528" y="4119829"/>
            <a:ext cx="829424" cy="4224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FSO</a:t>
            </a:r>
            <a:endParaRPr lang="en-US" sz="2400" dirty="0"/>
          </a:p>
        </p:txBody>
      </p:sp>
      <p:sp>
        <p:nvSpPr>
          <p:cNvPr id="109" name="Rounded Rectangle 108"/>
          <p:cNvSpPr/>
          <p:nvPr/>
        </p:nvSpPr>
        <p:spPr>
          <a:xfrm>
            <a:off x="7850600" y="4125805"/>
            <a:ext cx="823321" cy="4165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FSO</a:t>
            </a:r>
            <a:endParaRPr lang="en-US" sz="2400" dirty="0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6850427" y="5343635"/>
            <a:ext cx="324908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216417" y="5270663"/>
            <a:ext cx="283058" cy="324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500243" y="5343635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963436" y="5343635"/>
            <a:ext cx="0" cy="2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188191" y="4524058"/>
            <a:ext cx="250435" cy="324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7958269" y="4524058"/>
            <a:ext cx="286156" cy="373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3817370" y="3310647"/>
            <a:ext cx="2302349" cy="846466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57184" y="70934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Overview  Figure for Intro/Abstract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1931210" y="2217169"/>
            <a:ext cx="507403" cy="16192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>
            <a:off x="2337312" y="720684"/>
            <a:ext cx="507403" cy="1371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>
            <a:off x="1999632" y="3836416"/>
            <a:ext cx="438981" cy="11006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-1314691" y="4019246"/>
            <a:ext cx="2918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T1: Small, low-cost  </a:t>
            </a:r>
          </a:p>
          <a:p>
            <a:r>
              <a:rPr lang="en-US" sz="2800" dirty="0" smtClean="0"/>
              <a:t>T2: Steerable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546466" y="737617"/>
            <a:ext cx="38851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T5: Fast reconfiguration</a:t>
            </a:r>
          </a:p>
          <a:p>
            <a:r>
              <a:rPr lang="en-US" sz="2800" dirty="0" smtClean="0"/>
              <a:t>T6: Consistent </a:t>
            </a:r>
            <a:r>
              <a:rPr lang="en-US" sz="2800" smtClean="0"/>
              <a:t>data plane</a:t>
            </a:r>
            <a:endParaRPr lang="en-US" sz="2800" dirty="0" smtClean="0"/>
          </a:p>
          <a:p>
            <a:r>
              <a:rPr lang="en-US" sz="2800" dirty="0" smtClean="0"/>
              <a:t>T7: Wireless control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-1314691" y="2356540"/>
            <a:ext cx="32239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T3: </a:t>
            </a:r>
            <a:r>
              <a:rPr lang="en-US" sz="2800" dirty="0" err="1" smtClean="0"/>
              <a:t>Preconf</a:t>
            </a:r>
            <a:r>
              <a:rPr lang="en-US" sz="2800" dirty="0" smtClean="0"/>
              <a:t> topology </a:t>
            </a:r>
          </a:p>
          <a:p>
            <a:r>
              <a:rPr lang="en-US" sz="2800" dirty="0" smtClean="0"/>
              <a:t>T4: Budget analysis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07273" y="2552685"/>
            <a:ext cx="4677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Reconfigurable Wireless Fabric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27058" y="1804416"/>
            <a:ext cx="1296683" cy="221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237624" y="1804416"/>
            <a:ext cx="1612976" cy="221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46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Fig for Sys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3061986" y="1919588"/>
            <a:ext cx="259558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Link status monitor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828152" y="1919588"/>
            <a:ext cx="285864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Traffic estimates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02524" y="2759644"/>
            <a:ext cx="2714505" cy="461665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Optimization Engine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24806" y="3639301"/>
            <a:ext cx="3003346" cy="461665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Plane Translation 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15" idx="2"/>
          </p:cNvCxnSpPr>
          <p:nvPr/>
        </p:nvCxnSpPr>
        <p:spPr>
          <a:xfrm>
            <a:off x="1463134" y="2381253"/>
            <a:ext cx="1539390" cy="378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4359777" y="2381253"/>
            <a:ext cx="0" cy="378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flipH="1">
            <a:off x="4326479" y="3221309"/>
            <a:ext cx="33298" cy="417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5717029" y="2381253"/>
            <a:ext cx="1540447" cy="378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0796" y="1919588"/>
            <a:ext cx="208467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Application API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4909" y="2574978"/>
            <a:ext cx="1678464" cy="1200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Realizable</a:t>
            </a:r>
          </a:p>
          <a:p>
            <a:r>
              <a:rPr lang="en-US" sz="2400" dirty="0" smtClean="0"/>
              <a:t>Topologies</a:t>
            </a:r>
          </a:p>
          <a:p>
            <a:r>
              <a:rPr lang="en-US" sz="2400" dirty="0" smtClean="0"/>
              <a:t>(From Sec4)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195737" y="2638219"/>
            <a:ext cx="91668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Policy </a:t>
            </a:r>
          </a:p>
          <a:p>
            <a:r>
              <a:rPr lang="en-US" sz="2400" smtClean="0"/>
              <a:t>Goals</a:t>
            </a:r>
            <a:endParaRPr lang="en-US" sz="2400" dirty="0" smtClean="0"/>
          </a:p>
        </p:txBody>
      </p:sp>
      <p:cxnSp>
        <p:nvCxnSpPr>
          <p:cNvPr id="29" name="Straight Arrow Connector 28"/>
          <p:cNvCxnSpPr>
            <a:stCxn id="24" idx="3"/>
            <a:endCxn id="8" idx="1"/>
          </p:cNvCxnSpPr>
          <p:nvPr/>
        </p:nvCxnSpPr>
        <p:spPr>
          <a:xfrm flipV="1">
            <a:off x="2013373" y="2990477"/>
            <a:ext cx="989151" cy="18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3"/>
          </p:cNvCxnSpPr>
          <p:nvPr/>
        </p:nvCxnSpPr>
        <p:spPr>
          <a:xfrm flipH="1">
            <a:off x="5717029" y="2990477"/>
            <a:ext cx="14787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44" idx="0"/>
          </p:cNvCxnSpPr>
          <p:nvPr/>
        </p:nvCxnSpPr>
        <p:spPr>
          <a:xfrm>
            <a:off x="4326479" y="4100966"/>
            <a:ext cx="0" cy="444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97155" y="4545868"/>
            <a:ext cx="285864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SDN OS (e.g., NOX)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326479" y="5007533"/>
            <a:ext cx="0" cy="444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19538" y="5047705"/>
            <a:ext cx="219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ToR switches</a:t>
            </a:r>
          </a:p>
        </p:txBody>
      </p:sp>
    </p:spTree>
    <p:extLst>
      <p:ext uri="{BB962C8B-B14F-4D97-AF65-F5344CB8AC3E}">
        <p14:creationId xmlns:p14="http://schemas.microsoft.com/office/powerpoint/2010/main" val="62930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--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9</a:t>
            </a:fld>
            <a:endParaRPr kumimoji="0" lang="en-US"/>
          </a:p>
        </p:txBody>
      </p:sp>
      <p:cxnSp>
        <p:nvCxnSpPr>
          <p:cNvPr id="10" name="Straight Arrow Connector 9"/>
          <p:cNvCxnSpPr>
            <a:stCxn id="27" idx="1"/>
            <a:endCxn id="15" idx="3"/>
          </p:cNvCxnSpPr>
          <p:nvPr/>
        </p:nvCxnSpPr>
        <p:spPr>
          <a:xfrm flipH="1" flipV="1">
            <a:off x="3868110" y="1695177"/>
            <a:ext cx="1919987" cy="87853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4168" y="1464344"/>
            <a:ext cx="217394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Equipment Cost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878185" y="2251261"/>
            <a:ext cx="180590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Performance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508417" y="3038178"/>
            <a:ext cx="25454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Cabling complexity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907565" y="4612011"/>
            <a:ext cx="174714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Energy costs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7590" y="3825095"/>
            <a:ext cx="182709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Cooling costs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788097" y="2342876"/>
            <a:ext cx="113925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Flexible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550804" y="3129793"/>
            <a:ext cx="161384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All-wireless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022084" y="3916710"/>
            <a:ext cx="67127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FSO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27" idx="1"/>
            <a:endCxn id="21" idx="3"/>
          </p:cNvCxnSpPr>
          <p:nvPr/>
        </p:nvCxnSpPr>
        <p:spPr>
          <a:xfrm flipH="1" flipV="1">
            <a:off x="3684088" y="2482094"/>
            <a:ext cx="2104009" cy="9161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1"/>
            <a:endCxn id="23" idx="3"/>
          </p:cNvCxnSpPr>
          <p:nvPr/>
        </p:nvCxnSpPr>
        <p:spPr>
          <a:xfrm flipH="1">
            <a:off x="3654708" y="2573709"/>
            <a:ext cx="2133389" cy="226913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1"/>
            <a:endCxn id="22" idx="3"/>
          </p:cNvCxnSpPr>
          <p:nvPr/>
        </p:nvCxnSpPr>
        <p:spPr>
          <a:xfrm flipH="1" flipV="1">
            <a:off x="4053855" y="3269011"/>
            <a:ext cx="1496949" cy="9161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1"/>
            <a:endCxn id="26" idx="3"/>
          </p:cNvCxnSpPr>
          <p:nvPr/>
        </p:nvCxnSpPr>
        <p:spPr>
          <a:xfrm flipH="1">
            <a:off x="3694683" y="3360626"/>
            <a:ext cx="1856121" cy="69530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1"/>
            <a:endCxn id="21" idx="3"/>
          </p:cNvCxnSpPr>
          <p:nvPr/>
        </p:nvCxnSpPr>
        <p:spPr>
          <a:xfrm flipH="1" flipV="1">
            <a:off x="3684088" y="2482094"/>
            <a:ext cx="2337996" cy="1665449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1"/>
          </p:cNvCxnSpPr>
          <p:nvPr/>
        </p:nvCxnSpPr>
        <p:spPr>
          <a:xfrm flipH="1" flipV="1">
            <a:off x="4063600" y="3318515"/>
            <a:ext cx="1958484" cy="82902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1"/>
            <a:endCxn id="23" idx="3"/>
          </p:cNvCxnSpPr>
          <p:nvPr/>
        </p:nvCxnSpPr>
        <p:spPr>
          <a:xfrm flipH="1">
            <a:off x="3654708" y="4147543"/>
            <a:ext cx="2367376" cy="695301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5903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370</TotalTime>
  <Words>431</Words>
  <Application>Microsoft Macintosh PowerPoint</Application>
  <PresentationFormat>On-screen Show (4:3)</PresentationFormat>
  <Paragraphs>294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Fig for Sys Design</vt:lpstr>
      <vt:lpstr>Benefits -- Ideas</vt:lpstr>
      <vt:lpstr>Task Interaction Sec 3/4/5</vt:lpstr>
      <vt:lpstr>Consistency example</vt:lpstr>
      <vt:lpstr>Overview Fig for Sys Design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Vyas Sekar</dc:creator>
  <cp:lastModifiedBy>Himanshu Gupta</cp:lastModifiedBy>
  <cp:revision>139</cp:revision>
  <dcterms:created xsi:type="dcterms:W3CDTF">2013-07-09T13:22:13Z</dcterms:created>
  <dcterms:modified xsi:type="dcterms:W3CDTF">2013-10-18T04:54:17Z</dcterms:modified>
</cp:coreProperties>
</file>