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62" r:id="rId6"/>
    <p:sldId id="263" r:id="rId7"/>
    <p:sldId id="264" r:id="rId8"/>
    <p:sldId id="265" r:id="rId9"/>
    <p:sldId id="268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DC53-B6DB-4990-9966-29B97608728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AD50-7598-4394-AEE1-B90E04F6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4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DC53-B6DB-4990-9966-29B97608728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AD50-7598-4394-AEE1-B90E04F6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5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DC53-B6DB-4990-9966-29B97608728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AD50-7598-4394-AEE1-B90E04F6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DC53-B6DB-4990-9966-29B97608728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AD50-7598-4394-AEE1-B90E04F6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1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DC53-B6DB-4990-9966-29B97608728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AD50-7598-4394-AEE1-B90E04F6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2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DC53-B6DB-4990-9966-29B97608728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AD50-7598-4394-AEE1-B90E04F6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5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DC53-B6DB-4990-9966-29B97608728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AD50-7598-4394-AEE1-B90E04F6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9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DC53-B6DB-4990-9966-29B97608728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AD50-7598-4394-AEE1-B90E04F6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2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DC53-B6DB-4990-9966-29B97608728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AD50-7598-4394-AEE1-B90E04F6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5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DC53-B6DB-4990-9966-29B97608728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AD50-7598-4394-AEE1-B90E04F6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DC53-B6DB-4990-9966-29B97608728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AD50-7598-4394-AEE1-B90E04F6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DC53-B6DB-4990-9966-29B97608728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2AD50-7598-4394-AEE1-B90E04F6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6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.vsd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Splunk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Kim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0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 – Install Forwarder on all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have robust </a:t>
            </a:r>
            <a:r>
              <a:rPr lang="en-US" dirty="0" err="1" smtClean="0"/>
              <a:t>Deployer</a:t>
            </a:r>
            <a:r>
              <a:rPr lang="en-US" dirty="0" smtClean="0"/>
              <a:t> and maybe multiple </a:t>
            </a:r>
            <a:r>
              <a:rPr lang="en-US" dirty="0" err="1" smtClean="0"/>
              <a:t>deployers</a:t>
            </a:r>
            <a:r>
              <a:rPr lang="en-US" dirty="0" smtClean="0"/>
              <a:t> depending on mix of environment</a:t>
            </a:r>
          </a:p>
          <a:p>
            <a:pPr lvl="1"/>
            <a:r>
              <a:rPr lang="en-US" dirty="0" err="1" smtClean="0"/>
              <a:t>Deployer</a:t>
            </a:r>
            <a:r>
              <a:rPr lang="en-US" dirty="0" smtClean="0"/>
              <a:t> for Linux</a:t>
            </a:r>
          </a:p>
          <a:p>
            <a:pPr lvl="1"/>
            <a:r>
              <a:rPr lang="en-US" dirty="0" err="1" smtClean="0"/>
              <a:t>Deployer</a:t>
            </a:r>
            <a:r>
              <a:rPr lang="en-US" dirty="0" smtClean="0"/>
              <a:t> for Windows</a:t>
            </a:r>
          </a:p>
          <a:p>
            <a:pPr lvl="1"/>
            <a:r>
              <a:rPr lang="en-US" dirty="0" err="1" smtClean="0"/>
              <a:t>Deployer</a:t>
            </a:r>
            <a:r>
              <a:rPr lang="en-US" dirty="0" smtClean="0"/>
              <a:t> for Other</a:t>
            </a:r>
          </a:p>
          <a:p>
            <a:r>
              <a:rPr lang="en-US" dirty="0" smtClean="0"/>
              <a:t>More forwarders will be queuing up to indexers for data 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6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Heavy Forwarder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Specifications on </a:t>
            </a:r>
            <a:r>
              <a:rPr lang="en-US" dirty="0" err="1" smtClean="0">
                <a:hlinkClick r:id="rId2" action="ppaction://hlinksldjump"/>
              </a:rPr>
              <a:t>Deployer</a:t>
            </a:r>
            <a:r>
              <a:rPr lang="en-US" dirty="0" smtClean="0">
                <a:hlinkClick r:id="rId2" action="ppaction://hlinksldjump"/>
              </a:rPr>
              <a:t>, license master, heavy forwarder or cluster </a:t>
            </a:r>
            <a:r>
              <a:rPr lang="en-US" dirty="0" err="1" smtClean="0">
                <a:hlinkClick r:id="rId2" action="ppaction://hlinksldjump"/>
              </a:rPr>
              <a:t>maste</a:t>
            </a:r>
            <a:r>
              <a:rPr lang="en-US" dirty="0" smtClean="0">
                <a:hlinkClick r:id="rId2" action="ppaction://hlinksldjump"/>
              </a:rPr>
              <a:t>...</a:t>
            </a:r>
            <a:endParaRPr lang="en-US" dirty="0" smtClean="0"/>
          </a:p>
          <a:p>
            <a:r>
              <a:rPr lang="en-US" dirty="0" smtClean="0"/>
              <a:t>Install DB Connect App on the Heavy Forwarder</a:t>
            </a:r>
          </a:p>
          <a:p>
            <a:r>
              <a:rPr lang="en-US" dirty="0" smtClean="0"/>
              <a:t>Set up Heavy Forwarder to not index data</a:t>
            </a:r>
          </a:p>
          <a:p>
            <a:r>
              <a:rPr lang="en-US" dirty="0" smtClean="0"/>
              <a:t>Setup DB Connect to query all databases in the environment and send that data to the indexers</a:t>
            </a:r>
          </a:p>
          <a:p>
            <a:r>
              <a:rPr lang="en-US" dirty="0" smtClean="0"/>
              <a:t>Will reduce ingested amount of data down to absolute minimum to meet AU-2 Security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Replaces the need for personal Dashboards</a:t>
            </a:r>
          </a:p>
          <a:p>
            <a:r>
              <a:rPr lang="en-US" dirty="0" smtClean="0"/>
              <a:t>Provides built in threat intelligence capabilities</a:t>
            </a:r>
          </a:p>
          <a:p>
            <a:r>
              <a:rPr lang="en-US" dirty="0" smtClean="0"/>
              <a:t>Processor and RAM intensive</a:t>
            </a:r>
          </a:p>
          <a:p>
            <a:pPr lvl="1"/>
            <a:r>
              <a:rPr lang="en-US" dirty="0" smtClean="0"/>
              <a:t>32+ Cores required for basic use</a:t>
            </a:r>
          </a:p>
          <a:p>
            <a:pPr lvl="1"/>
            <a:r>
              <a:rPr lang="en-US" dirty="0" smtClean="0"/>
              <a:t>64+ GB RAM required for basic use</a:t>
            </a:r>
          </a:p>
          <a:p>
            <a:pPr lvl="1"/>
            <a:r>
              <a:rPr lang="en-US" dirty="0" smtClean="0"/>
              <a:t>IOPS not too important</a:t>
            </a:r>
          </a:p>
          <a:p>
            <a:r>
              <a:rPr lang="en-US" dirty="0" smtClean="0"/>
              <a:t>Built in SOC capability in 1 app</a:t>
            </a:r>
          </a:p>
          <a:p>
            <a:r>
              <a:rPr lang="en-US" dirty="0" smtClean="0"/>
              <a:t>The server should stand alone as a search peer only used for Enterprise Security, no other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Tenable App for ACAS tie in</a:t>
            </a:r>
          </a:p>
          <a:p>
            <a:r>
              <a:rPr lang="en-US" dirty="0" err="1" smtClean="0"/>
              <a:t>ServiceNow</a:t>
            </a:r>
            <a:r>
              <a:rPr lang="en-US" dirty="0" smtClean="0"/>
              <a:t> App if you use </a:t>
            </a:r>
            <a:r>
              <a:rPr lang="en-US" dirty="0" err="1" smtClean="0"/>
              <a:t>ServiceNow</a:t>
            </a:r>
            <a:endParaRPr lang="en-US" dirty="0" smtClean="0"/>
          </a:p>
          <a:p>
            <a:r>
              <a:rPr lang="en-US" dirty="0" smtClean="0"/>
              <a:t>CyberArk App if you deploy CyberArk</a:t>
            </a:r>
          </a:p>
          <a:p>
            <a:r>
              <a:rPr lang="en-US" dirty="0" smtClean="0"/>
              <a:t>IIS and Apache Apps</a:t>
            </a:r>
          </a:p>
          <a:p>
            <a:r>
              <a:rPr lang="en-US" dirty="0" smtClean="0"/>
              <a:t>MS SQL and Oracle Add-on</a:t>
            </a:r>
          </a:p>
          <a:p>
            <a:r>
              <a:rPr lang="en-US" dirty="0" smtClean="0"/>
              <a:t>CISCO App for cisco devices</a:t>
            </a:r>
          </a:p>
          <a:p>
            <a:r>
              <a:rPr lang="en-US" dirty="0" smtClean="0"/>
              <a:t>McAfee Add on for HBSS</a:t>
            </a:r>
          </a:p>
        </p:txBody>
      </p:sp>
    </p:spTree>
    <p:extLst>
      <p:ext uri="{BB962C8B-B14F-4D97-AF65-F5344CB8AC3E}">
        <p14:creationId xmlns:p14="http://schemas.microsoft.com/office/powerpoint/2010/main" val="34752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Splunk</a:t>
            </a:r>
            <a:r>
              <a:rPr lang="en-US" dirty="0" smtClean="0"/>
              <a:t> instance to handle an enterprise 200+ users</a:t>
            </a:r>
          </a:p>
          <a:p>
            <a:r>
              <a:rPr lang="en-US" dirty="0" smtClean="0"/>
              <a:t>Will be equivalent to an enterprise network</a:t>
            </a:r>
          </a:p>
          <a:p>
            <a:r>
              <a:rPr lang="en-US" dirty="0" smtClean="0"/>
              <a:t>Mixed environment of Linux, Windows, Networking devices, Big Data, etc.</a:t>
            </a:r>
          </a:p>
          <a:p>
            <a:r>
              <a:rPr lang="en-US" dirty="0" smtClean="0"/>
              <a:t>Capable of providing automated dashboard of daily auditing for all servers</a:t>
            </a:r>
          </a:p>
          <a:p>
            <a:r>
              <a:rPr lang="en-US" dirty="0" smtClean="0"/>
              <a:t>Moderate/High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3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derived from 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shall use </a:t>
            </a:r>
            <a:r>
              <a:rPr lang="en-US" dirty="0" err="1" smtClean="0"/>
              <a:t>Splunk</a:t>
            </a:r>
            <a:r>
              <a:rPr lang="en-US" dirty="0" smtClean="0"/>
              <a:t> Enterprise No Enforcement License</a:t>
            </a:r>
          </a:p>
          <a:p>
            <a:r>
              <a:rPr lang="en-US" dirty="0" smtClean="0"/>
              <a:t>The system shall be clustered deployment of </a:t>
            </a:r>
            <a:r>
              <a:rPr lang="en-US" dirty="0" err="1" smtClean="0"/>
              <a:t>Splunk</a:t>
            </a:r>
            <a:endParaRPr lang="en-US" dirty="0" smtClean="0"/>
          </a:p>
          <a:p>
            <a:r>
              <a:rPr lang="en-US" dirty="0" smtClean="0"/>
              <a:t>The system shall use </a:t>
            </a:r>
            <a:r>
              <a:rPr lang="en-US" dirty="0" err="1" smtClean="0"/>
              <a:t>Splunk</a:t>
            </a:r>
            <a:r>
              <a:rPr lang="en-US" dirty="0" smtClean="0"/>
              <a:t> Enterprise Security for auditing and dashboards</a:t>
            </a:r>
          </a:p>
          <a:p>
            <a:r>
              <a:rPr lang="en-US" dirty="0" smtClean="0"/>
              <a:t>The system shall deploy greater than 2 indexers to maintain high availability</a:t>
            </a:r>
          </a:p>
          <a:p>
            <a:r>
              <a:rPr lang="en-US" dirty="0" smtClean="0"/>
              <a:t>The system shall be configured to transform events from all systems and applications within environment in a manner that is human readable and uniform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33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Splunk.vsdx</a:t>
            </a:r>
            <a:r>
              <a:rPr lang="en-US" dirty="0" smtClean="0"/>
              <a:t> on Google Drive Share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765849"/>
              </p:ext>
            </p:extLst>
          </p:nvPr>
        </p:nvGraphicFramePr>
        <p:xfrm>
          <a:off x="7097486" y="138339"/>
          <a:ext cx="5001985" cy="657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7343973" imgH="9658294" progId="Visio.Drawing.15">
                  <p:embed/>
                </p:oleObj>
              </mc:Choice>
              <mc:Fallback>
                <p:oleObj name="Visio" r:id="rId4" imgW="7343973" imgH="965829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7486" y="138339"/>
                        <a:ext cx="5001985" cy="6578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146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Indexer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Heavy on IOPS (Minimum 800 IOPS required)</a:t>
            </a:r>
          </a:p>
          <a:p>
            <a:pPr lvl="1"/>
            <a:r>
              <a:rPr lang="en-US" dirty="0" smtClean="0"/>
              <a:t>Indexers are IOPS intensive and require IOPS -&gt; RAM -&gt; CPU with IOPS being highest on necessity</a:t>
            </a:r>
          </a:p>
          <a:p>
            <a:r>
              <a:rPr lang="en-US" dirty="0" smtClean="0"/>
              <a:t>At least 1 TB storage per indexer</a:t>
            </a:r>
          </a:p>
          <a:p>
            <a:r>
              <a:rPr lang="en-US" dirty="0" smtClean="0"/>
              <a:t>At least 12 Cores per indexer and you can go lower if you have more indexers (e.g. 6 indexers instead of 3 indexers could warrant 6 Cores per indexer)</a:t>
            </a:r>
          </a:p>
          <a:p>
            <a:r>
              <a:rPr lang="en-US" dirty="0" smtClean="0"/>
              <a:t>At least 64 GB of RAM per indexer and you can go lower if you have more indexers (e.g. 32 GB of RAM if you have 6 indexers per indexer)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6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Head Peer or Search Head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Heads are Heavy on CPU usage</a:t>
            </a:r>
          </a:p>
          <a:p>
            <a:pPr lvl="1"/>
            <a:r>
              <a:rPr lang="en-US" dirty="0" smtClean="0"/>
              <a:t>1 Core per search at a time</a:t>
            </a:r>
          </a:p>
          <a:p>
            <a:pPr lvl="1"/>
            <a:r>
              <a:rPr lang="en-US" dirty="0" smtClean="0"/>
              <a:t>RAM used to cue up jobs</a:t>
            </a:r>
          </a:p>
          <a:p>
            <a:r>
              <a:rPr lang="en-US" dirty="0" smtClean="0"/>
              <a:t>Priority is CPU -&gt; RAM -&gt; IOPS</a:t>
            </a:r>
          </a:p>
          <a:p>
            <a:r>
              <a:rPr lang="en-US" dirty="0" smtClean="0"/>
              <a:t>Can use slow hard drives for Search Head as no data should be stored on these systems</a:t>
            </a:r>
          </a:p>
          <a:p>
            <a:r>
              <a:rPr lang="en-US" dirty="0" smtClean="0"/>
              <a:t>12 Cores per search head minimum, and 1 core per search at any given time</a:t>
            </a:r>
          </a:p>
          <a:p>
            <a:pPr lvl="1"/>
            <a:r>
              <a:rPr lang="en-US" dirty="0" smtClean="0"/>
              <a:t>If your dashboard has 16 panels, 4 panels will have to wait on the other 12 to load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2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Deployer</a:t>
            </a:r>
            <a:r>
              <a:rPr lang="en-US" dirty="0" smtClean="0"/>
              <a:t>, license master, heavy forwarder or cluster master on independent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usage is highest priority</a:t>
            </a:r>
          </a:p>
          <a:p>
            <a:r>
              <a:rPr lang="en-US" dirty="0" smtClean="0"/>
              <a:t>Priority is CPU -&gt; RAM -&gt; IOPs</a:t>
            </a:r>
          </a:p>
          <a:p>
            <a:r>
              <a:rPr lang="en-US" dirty="0" smtClean="0"/>
              <a:t>4-8 Cores Minimum</a:t>
            </a:r>
          </a:p>
          <a:p>
            <a:r>
              <a:rPr lang="en-US" dirty="0" smtClean="0"/>
              <a:t>16-32 GB RAM</a:t>
            </a:r>
          </a:p>
          <a:p>
            <a:r>
              <a:rPr lang="en-US" dirty="0" smtClean="0"/>
              <a:t>Any reliable hard drive</a:t>
            </a:r>
          </a:p>
          <a:p>
            <a:r>
              <a:rPr lang="en-US" dirty="0" smtClean="0"/>
              <a:t>Minimal processing as these only push configurations and monitor license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6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 – Central 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Central Event Log Collector</a:t>
            </a:r>
          </a:p>
          <a:p>
            <a:pPr lvl="1"/>
            <a:r>
              <a:rPr lang="en-US" dirty="0" smtClean="0"/>
              <a:t>Windows 2012 Server with Event Log Collector</a:t>
            </a:r>
          </a:p>
          <a:p>
            <a:pPr lvl="1"/>
            <a:r>
              <a:rPr lang="en-US" dirty="0" smtClean="0"/>
              <a:t>Universal Forwarder on the Event Collector Server</a:t>
            </a:r>
          </a:p>
          <a:p>
            <a:pPr lvl="1"/>
            <a:r>
              <a:rPr lang="en-US" dirty="0" smtClean="0"/>
              <a:t>Cluster of Servers to collect Event Logs in the event 1 server fails</a:t>
            </a:r>
          </a:p>
          <a:p>
            <a:r>
              <a:rPr lang="en-US" dirty="0" smtClean="0"/>
              <a:t>Syslog Server</a:t>
            </a:r>
          </a:p>
          <a:p>
            <a:pPr lvl="1"/>
            <a:r>
              <a:rPr lang="en-US" dirty="0" smtClean="0"/>
              <a:t>RHEL Server with open port 514 to collect Syslog events</a:t>
            </a:r>
          </a:p>
          <a:p>
            <a:pPr lvl="1"/>
            <a:r>
              <a:rPr lang="en-US" dirty="0" smtClean="0"/>
              <a:t>Forward to </a:t>
            </a:r>
            <a:r>
              <a:rPr lang="en-US" dirty="0" err="1" smtClean="0"/>
              <a:t>Splunk</a:t>
            </a:r>
            <a:r>
              <a:rPr lang="en-US" dirty="0" smtClean="0"/>
              <a:t> from here rather than each device and *NIX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Use Bro Framework to filter logs for relevant audit data and save to new location (Bro can do this automatically with proper scripts) for </a:t>
            </a:r>
            <a:r>
              <a:rPr lang="en-US" dirty="0" err="1" smtClean="0"/>
              <a:t>Splunk</a:t>
            </a:r>
            <a:r>
              <a:rPr lang="en-US" smtClean="0"/>
              <a:t> ingest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4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event log collectors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can automatically filter out noise from audit data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powershell</a:t>
            </a:r>
            <a:r>
              <a:rPr lang="en-US" dirty="0" smtClean="0"/>
              <a:t>, python or some other scripting language, you can convert data into csv files with relevant data and copy that data to /opt/</a:t>
            </a:r>
            <a:r>
              <a:rPr lang="en-US" dirty="0" err="1" smtClean="0"/>
              <a:t>splunk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/apps/search/lookup/ directory to be queried without hitting license for investigative purposes</a:t>
            </a:r>
          </a:p>
          <a:p>
            <a:r>
              <a:rPr lang="en-US" dirty="0" smtClean="0"/>
              <a:t>Reduce license hit</a:t>
            </a:r>
          </a:p>
          <a:p>
            <a:r>
              <a:rPr lang="en-US" dirty="0" smtClean="0"/>
              <a:t>Ability to reduce audit data while maintaining all Audit Data without losing data</a:t>
            </a:r>
          </a:p>
          <a:p>
            <a:r>
              <a:rPr lang="en-US" dirty="0" smtClean="0"/>
              <a:t>Can be backed or </a:t>
            </a:r>
            <a:r>
              <a:rPr lang="en-US" dirty="0" err="1" smtClean="0"/>
              <a:t>evt</a:t>
            </a:r>
            <a:r>
              <a:rPr lang="en-US" dirty="0" smtClean="0"/>
              <a:t> files can be moved to a storage medium for 5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744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Visio</vt:lpstr>
      <vt:lpstr>Splunk</vt:lpstr>
      <vt:lpstr>Requirements – High Level</vt:lpstr>
      <vt:lpstr>Requirements – derived from high level</vt:lpstr>
      <vt:lpstr>Architecture</vt:lpstr>
      <vt:lpstr>Indexer Specifications</vt:lpstr>
      <vt:lpstr>Search Head Peer or Search Head Cluster</vt:lpstr>
      <vt:lpstr>Deployer, license master, heavy forwarder or cluster master on independent server</vt:lpstr>
      <vt:lpstr>Option 1 – Central Auditing</vt:lpstr>
      <vt:lpstr>Why use event log collectors</vt:lpstr>
      <vt:lpstr>Option 2 – Install Forwarder on all systems</vt:lpstr>
      <vt:lpstr>Heavy Forwarder</vt:lpstr>
      <vt:lpstr>Enterprise Security</vt:lpstr>
      <vt:lpstr>Other apps to consider</vt:lpstr>
    </vt:vector>
  </TitlesOfParts>
  <Company>HPES NMCI NGEN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James C CTR Unknown</dc:creator>
  <cp:lastModifiedBy>James Kim</cp:lastModifiedBy>
  <cp:revision>16</cp:revision>
  <dcterms:created xsi:type="dcterms:W3CDTF">2018-05-21T14:45:00Z</dcterms:created>
  <dcterms:modified xsi:type="dcterms:W3CDTF">2018-05-23T09:42:35Z</dcterms:modified>
</cp:coreProperties>
</file>