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4"/>
  </p:sldMasterIdLst>
  <p:notesMasterIdLst>
    <p:notesMasterId r:id="rId24"/>
  </p:notesMasterIdLst>
  <p:sldIdLst>
    <p:sldId id="256" r:id="rId5"/>
    <p:sldId id="303" r:id="rId6"/>
    <p:sldId id="302" r:id="rId7"/>
    <p:sldId id="286" r:id="rId8"/>
    <p:sldId id="259" r:id="rId9"/>
    <p:sldId id="262" r:id="rId10"/>
    <p:sldId id="291" r:id="rId11"/>
    <p:sldId id="304" r:id="rId12"/>
    <p:sldId id="299" r:id="rId13"/>
    <p:sldId id="290" r:id="rId14"/>
    <p:sldId id="293" r:id="rId15"/>
    <p:sldId id="287" r:id="rId16"/>
    <p:sldId id="294" r:id="rId17"/>
    <p:sldId id="295" r:id="rId18"/>
    <p:sldId id="296" r:id="rId19"/>
    <p:sldId id="297" r:id="rId20"/>
    <p:sldId id="298" r:id="rId21"/>
    <p:sldId id="301" r:id="rId22"/>
    <p:sldId id="300" r:id="rId23"/>
  </p:sldIdLst>
  <p:sldSz cx="9144000" cy="5143500" type="screen16x9"/>
  <p:notesSz cx="6858000" cy="9144000"/>
  <p:embeddedFontLst>
    <p:embeddedFont>
      <p:font typeface="Segoe UI" panose="020B0502040204020203" pitchFamily="34" charset="0"/>
      <p:regular r:id="rId25"/>
      <p:bold r:id="rId26"/>
      <p:italic r:id="rId27"/>
      <p:boldItalic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Walter Turncoat" panose="020B0604020202020204" charset="0"/>
      <p:regular r:id="rId33"/>
    </p:embeddedFont>
    <p:embeddedFont>
      <p:font typeface="Sniglet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ED7E97CD-AB6A-4D6C-94D5-0D41E8A3DA61}">
  <a:tblStyle styleId="{ED7E97CD-AB6A-4D6C-94D5-0D41E8A3DA61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font" Target="fonts/font10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238704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90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3110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1697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2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5296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3477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6901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2840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8804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0536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193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3204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937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7908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1302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489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7357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229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20000">
        <p:fade/>
      </p:transition>
    </mc:Choice>
    <mc:Fallback xmlns="">
      <p:transition advClick="0" advTm="2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/>
            </a:lvl1pPr>
            <a:lvl2pPr lvl="1" algn="ctr" rtl="0">
              <a:spcBef>
                <a:spcPts val="0"/>
              </a:spcBef>
              <a:buSzPct val="100000"/>
              <a:buNone/>
              <a:defRPr sz="3000"/>
            </a:lvl2pPr>
            <a:lvl3pPr lvl="2" algn="ctr" rtl="0">
              <a:spcBef>
                <a:spcPts val="0"/>
              </a:spcBef>
              <a:buSzPct val="100000"/>
              <a:buNone/>
              <a:defRPr sz="3000"/>
            </a:lvl3pPr>
            <a:lvl4pPr lvl="3" algn="ctr" rtl="0">
              <a:spcBef>
                <a:spcPts val="0"/>
              </a:spcBef>
              <a:buSzPct val="100000"/>
              <a:buNone/>
              <a:defRPr sz="3000"/>
            </a:lvl4pPr>
            <a:lvl5pPr lvl="4" algn="ctr" rtl="0">
              <a:spcBef>
                <a:spcPts val="0"/>
              </a:spcBef>
              <a:buSzPct val="100000"/>
              <a:buNone/>
              <a:defRPr sz="3000"/>
            </a:lvl5pPr>
            <a:lvl6pPr lvl="5" algn="ctr" rtl="0">
              <a:spcBef>
                <a:spcPts val="0"/>
              </a:spcBef>
              <a:buSzPct val="100000"/>
              <a:buNone/>
              <a:defRPr sz="3000"/>
            </a:lvl6pPr>
            <a:lvl7pPr lvl="6" algn="ctr" rtl="0">
              <a:spcBef>
                <a:spcPts val="0"/>
              </a:spcBef>
              <a:buSzPct val="100000"/>
              <a:buNone/>
              <a:defRPr sz="3000"/>
            </a:lvl7pPr>
            <a:lvl8pPr lvl="7" algn="ctr" rtl="0">
              <a:spcBef>
                <a:spcPts val="0"/>
              </a:spcBef>
              <a:buSzPct val="100000"/>
              <a:buNone/>
              <a:defRPr sz="3000"/>
            </a:lvl8pPr>
            <a:lvl9pPr lvl="8" algn="ctr" rtl="0">
              <a:spcBef>
                <a:spcPts val="0"/>
              </a:spcBef>
              <a:buSzPct val="100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20000">
        <p:fade/>
      </p:transition>
    </mc:Choice>
    <mc:Fallback xmlns="">
      <p:transition advClick="0" advTm="2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20000">
        <p:fade/>
      </p:transition>
    </mc:Choice>
    <mc:Fallback xmlns="">
      <p:transition advClick="0" advTm="2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20000">
        <p:fade/>
      </p:transition>
    </mc:Choice>
    <mc:Fallback xmlns="">
      <p:transition advClick="0" advTm="2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6" r:id="rId4"/>
  </p:sldLayoutIdLst>
  <mc:AlternateContent xmlns:mc="http://schemas.openxmlformats.org/markup-compatibility/2006" xmlns:p14="http://schemas.microsoft.com/office/powerpoint/2010/main">
    <mc:Choice Requires="p14">
      <p:transition p14:dur="200" advClick="0" advTm="20000">
        <p:fade/>
      </p:transition>
    </mc:Choice>
    <mc:Fallback xmlns="">
      <p:transition advClick="0" advTm="20000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816429" y="1601281"/>
            <a:ext cx="7772400" cy="11597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tSQLt</a:t>
            </a:r>
            <a:br>
              <a:rPr lang="en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Database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dirty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Unit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17349">
        <p:fade/>
      </p:transition>
    </mc:Choice>
    <mc:Fallback xmlns="">
      <p:transition advClick="0" advTm="1734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893427" y="180997"/>
            <a:ext cx="7772400" cy="88186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.</a:t>
            </a:r>
          </a:p>
          <a:p>
            <a:pPr lvl="0" rtl="0">
              <a:spcBef>
                <a:spcPts val="0"/>
              </a:spcBef>
              <a:buNone/>
            </a:pPr>
            <a:endParaRPr sz="3600" dirty="0"/>
          </a:p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chemeClr val="bg1"/>
                </a:solidFill>
              </a:rPr>
              <a:t>What does a </a:t>
            </a:r>
            <a:r>
              <a:rPr lang="en-US" sz="3600" dirty="0">
                <a:solidFill>
                  <a:srgbClr val="92D050"/>
                </a:solidFill>
              </a:rPr>
              <a:t>test</a:t>
            </a:r>
            <a:r>
              <a:rPr lang="en-US" sz="3600" dirty="0">
                <a:solidFill>
                  <a:schemeClr val="bg1"/>
                </a:solidFill>
              </a:rPr>
              <a:t> look like </a:t>
            </a:r>
            <a:r>
              <a:rPr lang="en" sz="3600" dirty="0"/>
              <a:t>?</a:t>
            </a:r>
          </a:p>
        </p:txBody>
      </p:sp>
      <p:sp>
        <p:nvSpPr>
          <p:cNvPr id="10" name="Shape 365"/>
          <p:cNvSpPr/>
          <p:nvPr/>
        </p:nvSpPr>
        <p:spPr>
          <a:xfrm>
            <a:off x="339057" y="217621"/>
            <a:ext cx="1032543" cy="1044165"/>
          </a:xfrm>
          <a:custGeom>
            <a:avLst/>
            <a:gdLst/>
            <a:ahLst/>
            <a:cxnLst/>
            <a:rect l="0" t="0" r="0" b="0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71"/>
          <p:cNvSpPr txBox="1">
            <a:spLocks/>
          </p:cNvSpPr>
          <p:nvPr/>
        </p:nvSpPr>
        <p:spPr>
          <a:xfrm>
            <a:off x="679678" y="1298410"/>
            <a:ext cx="7986149" cy="5075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n" sz="4000" dirty="0">
                <a:solidFill>
                  <a:schemeClr val="bg1"/>
                </a:solidFill>
              </a:rPr>
              <a:t>Unit Tests are</a:t>
            </a:r>
            <a:br>
              <a:rPr lang="en" sz="4000" dirty="0">
                <a:solidFill>
                  <a:schemeClr val="bg1"/>
                </a:solidFill>
              </a:rPr>
            </a:br>
            <a:r>
              <a:rPr lang="en" sz="7200" dirty="0">
                <a:solidFill>
                  <a:srgbClr val="00B050"/>
                </a:solidFill>
              </a:rPr>
              <a:t>Stored Procedures</a:t>
            </a:r>
            <a:br>
              <a:rPr lang="en" sz="4000" dirty="0">
                <a:solidFill>
                  <a:srgbClr val="00B050"/>
                </a:solidFill>
              </a:rPr>
            </a:br>
            <a:r>
              <a:rPr lang="en" sz="4000" dirty="0">
                <a:solidFill>
                  <a:schemeClr val="bg1"/>
                </a:solidFill>
              </a:rPr>
              <a:t>containing your </a:t>
            </a:r>
            <a:r>
              <a:rPr lang="en-US" sz="4000" dirty="0">
                <a:solidFill>
                  <a:schemeClr val="bg1"/>
                </a:solidFill>
              </a:rPr>
              <a:t>SQL </a:t>
            </a:r>
            <a:r>
              <a:rPr lang="en" sz="4000" dirty="0">
                <a:solidFill>
                  <a:schemeClr val="bg1"/>
                </a:solidFill>
              </a:rPr>
              <a:t>test script</a:t>
            </a:r>
          </a:p>
        </p:txBody>
      </p:sp>
    </p:spTree>
    <p:extLst>
      <p:ext uri="{BB962C8B-B14F-4D97-AF65-F5344CB8AC3E}">
        <p14:creationId xmlns:p14="http://schemas.microsoft.com/office/powerpoint/2010/main" val="348689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18000">
        <p:fade/>
      </p:transition>
    </mc:Choice>
    <mc:Fallback xmlns="">
      <p:transition advClick="0" advTm="1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2617364" y="-156130"/>
            <a:ext cx="5293454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70C0"/>
                </a:solidFill>
              </a:rPr>
              <a:t>Unit Under </a:t>
            </a:r>
            <a:r>
              <a:rPr lang="en" dirty="0">
                <a:solidFill>
                  <a:srgbClr val="00B050"/>
                </a:solidFill>
              </a:rPr>
              <a:t>Test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431" y="1060450"/>
            <a:ext cx="6728056" cy="3769219"/>
          </a:xfrm>
          <a:prstGeom prst="rect">
            <a:avLst/>
          </a:prstGeom>
        </p:spPr>
      </p:pic>
      <p:sp>
        <p:nvSpPr>
          <p:cNvPr id="13" name="Shape 355"/>
          <p:cNvSpPr/>
          <p:nvPr/>
        </p:nvSpPr>
        <p:spPr>
          <a:xfrm>
            <a:off x="1754558" y="142759"/>
            <a:ext cx="971864" cy="820160"/>
          </a:xfrm>
          <a:custGeom>
            <a:avLst/>
            <a:gdLst/>
            <a:ahLst/>
            <a:cxnLst/>
            <a:rect l="0" t="0" r="0" b="0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76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22000">
        <p:fade/>
      </p:transition>
    </mc:Choice>
    <mc:Fallback xmlns="">
      <p:transition advClick="0" advTm="22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3301664" y="-79823"/>
            <a:ext cx="2437001" cy="76658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800" dirty="0">
                <a:solidFill>
                  <a:schemeClr val="bg1"/>
                </a:solidFill>
              </a:rPr>
              <a:t>Unit </a:t>
            </a:r>
            <a:r>
              <a:rPr lang="en" sz="2800" dirty="0">
                <a:solidFill>
                  <a:srgbClr val="00B050"/>
                </a:solidFill>
              </a:rPr>
              <a:t>Test</a:t>
            </a:r>
          </a:p>
        </p:txBody>
      </p:sp>
      <p:sp>
        <p:nvSpPr>
          <p:cNvPr id="14" name="Shape 298"/>
          <p:cNvSpPr/>
          <p:nvPr/>
        </p:nvSpPr>
        <p:spPr>
          <a:xfrm>
            <a:off x="3228261" y="116594"/>
            <a:ext cx="405672" cy="494666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468281" y="807677"/>
            <a:ext cx="835543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ALTER procedure </a:t>
            </a:r>
            <a:r>
              <a:rPr lang="en-US" sz="1800" b="1" dirty="0">
                <a:solidFill>
                  <a:srgbClr val="FFFF00"/>
                </a:solidFill>
                <a:latin typeface="Consolas" panose="020B0609020204030204" pitchFamily="49" charset="0"/>
              </a:rPr>
              <a:t>[</a:t>
            </a:r>
            <a:r>
              <a:rPr lang="en-US" sz="18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UnitTests</a:t>
            </a:r>
            <a:r>
              <a:rPr lang="en-US" sz="1800" b="1" dirty="0">
                <a:solidFill>
                  <a:srgbClr val="FFFF00"/>
                </a:solidFill>
                <a:latin typeface="Consolas" panose="020B0609020204030204" pitchFamily="49" charset="0"/>
              </a:rPr>
              <a:t>].[test </a:t>
            </a:r>
            <a:r>
              <a:rPr lang="en-US" sz="18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NormalizeStringForMatching</a:t>
            </a:r>
            <a:r>
              <a:rPr lang="en-US" sz="1800" b="1" dirty="0">
                <a:solidFill>
                  <a:srgbClr val="FFFF00"/>
                </a:solidFill>
                <a:latin typeface="Consolas" panose="020B0609020204030204" pitchFamily="49" charset="0"/>
              </a:rPr>
              <a:t> should remove non alphanumeric characters]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sz="1800" b="1" dirty="0">
                <a:solidFill>
                  <a:srgbClr val="FFFF00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   -- ARRANGE -- 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 declare @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testString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as varchar(100) = 'We are &amp;* -)+ !@# ~\$   &gt;&lt;? __ #,`}{characters’;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 declare @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expectedResult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as varchar(100) = '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Wearecharacters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’;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 declare @actual as varchar(100);</a:t>
            </a:r>
          </a:p>
          <a:p>
            <a:r>
              <a:rPr lang="en-US" sz="1800" b="1" dirty="0">
                <a:solidFill>
                  <a:srgbClr val="FFFF00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   -- ACT --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 select @actual =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dbo.NormalizeStringForMatching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(@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testString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FFFF00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   -- ASSERT --</a:t>
            </a:r>
          </a:p>
          <a:p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  exec 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tSQLt.assertequals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B0F0"/>
                </a:solidFill>
                <a:latin typeface="Consolas" panose="020B0609020204030204" pitchFamily="49" charset="0"/>
              </a:rPr>
              <a:t>@</a:t>
            </a:r>
            <a:r>
              <a:rPr lang="en-US" sz="1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expectedResult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B0F0"/>
                </a:solidFill>
                <a:latin typeface="Consolas" panose="020B0609020204030204" pitchFamily="49" charset="0"/>
              </a:rPr>
              <a:t>@actual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66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30000">
        <p:fade/>
      </p:transition>
    </mc:Choice>
    <mc:Fallback xmlns="">
      <p:transition advClick="0" advTm="30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365377" y="101987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bg1"/>
                </a:solidFill>
              </a:rPr>
              <a:t>Yes We </a:t>
            </a:r>
            <a:r>
              <a:rPr lang="en" dirty="0">
                <a:solidFill>
                  <a:srgbClr val="00B050"/>
                </a:solidFill>
              </a:rPr>
              <a:t>Can…</a:t>
            </a:r>
            <a:endParaRPr lang="en" dirty="0">
              <a:solidFill>
                <a:srgbClr val="FFFF00"/>
              </a:solidFill>
            </a:endParaRPr>
          </a:p>
        </p:txBody>
      </p:sp>
      <p:sp>
        <p:nvSpPr>
          <p:cNvPr id="5" name="Shape 318"/>
          <p:cNvSpPr/>
          <p:nvPr/>
        </p:nvSpPr>
        <p:spPr>
          <a:xfrm rot="1203707">
            <a:off x="1282221" y="239284"/>
            <a:ext cx="977300" cy="1123661"/>
          </a:xfrm>
          <a:custGeom>
            <a:avLst/>
            <a:gdLst/>
            <a:ahLst/>
            <a:cxnLst/>
            <a:rect l="0" t="0" r="0" b="0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71"/>
          <p:cNvSpPr txBox="1">
            <a:spLocks/>
          </p:cNvSpPr>
          <p:nvPr/>
        </p:nvSpPr>
        <p:spPr>
          <a:xfrm>
            <a:off x="2581279" y="1201281"/>
            <a:ext cx="4405108" cy="5075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n" sz="4800" dirty="0">
                <a:solidFill>
                  <a:srgbClr val="FFC000"/>
                </a:solidFill>
              </a:rPr>
              <a:t>Organize Tests</a:t>
            </a:r>
          </a:p>
        </p:txBody>
      </p:sp>
      <p:sp>
        <p:nvSpPr>
          <p:cNvPr id="10" name="Shape 71"/>
          <p:cNvSpPr txBox="1">
            <a:spLocks/>
          </p:cNvSpPr>
          <p:nvPr/>
        </p:nvSpPr>
        <p:spPr>
          <a:xfrm>
            <a:off x="191725" y="2041293"/>
            <a:ext cx="6458556" cy="5075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n" sz="4000" dirty="0">
                <a:solidFill>
                  <a:srgbClr val="0070C0"/>
                </a:solidFill>
              </a:rPr>
              <a:t>… Create test classes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26368" y="2881305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</a:rPr>
              <a:t>contactdata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E48274-C39C-425E-A2A6-F8934AED7C3F}"/>
              </a:ext>
            </a:extLst>
          </p:cNvPr>
          <p:cNvSpPr txBox="1"/>
          <p:nvPr/>
        </p:nvSpPr>
        <p:spPr>
          <a:xfrm>
            <a:off x="2164839" y="3370713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</a:rPr>
              <a:t>redemption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7DDBD7-F2E9-48A7-8BD8-EA16547D0AE8}"/>
              </a:ext>
            </a:extLst>
          </p:cNvPr>
          <p:cNvSpPr txBox="1"/>
          <p:nvPr/>
        </p:nvSpPr>
        <p:spPr>
          <a:xfrm>
            <a:off x="2126368" y="3860121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orders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26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25000">
        <p:fade/>
      </p:transition>
    </mc:Choice>
    <mc:Fallback xmlns="">
      <p:transition advClick="0" advTm="2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365377" y="101987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bg1"/>
                </a:solidFill>
              </a:rPr>
              <a:t>Yes We </a:t>
            </a:r>
            <a:r>
              <a:rPr lang="en" dirty="0">
                <a:solidFill>
                  <a:srgbClr val="00B050"/>
                </a:solidFill>
              </a:rPr>
              <a:t>Can…</a:t>
            </a:r>
            <a:endParaRPr lang="en" dirty="0">
              <a:solidFill>
                <a:srgbClr val="FFFF00"/>
              </a:solidFill>
            </a:endParaRPr>
          </a:p>
        </p:txBody>
      </p:sp>
      <p:sp>
        <p:nvSpPr>
          <p:cNvPr id="7" name="Shape 71"/>
          <p:cNvSpPr txBox="1">
            <a:spLocks/>
          </p:cNvSpPr>
          <p:nvPr/>
        </p:nvSpPr>
        <p:spPr>
          <a:xfrm>
            <a:off x="2761871" y="1261786"/>
            <a:ext cx="4405108" cy="5075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n" sz="4800" dirty="0">
                <a:solidFill>
                  <a:srgbClr val="FFC000"/>
                </a:solidFill>
              </a:rPr>
              <a:t>Use Assertions</a:t>
            </a:r>
          </a:p>
        </p:txBody>
      </p:sp>
      <p:sp>
        <p:nvSpPr>
          <p:cNvPr id="10" name="Shape 71"/>
          <p:cNvSpPr txBox="1">
            <a:spLocks/>
          </p:cNvSpPr>
          <p:nvPr/>
        </p:nvSpPr>
        <p:spPr>
          <a:xfrm>
            <a:off x="2956772" y="2167821"/>
            <a:ext cx="6458556" cy="5075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" sz="4000" dirty="0">
                <a:solidFill>
                  <a:srgbClr val="0070C0"/>
                </a:solidFill>
              </a:rPr>
              <a:t>AssertEquals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" sz="4000" dirty="0">
                <a:solidFill>
                  <a:srgbClr val="0070C0"/>
                </a:solidFill>
              </a:rPr>
              <a:t>AssertEqualsTable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" sz="4000" dirty="0">
                <a:solidFill>
                  <a:srgbClr val="0070C0"/>
                </a:solidFill>
              </a:rPr>
              <a:t>AssertEmptyTable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" sz="4000" dirty="0">
                <a:solidFill>
                  <a:srgbClr val="0070C0"/>
                </a:solidFill>
              </a:rPr>
              <a:t>…and more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" sz="4000" dirty="0">
              <a:solidFill>
                <a:srgbClr val="0070C0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" sz="4000" dirty="0">
              <a:solidFill>
                <a:srgbClr val="0070C0"/>
              </a:solidFill>
            </a:endParaRPr>
          </a:p>
        </p:txBody>
      </p:sp>
      <p:sp>
        <p:nvSpPr>
          <p:cNvPr id="6" name="Shape 353">
            <a:extLst>
              <a:ext uri="{FF2B5EF4-FFF2-40B4-BE49-F238E27FC236}">
                <a16:creationId xmlns:a16="http://schemas.microsoft.com/office/drawing/2014/main" id="{2A40656E-EB4E-40F2-A222-E7D6D57F9FB1}"/>
              </a:ext>
            </a:extLst>
          </p:cNvPr>
          <p:cNvSpPr/>
          <p:nvPr/>
        </p:nvSpPr>
        <p:spPr>
          <a:xfrm>
            <a:off x="1407229" y="386015"/>
            <a:ext cx="816018" cy="875771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41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25000">
        <p:fade/>
      </p:transition>
    </mc:Choice>
    <mc:Fallback xmlns="">
      <p:transition advClick="0" advTm="2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740616" y="101987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bg1"/>
                </a:solidFill>
              </a:rPr>
              <a:t>Yes We </a:t>
            </a:r>
            <a:r>
              <a:rPr lang="en" dirty="0">
                <a:solidFill>
                  <a:srgbClr val="00B050"/>
                </a:solidFill>
              </a:rPr>
              <a:t>Can…</a:t>
            </a:r>
            <a:endParaRPr lang="en" dirty="0">
              <a:solidFill>
                <a:srgbClr val="FFFF00"/>
              </a:solidFill>
            </a:endParaRPr>
          </a:p>
        </p:txBody>
      </p:sp>
      <p:sp>
        <p:nvSpPr>
          <p:cNvPr id="7" name="Shape 71"/>
          <p:cNvSpPr txBox="1">
            <a:spLocks/>
          </p:cNvSpPr>
          <p:nvPr/>
        </p:nvSpPr>
        <p:spPr>
          <a:xfrm>
            <a:off x="2662302" y="1251703"/>
            <a:ext cx="4405108" cy="5075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n" sz="4800" dirty="0">
                <a:solidFill>
                  <a:srgbClr val="FFC000"/>
                </a:solidFill>
              </a:rPr>
              <a:t>Mock Objects</a:t>
            </a:r>
          </a:p>
        </p:txBody>
      </p:sp>
      <p:sp>
        <p:nvSpPr>
          <p:cNvPr id="10" name="Shape 71"/>
          <p:cNvSpPr txBox="1">
            <a:spLocks/>
          </p:cNvSpPr>
          <p:nvPr/>
        </p:nvSpPr>
        <p:spPr>
          <a:xfrm>
            <a:off x="3245600" y="2157738"/>
            <a:ext cx="4989623" cy="5075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" sz="4000" dirty="0">
                <a:solidFill>
                  <a:srgbClr val="00B050"/>
                </a:solidFill>
              </a:rPr>
              <a:t>Tables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" sz="4000" dirty="0">
                <a:solidFill>
                  <a:srgbClr val="0070C0"/>
                </a:solidFill>
              </a:rPr>
              <a:t>Views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" sz="4000" dirty="0">
              <a:solidFill>
                <a:srgbClr val="0070C0"/>
              </a:solidFill>
            </a:endParaRPr>
          </a:p>
        </p:txBody>
      </p:sp>
      <p:sp>
        <p:nvSpPr>
          <p:cNvPr id="6" name="Shape 289">
            <a:extLst>
              <a:ext uri="{FF2B5EF4-FFF2-40B4-BE49-F238E27FC236}">
                <a16:creationId xmlns:a16="http://schemas.microsoft.com/office/drawing/2014/main" id="{E16914E0-FA2A-419A-AFB8-9AF7654B9692}"/>
              </a:ext>
            </a:extLst>
          </p:cNvPr>
          <p:cNvSpPr/>
          <p:nvPr/>
        </p:nvSpPr>
        <p:spPr>
          <a:xfrm>
            <a:off x="1353545" y="338968"/>
            <a:ext cx="1173224" cy="922818"/>
          </a:xfrm>
          <a:custGeom>
            <a:avLst/>
            <a:gdLst/>
            <a:ahLst/>
            <a:cxnLst/>
            <a:rect l="0" t="0" r="0" b="0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13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25000">
        <p:fade/>
      </p:transition>
    </mc:Choice>
    <mc:Fallback xmlns="">
      <p:transition advClick="0" advTm="2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585824" y="101987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bg1"/>
                </a:solidFill>
              </a:rPr>
              <a:t>Yes We </a:t>
            </a:r>
            <a:r>
              <a:rPr lang="en" dirty="0">
                <a:solidFill>
                  <a:srgbClr val="00B050"/>
                </a:solidFill>
              </a:rPr>
              <a:t>Can…</a:t>
            </a:r>
            <a:endParaRPr lang="en" dirty="0">
              <a:solidFill>
                <a:srgbClr val="FFFF00"/>
              </a:solidFill>
            </a:endParaRPr>
          </a:p>
        </p:txBody>
      </p:sp>
      <p:sp>
        <p:nvSpPr>
          <p:cNvPr id="7" name="Shape 71"/>
          <p:cNvSpPr txBox="1">
            <a:spLocks/>
          </p:cNvSpPr>
          <p:nvPr/>
        </p:nvSpPr>
        <p:spPr>
          <a:xfrm>
            <a:off x="2958157" y="1261786"/>
            <a:ext cx="4405108" cy="5075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n-US" sz="4800" dirty="0">
                <a:solidFill>
                  <a:srgbClr val="FFC000"/>
                </a:solidFill>
              </a:rPr>
              <a:t>Spy Procedures</a:t>
            </a:r>
            <a:endParaRPr lang="en" sz="4800" dirty="0">
              <a:solidFill>
                <a:srgbClr val="FFC000"/>
              </a:solidFill>
            </a:endParaRPr>
          </a:p>
        </p:txBody>
      </p:sp>
      <p:sp>
        <p:nvSpPr>
          <p:cNvPr id="10" name="Shape 71"/>
          <p:cNvSpPr txBox="1">
            <a:spLocks/>
          </p:cNvSpPr>
          <p:nvPr/>
        </p:nvSpPr>
        <p:spPr>
          <a:xfrm>
            <a:off x="2958157" y="2167821"/>
            <a:ext cx="4989623" cy="5075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B050"/>
                </a:solidFill>
              </a:rPr>
              <a:t>Execution count</a:t>
            </a:r>
            <a:endParaRPr lang="en" sz="4000" dirty="0">
              <a:solidFill>
                <a:srgbClr val="00B050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70C0"/>
                </a:solidFill>
              </a:rPr>
              <a:t>Parameter values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Set return value</a:t>
            </a:r>
            <a:endParaRPr lang="en" sz="4000" dirty="0">
              <a:solidFill>
                <a:schemeClr val="bg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" sz="4000" dirty="0">
              <a:solidFill>
                <a:srgbClr val="0070C0"/>
              </a:solidFill>
            </a:endParaRPr>
          </a:p>
        </p:txBody>
      </p:sp>
      <p:sp>
        <p:nvSpPr>
          <p:cNvPr id="6" name="Shape 333">
            <a:extLst>
              <a:ext uri="{FF2B5EF4-FFF2-40B4-BE49-F238E27FC236}">
                <a16:creationId xmlns:a16="http://schemas.microsoft.com/office/drawing/2014/main" id="{63296FEA-B2BE-4A58-A8D0-C9825C9381D7}"/>
              </a:ext>
            </a:extLst>
          </p:cNvPr>
          <p:cNvSpPr/>
          <p:nvPr/>
        </p:nvSpPr>
        <p:spPr>
          <a:xfrm>
            <a:off x="1281253" y="231359"/>
            <a:ext cx="1092389" cy="1154820"/>
          </a:xfrm>
          <a:custGeom>
            <a:avLst/>
            <a:gdLst/>
            <a:ahLst/>
            <a:cxnLst/>
            <a:rect l="0" t="0" r="0" b="0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880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25000">
        <p:fade/>
      </p:transition>
    </mc:Choice>
    <mc:Fallback xmlns="">
      <p:transition advClick="0" advTm="2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485777" y="75137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bg1"/>
                </a:solidFill>
              </a:rPr>
              <a:t>Yes We </a:t>
            </a:r>
            <a:r>
              <a:rPr lang="en" dirty="0">
                <a:solidFill>
                  <a:srgbClr val="00B050"/>
                </a:solidFill>
              </a:rPr>
              <a:t>Can…</a:t>
            </a:r>
            <a:endParaRPr lang="en" dirty="0">
              <a:solidFill>
                <a:srgbClr val="FFFF00"/>
              </a:solidFill>
            </a:endParaRPr>
          </a:p>
        </p:txBody>
      </p:sp>
      <p:sp>
        <p:nvSpPr>
          <p:cNvPr id="7" name="Shape 71"/>
          <p:cNvSpPr txBox="1">
            <a:spLocks/>
          </p:cNvSpPr>
          <p:nvPr/>
        </p:nvSpPr>
        <p:spPr>
          <a:xfrm>
            <a:off x="2732192" y="1234936"/>
            <a:ext cx="4405108" cy="5075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n-US" sz="4800" dirty="0">
                <a:solidFill>
                  <a:srgbClr val="FFC000"/>
                </a:solidFill>
              </a:rPr>
              <a:t>Fake Functions</a:t>
            </a:r>
            <a:endParaRPr lang="en" sz="4800" dirty="0">
              <a:solidFill>
                <a:srgbClr val="FFC000"/>
              </a:solidFill>
            </a:endParaRPr>
          </a:p>
        </p:txBody>
      </p:sp>
      <p:sp>
        <p:nvSpPr>
          <p:cNvPr id="10" name="Shape 71"/>
          <p:cNvSpPr txBox="1">
            <a:spLocks/>
          </p:cNvSpPr>
          <p:nvPr/>
        </p:nvSpPr>
        <p:spPr>
          <a:xfrm>
            <a:off x="2732192" y="2140971"/>
            <a:ext cx="6373906" cy="5075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B050"/>
                </a:solidFill>
              </a:rPr>
              <a:t>Return hard coded</a:t>
            </a:r>
            <a:br>
              <a:rPr lang="en-US" sz="4000" dirty="0">
                <a:solidFill>
                  <a:srgbClr val="00B050"/>
                </a:solidFill>
              </a:rPr>
            </a:br>
            <a:r>
              <a:rPr lang="en-US" sz="4000" dirty="0">
                <a:solidFill>
                  <a:srgbClr val="00B050"/>
                </a:solidFill>
              </a:rPr>
              <a:t>value</a:t>
            </a:r>
            <a:endParaRPr lang="en" sz="4000" dirty="0">
              <a:solidFill>
                <a:srgbClr val="00B050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70C0"/>
                </a:solidFill>
              </a:rPr>
              <a:t>Evaluate parameters</a:t>
            </a:r>
            <a:endParaRPr lang="en" sz="4000" dirty="0">
              <a:solidFill>
                <a:srgbClr val="0070C0"/>
              </a:solidFill>
            </a:endParaRPr>
          </a:p>
        </p:txBody>
      </p:sp>
      <p:sp>
        <p:nvSpPr>
          <p:cNvPr id="6" name="Shape 319">
            <a:extLst>
              <a:ext uri="{FF2B5EF4-FFF2-40B4-BE49-F238E27FC236}">
                <a16:creationId xmlns:a16="http://schemas.microsoft.com/office/drawing/2014/main" id="{C795DE40-2CD7-427D-8AA9-1E9B8E2ADACF}"/>
              </a:ext>
            </a:extLst>
          </p:cNvPr>
          <p:cNvSpPr/>
          <p:nvPr/>
        </p:nvSpPr>
        <p:spPr>
          <a:xfrm>
            <a:off x="1359229" y="289780"/>
            <a:ext cx="944700" cy="937332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29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20000">
        <p:fade/>
      </p:transition>
    </mc:Choice>
    <mc:Fallback xmlns="">
      <p:transition advClick="0" advTm="20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485777" y="75137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bg1"/>
                </a:solidFill>
              </a:rPr>
              <a:t>Yes We </a:t>
            </a:r>
            <a:r>
              <a:rPr lang="en" dirty="0">
                <a:solidFill>
                  <a:srgbClr val="00B050"/>
                </a:solidFill>
              </a:rPr>
              <a:t>Can…</a:t>
            </a:r>
            <a:endParaRPr lang="en" dirty="0">
              <a:solidFill>
                <a:srgbClr val="FFFF00"/>
              </a:solidFill>
            </a:endParaRPr>
          </a:p>
        </p:txBody>
      </p:sp>
      <p:sp>
        <p:nvSpPr>
          <p:cNvPr id="7" name="Shape 71"/>
          <p:cNvSpPr txBox="1">
            <a:spLocks/>
          </p:cNvSpPr>
          <p:nvPr/>
        </p:nvSpPr>
        <p:spPr>
          <a:xfrm>
            <a:off x="1978430" y="1449579"/>
            <a:ext cx="4405108" cy="5075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n-US" sz="12400" dirty="0">
                <a:solidFill>
                  <a:srgbClr val="FFC000"/>
                </a:solidFill>
              </a:rPr>
              <a:t>CI</a:t>
            </a:r>
            <a:r>
              <a:rPr lang="en-US" sz="12400" dirty="0">
                <a:solidFill>
                  <a:srgbClr val="FF0000"/>
                </a:solidFill>
              </a:rPr>
              <a:t>/</a:t>
            </a:r>
            <a:r>
              <a:rPr lang="en-US" sz="12400" dirty="0">
                <a:solidFill>
                  <a:schemeClr val="accent1">
                    <a:lumMod val="75000"/>
                  </a:schemeClr>
                </a:solidFill>
              </a:rPr>
              <a:t>CD</a:t>
            </a:r>
            <a:endParaRPr lang="en" sz="1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Shape 353">
            <a:extLst/>
          </p:cNvPr>
          <p:cNvSpPr/>
          <p:nvPr/>
        </p:nvSpPr>
        <p:spPr>
          <a:xfrm>
            <a:off x="1407229" y="386015"/>
            <a:ext cx="816018" cy="875771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7F53BA-241A-4872-AC07-480B881C7C28}"/>
              </a:ext>
            </a:extLst>
          </p:cNvPr>
          <p:cNvSpPr txBox="1"/>
          <p:nvPr/>
        </p:nvSpPr>
        <p:spPr>
          <a:xfrm>
            <a:off x="948764" y="3750197"/>
            <a:ext cx="7487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</a:rPr>
              <a:t>Sample :  http://tsqlt.org/177/integrating-tsqlt-with-cruise-control/</a:t>
            </a:r>
          </a:p>
        </p:txBody>
      </p:sp>
    </p:spTree>
    <p:extLst>
      <p:ext uri="{BB962C8B-B14F-4D97-AF65-F5344CB8AC3E}">
        <p14:creationId xmlns:p14="http://schemas.microsoft.com/office/powerpoint/2010/main" val="415118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10000">
        <p:fade/>
      </p:transition>
    </mc:Choice>
    <mc:Fallback xmlns="">
      <p:transition advClick="0" advTm="10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45383" y="1355506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9600" dirty="0">
                <a:solidFill>
                  <a:schemeClr val="accent2"/>
                </a:solidFill>
              </a:rPr>
              <a:t>Lets</a:t>
            </a:r>
            <a:r>
              <a:rPr lang="en" sz="9600" dirty="0"/>
              <a:t> </a:t>
            </a:r>
            <a:r>
              <a:rPr lang="en-US" sz="9600" dirty="0">
                <a:solidFill>
                  <a:srgbClr val="00B050"/>
                </a:solidFill>
              </a:rPr>
              <a:t>Try</a:t>
            </a:r>
            <a:r>
              <a:rPr lang="en" sz="9600" dirty="0"/>
              <a:t> </a:t>
            </a:r>
            <a:r>
              <a:rPr lang="en-US" sz="9600" dirty="0">
                <a:solidFill>
                  <a:srgbClr val="0070C0"/>
                </a:solidFill>
              </a:rPr>
              <a:t>It</a:t>
            </a:r>
            <a:endParaRPr lang="en" sz="9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90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8000">
        <p:fade/>
      </p:transition>
    </mc:Choice>
    <mc:Fallback xmlns="">
      <p:transition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A1A401-006F-46E3-9B97-DE5754604E72}"/>
              </a:ext>
            </a:extLst>
          </p:cNvPr>
          <p:cNvSpPr/>
          <p:nvPr/>
        </p:nvSpPr>
        <p:spPr>
          <a:xfrm>
            <a:off x="0" y="0"/>
            <a:ext cx="4509247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4913300" y="1708858"/>
            <a:ext cx="3486630" cy="11597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tSQLt</a:t>
            </a:r>
            <a:br>
              <a:rPr lang="en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Database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dirty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Unit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Testing</a:t>
            </a:r>
          </a:p>
        </p:txBody>
      </p:sp>
      <p:sp>
        <p:nvSpPr>
          <p:cNvPr id="5" name="Shape 141">
            <a:extLst>
              <a:ext uri="{FF2B5EF4-FFF2-40B4-BE49-F238E27FC236}">
                <a16:creationId xmlns:a16="http://schemas.microsoft.com/office/drawing/2014/main" id="{13D08737-80DE-4AB1-9252-B86BF4CB5DD6}"/>
              </a:ext>
            </a:extLst>
          </p:cNvPr>
          <p:cNvSpPr txBox="1">
            <a:spLocks/>
          </p:cNvSpPr>
          <p:nvPr/>
        </p:nvSpPr>
        <p:spPr>
          <a:xfrm>
            <a:off x="0" y="316770"/>
            <a:ext cx="4509247" cy="596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Dexter Baga</a:t>
            </a:r>
          </a:p>
          <a:p>
            <a:pPr marL="457200" lvl="4" indent="-457200" algn="l">
              <a:buFont typeface="Arial" panose="020B0604020202020204" pitchFamily="34" charset="0"/>
              <a:buChar char="•"/>
            </a:pPr>
            <a:endParaRPr lang="en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hape 141">
            <a:extLst>
              <a:ext uri="{FF2B5EF4-FFF2-40B4-BE49-F238E27FC236}">
                <a16:creationId xmlns:a16="http://schemas.microsoft.com/office/drawing/2014/main" id="{604D0243-FF39-4975-9F3E-C336E8AE7EB3}"/>
              </a:ext>
            </a:extLst>
          </p:cNvPr>
          <p:cNvSpPr txBox="1">
            <a:spLocks/>
          </p:cNvSpPr>
          <p:nvPr/>
        </p:nvSpPr>
        <p:spPr>
          <a:xfrm>
            <a:off x="0" y="2581842"/>
            <a:ext cx="4509244" cy="596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Hunter Industries Inc.</a:t>
            </a:r>
          </a:p>
          <a:p>
            <a:pPr marL="457200" lvl="4" indent="-457200">
              <a:buFont typeface="Arial" panose="020B0604020202020204" pitchFamily="34" charset="0"/>
              <a:buChar char="•"/>
            </a:pPr>
            <a:endParaRPr lang="en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Shape 141">
            <a:extLst>
              <a:ext uri="{FF2B5EF4-FFF2-40B4-BE49-F238E27FC236}">
                <a16:creationId xmlns:a16="http://schemas.microsoft.com/office/drawing/2014/main" id="{D9BD5FA3-EBD3-4692-8F4F-4FBC7E163522}"/>
              </a:ext>
            </a:extLst>
          </p:cNvPr>
          <p:cNvSpPr txBox="1">
            <a:spLocks/>
          </p:cNvSpPr>
          <p:nvPr/>
        </p:nvSpPr>
        <p:spPr>
          <a:xfrm>
            <a:off x="411809" y="3638112"/>
            <a:ext cx="4097438" cy="596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Mob Programming</a:t>
            </a:r>
          </a:p>
          <a:p>
            <a:pPr marL="457200" lvl="4" indent="-457200" algn="l">
              <a:buFont typeface="Arial" panose="020B0604020202020204" pitchFamily="34" charset="0"/>
              <a:buChar char="•"/>
            </a:pPr>
            <a:endParaRPr lang="en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Shape 141">
            <a:extLst>
              <a:ext uri="{FF2B5EF4-FFF2-40B4-BE49-F238E27FC236}">
                <a16:creationId xmlns:a16="http://schemas.microsoft.com/office/drawing/2014/main" id="{71706246-F60E-4374-AA52-D558ED838476}"/>
              </a:ext>
            </a:extLst>
          </p:cNvPr>
          <p:cNvSpPr txBox="1">
            <a:spLocks/>
          </p:cNvSpPr>
          <p:nvPr/>
        </p:nvSpPr>
        <p:spPr>
          <a:xfrm>
            <a:off x="0" y="4125720"/>
            <a:ext cx="4509247" cy="4254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1600" i="1" dirty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mobprogramming.org</a:t>
            </a:r>
          </a:p>
          <a:p>
            <a:pPr marL="457200" lvl="4" indent="-457200">
              <a:buFont typeface="Arial" panose="020B0604020202020204" pitchFamily="34" charset="0"/>
              <a:buChar char="•"/>
            </a:pPr>
            <a:endParaRPr lang="en" sz="1600" i="1" dirty="0">
              <a:solidFill>
                <a:srgbClr val="92D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Shape 141">
            <a:extLst>
              <a:ext uri="{FF2B5EF4-FFF2-40B4-BE49-F238E27FC236}">
                <a16:creationId xmlns:a16="http://schemas.microsoft.com/office/drawing/2014/main" id="{A62748CB-E952-41F1-81C5-AA37C9E7E1FC}"/>
              </a:ext>
            </a:extLst>
          </p:cNvPr>
          <p:cNvSpPr txBox="1">
            <a:spLocks/>
          </p:cNvSpPr>
          <p:nvPr/>
        </p:nvSpPr>
        <p:spPr>
          <a:xfrm>
            <a:off x="0" y="3079337"/>
            <a:ext cx="4509247" cy="4254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1600" i="1" dirty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hunterindustries.com</a:t>
            </a:r>
          </a:p>
          <a:p>
            <a:pPr marL="457200" lvl="4" indent="-457200">
              <a:buFont typeface="Arial" panose="020B0604020202020204" pitchFamily="34" charset="0"/>
              <a:buChar char="•"/>
            </a:pPr>
            <a:endParaRPr lang="en" sz="1600" i="1" dirty="0">
              <a:solidFill>
                <a:srgbClr val="92D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Shape 141">
            <a:extLst>
              <a:ext uri="{FF2B5EF4-FFF2-40B4-BE49-F238E27FC236}">
                <a16:creationId xmlns:a16="http://schemas.microsoft.com/office/drawing/2014/main" id="{716132D4-06B7-46DC-BC3E-A521B712174B}"/>
              </a:ext>
            </a:extLst>
          </p:cNvPr>
          <p:cNvSpPr txBox="1">
            <a:spLocks/>
          </p:cNvSpPr>
          <p:nvPr/>
        </p:nvSpPr>
        <p:spPr>
          <a:xfrm>
            <a:off x="-2" y="1013988"/>
            <a:ext cx="4509247" cy="4254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1600" i="1" dirty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dexter.baga@gmail.com</a:t>
            </a:r>
          </a:p>
          <a:p>
            <a:pPr marL="457200" lvl="4" indent="-457200">
              <a:buFont typeface="Arial" panose="020B0604020202020204" pitchFamily="34" charset="0"/>
              <a:buChar char="•"/>
            </a:pPr>
            <a:endParaRPr lang="en" sz="1600" i="1" dirty="0">
              <a:solidFill>
                <a:srgbClr val="92D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Shape 141">
            <a:extLst>
              <a:ext uri="{FF2B5EF4-FFF2-40B4-BE49-F238E27FC236}">
                <a16:creationId xmlns:a16="http://schemas.microsoft.com/office/drawing/2014/main" id="{35421204-D234-45C0-8ACD-AE44EC06B72C}"/>
              </a:ext>
            </a:extLst>
          </p:cNvPr>
          <p:cNvSpPr txBox="1">
            <a:spLocks/>
          </p:cNvSpPr>
          <p:nvPr/>
        </p:nvSpPr>
        <p:spPr>
          <a:xfrm>
            <a:off x="0" y="1459673"/>
            <a:ext cx="4509247" cy="4254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1600" i="1" dirty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LinkedIn : </a:t>
            </a:r>
            <a:r>
              <a:rPr lang="en-US" sz="1600" i="1" dirty="0" err="1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dexterbaga</a:t>
            </a:r>
            <a:endParaRPr lang="en-US" sz="1600" i="1" dirty="0">
              <a:solidFill>
                <a:srgbClr val="92D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i="1" dirty="0">
              <a:solidFill>
                <a:srgbClr val="92D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" sz="1600" i="1" dirty="0">
              <a:solidFill>
                <a:srgbClr val="92D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Shape 141">
            <a:extLst>
              <a:ext uri="{FF2B5EF4-FFF2-40B4-BE49-F238E27FC236}">
                <a16:creationId xmlns:a16="http://schemas.microsoft.com/office/drawing/2014/main" id="{BA522860-1550-4DD5-B0CA-8B4FF2369C77}"/>
              </a:ext>
            </a:extLst>
          </p:cNvPr>
          <p:cNvSpPr txBox="1">
            <a:spLocks/>
          </p:cNvSpPr>
          <p:nvPr/>
        </p:nvSpPr>
        <p:spPr>
          <a:xfrm>
            <a:off x="-3" y="1866003"/>
            <a:ext cx="4509247" cy="4254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1600" i="1" dirty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Twitter : @</a:t>
            </a:r>
            <a:r>
              <a:rPr lang="en-US" sz="1600" i="1" dirty="0" err="1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DexterBaga</a:t>
            </a:r>
            <a:endParaRPr lang="en-US" sz="1600" i="1" dirty="0">
              <a:solidFill>
                <a:srgbClr val="92D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i="1" dirty="0">
              <a:solidFill>
                <a:srgbClr val="92D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" sz="1600" i="1" dirty="0">
              <a:solidFill>
                <a:srgbClr val="92D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16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17349">
        <p:fade/>
      </p:transition>
    </mc:Choice>
    <mc:Fallback xmlns="">
      <p:transition advClick="0" advTm="17349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495043-C749-4C85-86FA-7416F09AC779}"/>
              </a:ext>
            </a:extLst>
          </p:cNvPr>
          <p:cNvSpPr txBox="1"/>
          <p:nvPr/>
        </p:nvSpPr>
        <p:spPr>
          <a:xfrm>
            <a:off x="2009265" y="1744623"/>
            <a:ext cx="5160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rgbClr val="92D050"/>
                </a:solidFill>
              </a:rPr>
              <a:t>tSQLt</a:t>
            </a:r>
            <a:r>
              <a:rPr lang="en-US" sz="3600" dirty="0">
                <a:solidFill>
                  <a:srgbClr val="92D050"/>
                </a:solidFill>
              </a:rPr>
              <a:t>-Database-Testing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1745DC-292F-4B1F-9A27-F8B438357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353560" y="2390954"/>
            <a:ext cx="1665406" cy="166540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B6B204-13C9-49AC-8CB0-0A9740343A8B}"/>
              </a:ext>
            </a:extLst>
          </p:cNvPr>
          <p:cNvSpPr txBox="1"/>
          <p:nvPr/>
        </p:nvSpPr>
        <p:spPr>
          <a:xfrm>
            <a:off x="2009265" y="1159848"/>
            <a:ext cx="5020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https://github.com/DexterBaga</a:t>
            </a:r>
          </a:p>
        </p:txBody>
      </p:sp>
    </p:spTree>
    <p:extLst>
      <p:ext uri="{BB962C8B-B14F-4D97-AF65-F5344CB8AC3E}">
        <p14:creationId xmlns:p14="http://schemas.microsoft.com/office/powerpoint/2010/main" val="300057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20000">
        <p:fade/>
      </p:transition>
    </mc:Choice>
    <mc:Fallback xmlns="">
      <p:transition advClick="0" advTm="2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2960203" y="199823"/>
            <a:ext cx="4145533" cy="59625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/>
              <a:t>State Of Testing</a:t>
            </a:r>
          </a:p>
        </p:txBody>
      </p:sp>
      <p:sp>
        <p:nvSpPr>
          <p:cNvPr id="142" name="Shape 142"/>
          <p:cNvSpPr/>
          <p:nvPr/>
        </p:nvSpPr>
        <p:spPr>
          <a:xfrm>
            <a:off x="2258292" y="3202756"/>
            <a:ext cx="1536717" cy="1401501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UNIT TESTS</a:t>
            </a:r>
          </a:p>
        </p:txBody>
      </p:sp>
      <p:sp>
        <p:nvSpPr>
          <p:cNvPr id="143" name="Shape 143"/>
          <p:cNvSpPr/>
          <p:nvPr/>
        </p:nvSpPr>
        <p:spPr>
          <a:xfrm>
            <a:off x="649882" y="2588056"/>
            <a:ext cx="1628068" cy="146991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BDD</a:t>
            </a:r>
          </a:p>
        </p:txBody>
      </p:sp>
      <p:sp>
        <p:nvSpPr>
          <p:cNvPr id="144" name="Shape 144"/>
          <p:cNvSpPr/>
          <p:nvPr/>
        </p:nvSpPr>
        <p:spPr>
          <a:xfrm>
            <a:off x="5883684" y="2432749"/>
            <a:ext cx="2133000" cy="2133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?</a:t>
            </a:r>
          </a:p>
        </p:txBody>
      </p:sp>
      <p:sp>
        <p:nvSpPr>
          <p:cNvPr id="145" name="Shape 145"/>
          <p:cNvSpPr/>
          <p:nvPr/>
        </p:nvSpPr>
        <p:spPr>
          <a:xfrm>
            <a:off x="1835756" y="87210"/>
            <a:ext cx="1056326" cy="917007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552123" y="2525733"/>
            <a:ext cx="1799969" cy="1544596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2146507" y="3071672"/>
            <a:ext cx="1758416" cy="1628849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5809542" y="2415205"/>
            <a:ext cx="2300609" cy="2150544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903877" y="199823"/>
            <a:ext cx="812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600" dirty="0">
                <a:solidFill>
                  <a:srgbClr val="FFFFFF"/>
                </a:solidFill>
              </a:rPr>
              <a:t>🔨</a:t>
            </a:r>
            <a:endParaRPr lang="en-US" sz="3600" dirty="0"/>
          </a:p>
        </p:txBody>
      </p:sp>
      <p:sp>
        <p:nvSpPr>
          <p:cNvPr id="14" name="Shape 141"/>
          <p:cNvSpPr txBox="1">
            <a:spLocks/>
          </p:cNvSpPr>
          <p:nvPr/>
        </p:nvSpPr>
        <p:spPr>
          <a:xfrm>
            <a:off x="665592" y="1628138"/>
            <a:ext cx="3148709" cy="596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" sz="3200" dirty="0"/>
              <a:t>Code</a:t>
            </a:r>
          </a:p>
        </p:txBody>
      </p:sp>
      <p:sp>
        <p:nvSpPr>
          <p:cNvPr id="15" name="Shape 141"/>
          <p:cNvSpPr txBox="1">
            <a:spLocks/>
          </p:cNvSpPr>
          <p:nvPr/>
        </p:nvSpPr>
        <p:spPr>
          <a:xfrm>
            <a:off x="5298651" y="1628137"/>
            <a:ext cx="3148709" cy="596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" sz="3200" dirty="0"/>
              <a:t>Database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675874" y="1628138"/>
            <a:ext cx="29818" cy="3214026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03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15000">
        <p:fade/>
      </p:transition>
    </mc:Choice>
    <mc:Fallback xmlns="">
      <p:transition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3046238" y="539900"/>
            <a:ext cx="5085333" cy="2752489"/>
          </a:xfrm>
          <a:prstGeom prst="rect">
            <a:avLst/>
          </a:prstGeom>
        </p:spPr>
        <p:txBody>
          <a:bodyPr lIns="91425" tIns="91425" rIns="91425" bIns="91425" anchor="b" anchorCtr="0">
            <a:prstTxWarp prst="textFadeDown">
              <a:avLst/>
            </a:prstTxWarp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3200" dirty="0"/>
          </a:p>
          <a:p>
            <a:pPr lvl="0" rtl="0">
              <a:spcBef>
                <a:spcPts val="0"/>
              </a:spcBef>
              <a:buNone/>
            </a:pPr>
            <a:endParaRPr sz="3200" dirty="0"/>
          </a:p>
          <a:p>
            <a:pPr lvl="0" rtl="0">
              <a:spcBef>
                <a:spcPts val="0"/>
              </a:spcBef>
              <a:buNone/>
            </a:pP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How do we get there?</a:t>
            </a:r>
            <a:endParaRPr lang="en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716973" y="365285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 dirty="0">
                <a:solidFill>
                  <a:schemeClr val="accent2"/>
                </a:solidFill>
              </a:rPr>
              <a:t>Database</a:t>
            </a:r>
            <a:r>
              <a:rPr lang="en" sz="4800" dirty="0"/>
              <a:t> </a:t>
            </a:r>
            <a:r>
              <a:rPr lang="en" sz="4800" dirty="0">
                <a:solidFill>
                  <a:srgbClr val="00B050"/>
                </a:solidFill>
              </a:rPr>
              <a:t>Unit</a:t>
            </a:r>
            <a:r>
              <a:rPr lang="en" sz="4800" dirty="0"/>
              <a:t> </a:t>
            </a:r>
            <a:r>
              <a:rPr lang="en" sz="4800" dirty="0">
                <a:solidFill>
                  <a:srgbClr val="0070C0"/>
                </a:solidFill>
              </a:rPr>
              <a:t>Testing</a:t>
            </a:r>
          </a:p>
        </p:txBody>
      </p:sp>
      <p:sp>
        <p:nvSpPr>
          <p:cNvPr id="5" name="Shape 348"/>
          <p:cNvSpPr/>
          <p:nvPr/>
        </p:nvSpPr>
        <p:spPr>
          <a:xfrm rot="21312143">
            <a:off x="358486" y="1533108"/>
            <a:ext cx="2940627" cy="2711999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8717">
        <p:fade/>
      </p:transition>
    </mc:Choice>
    <mc:Fallback xmlns="">
      <p:transition advClick="0" advTm="8717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 idx="4294967295"/>
          </p:nvPr>
        </p:nvSpPr>
        <p:spPr>
          <a:xfrm>
            <a:off x="694188" y="1630846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dirty="0"/>
              <a:t>Unit Test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subTitle" idx="4294967295"/>
          </p:nvPr>
        </p:nvSpPr>
        <p:spPr>
          <a:xfrm>
            <a:off x="554354" y="2554360"/>
            <a:ext cx="7751806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3200" i="1" dirty="0">
                <a:solidFill>
                  <a:srgbClr val="00B050"/>
                </a:solidFill>
              </a:rPr>
              <a:t>A </a:t>
            </a:r>
            <a:r>
              <a:rPr lang="en-US" sz="3200" i="1" dirty="0">
                <a:solidFill>
                  <a:srgbClr val="FFFF00"/>
                </a:solidFill>
              </a:rPr>
              <a:t>test</a:t>
            </a:r>
            <a:r>
              <a:rPr lang="en-US" sz="3200" i="1" dirty="0">
                <a:solidFill>
                  <a:srgbClr val="00B050"/>
                </a:solidFill>
              </a:rPr>
              <a:t> written by a </a:t>
            </a:r>
            <a:r>
              <a:rPr lang="en-US" sz="3200" i="1" dirty="0">
                <a:solidFill>
                  <a:srgbClr val="FFFF00"/>
                </a:solidFill>
              </a:rPr>
              <a:t>programmer</a:t>
            </a:r>
            <a:r>
              <a:rPr lang="en-US" sz="3200" i="1" dirty="0">
                <a:solidFill>
                  <a:srgbClr val="00B050"/>
                </a:solidFill>
              </a:rPr>
              <a:t> for the purpose of </a:t>
            </a:r>
            <a:r>
              <a:rPr lang="en-US" sz="3200" i="1" dirty="0">
                <a:solidFill>
                  <a:srgbClr val="FFFF00"/>
                </a:solidFill>
              </a:rPr>
              <a:t>ensuring</a:t>
            </a:r>
            <a:r>
              <a:rPr lang="en-US" sz="3200" i="1" dirty="0">
                <a:solidFill>
                  <a:srgbClr val="00B050"/>
                </a:solidFill>
              </a:rPr>
              <a:t> that the </a:t>
            </a:r>
            <a:r>
              <a:rPr lang="en-US" sz="3200" i="1" dirty="0">
                <a:solidFill>
                  <a:srgbClr val="FFFF00"/>
                </a:solidFill>
              </a:rPr>
              <a:t>production</a:t>
            </a:r>
            <a:r>
              <a:rPr lang="en-US" sz="3200" i="1" dirty="0">
                <a:solidFill>
                  <a:srgbClr val="00B050"/>
                </a:solidFill>
              </a:rPr>
              <a:t> </a:t>
            </a:r>
            <a:r>
              <a:rPr lang="en-US" sz="3200" i="1" dirty="0">
                <a:solidFill>
                  <a:srgbClr val="FFFF00"/>
                </a:solidFill>
              </a:rPr>
              <a:t>code</a:t>
            </a:r>
            <a:r>
              <a:rPr lang="en-US" sz="3200" i="1" dirty="0">
                <a:solidFill>
                  <a:srgbClr val="00B050"/>
                </a:solidFill>
              </a:rPr>
              <a:t> does what the programmer </a:t>
            </a:r>
            <a:r>
              <a:rPr lang="en-US" sz="3200" i="1" dirty="0">
                <a:solidFill>
                  <a:srgbClr val="FFFF00"/>
                </a:solidFill>
              </a:rPr>
              <a:t>expects</a:t>
            </a:r>
            <a:r>
              <a:rPr lang="en-US" sz="3200" i="1" dirty="0">
                <a:solidFill>
                  <a:srgbClr val="00B050"/>
                </a:solidFill>
              </a:rPr>
              <a:t> it to do.  </a:t>
            </a:r>
            <a:endParaRPr lang="en" sz="3200" i="1" dirty="0">
              <a:solidFill>
                <a:srgbClr val="00B050"/>
              </a:solidFill>
            </a:endParaRPr>
          </a:p>
        </p:txBody>
      </p:sp>
      <p:grpSp>
        <p:nvGrpSpPr>
          <p:cNvPr id="92" name="Shape 92"/>
          <p:cNvGrpSpPr/>
          <p:nvPr/>
        </p:nvGrpSpPr>
        <p:grpSpPr>
          <a:xfrm rot="-7230029">
            <a:off x="6220902" y="489914"/>
            <a:ext cx="1795935" cy="1386467"/>
            <a:chOff x="238125" y="1918825"/>
            <a:chExt cx="1042450" cy="660400"/>
          </a:xfrm>
          <a:solidFill>
            <a:srgbClr val="00B050"/>
          </a:solidFill>
        </p:grpSpPr>
        <p:sp>
          <p:nvSpPr>
            <p:cNvPr id="93" name="Shape 93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5" name="Shape 95"/>
          <p:cNvGrpSpPr/>
          <p:nvPr/>
        </p:nvGrpSpPr>
        <p:grpSpPr>
          <a:xfrm rot="4843953" flipH="1">
            <a:off x="1930371" y="1093390"/>
            <a:ext cx="1166676" cy="1032862"/>
            <a:chOff x="1113100" y="2199475"/>
            <a:chExt cx="801900" cy="709925"/>
          </a:xfrm>
          <a:solidFill>
            <a:srgbClr val="FFC000"/>
          </a:solidFill>
        </p:grpSpPr>
        <p:sp>
          <p:nvSpPr>
            <p:cNvPr id="96" name="Shape 96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8" name="Shape 98"/>
          <p:cNvGrpSpPr/>
          <p:nvPr/>
        </p:nvGrpSpPr>
        <p:grpSpPr>
          <a:xfrm rot="2011211">
            <a:off x="3232020" y="628390"/>
            <a:ext cx="1046868" cy="269658"/>
            <a:chOff x="271125" y="812725"/>
            <a:chExt cx="766525" cy="221725"/>
          </a:xfrm>
        </p:grpSpPr>
        <p:sp>
          <p:nvSpPr>
            <p:cNvPr id="99" name="Shape 99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B05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B05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312"/>
          <p:cNvSpPr/>
          <p:nvPr/>
        </p:nvSpPr>
        <p:spPr>
          <a:xfrm>
            <a:off x="4727791" y="592975"/>
            <a:ext cx="986477" cy="1037871"/>
          </a:xfrm>
          <a:custGeom>
            <a:avLst/>
            <a:gdLst/>
            <a:ahLst/>
            <a:cxnLst/>
            <a:rect l="0" t="0" r="0" b="0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913256" y="4589502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Uncle Bob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95728" y="4897279"/>
            <a:ext cx="4100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http://blog.cleancoder.com/uncle-bob/2017/05/05/TestDefinitions.html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20000">
        <p:fade/>
      </p:transition>
    </mc:Choice>
    <mc:Fallback xmlns="">
      <p:transition advClick="0" advTm="20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921603" y="114344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bg1"/>
                </a:solidFill>
              </a:rPr>
              <a:t>What Can We </a:t>
            </a:r>
            <a:r>
              <a:rPr lang="en" dirty="0">
                <a:solidFill>
                  <a:srgbClr val="00B050"/>
                </a:solidFill>
              </a:rPr>
              <a:t>Use</a:t>
            </a:r>
            <a:r>
              <a:rPr lang="en" dirty="0"/>
              <a:t> ?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2733442" y="1393959"/>
            <a:ext cx="3338495" cy="50752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chemeClr val="accent2"/>
                </a:solidFill>
              </a:rPr>
              <a:t>tSQLt</a:t>
            </a:r>
          </a:p>
        </p:txBody>
      </p:sp>
      <p:sp>
        <p:nvSpPr>
          <p:cNvPr id="8" name="Shape 71"/>
          <p:cNvSpPr txBox="1">
            <a:spLocks/>
          </p:cNvSpPr>
          <p:nvPr/>
        </p:nvSpPr>
        <p:spPr>
          <a:xfrm>
            <a:off x="1478690" y="2580461"/>
            <a:ext cx="6129513" cy="5075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n" sz="2800" dirty="0">
                <a:solidFill>
                  <a:srgbClr val="FFFF00"/>
                </a:solidFill>
              </a:rPr>
              <a:t>Unit Testing Framework</a:t>
            </a:r>
          </a:p>
        </p:txBody>
      </p:sp>
      <p:sp>
        <p:nvSpPr>
          <p:cNvPr id="9" name="Shape 71"/>
          <p:cNvSpPr txBox="1">
            <a:spLocks/>
          </p:cNvSpPr>
          <p:nvPr/>
        </p:nvSpPr>
        <p:spPr>
          <a:xfrm>
            <a:off x="1200603" y="3087988"/>
            <a:ext cx="6685686" cy="5075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n-US" sz="2800" dirty="0">
                <a:solidFill>
                  <a:srgbClr val="FFFF00"/>
                </a:solidFill>
              </a:rPr>
              <a:t>F</a:t>
            </a:r>
            <a:r>
              <a:rPr lang="en" sz="2800" dirty="0">
                <a:solidFill>
                  <a:srgbClr val="FFFF00"/>
                </a:solidFill>
              </a:rPr>
              <a:t>or MS SQL Databases</a:t>
            </a:r>
          </a:p>
        </p:txBody>
      </p:sp>
      <p:sp>
        <p:nvSpPr>
          <p:cNvPr id="6" name="Shape 71">
            <a:extLst>
              <a:ext uri="{FF2B5EF4-FFF2-40B4-BE49-F238E27FC236}">
                <a16:creationId xmlns:a16="http://schemas.microsoft.com/office/drawing/2014/main" id="{493F038D-5219-4E45-9C5A-0A375462F379}"/>
              </a:ext>
            </a:extLst>
          </p:cNvPr>
          <p:cNvSpPr txBox="1">
            <a:spLocks/>
          </p:cNvSpPr>
          <p:nvPr/>
        </p:nvSpPr>
        <p:spPr>
          <a:xfrm>
            <a:off x="2136820" y="3513199"/>
            <a:ext cx="4303966" cy="5075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n" sz="7200" dirty="0">
                <a:solidFill>
                  <a:srgbClr val="00B0F0"/>
                </a:solidFill>
              </a:rPr>
              <a:t>t</a:t>
            </a:r>
            <a:r>
              <a:rPr lang="en-US" sz="7200" dirty="0" err="1">
                <a:solidFill>
                  <a:srgbClr val="00B0F0"/>
                </a:solidFill>
              </a:rPr>
              <a:t>sql</a:t>
            </a:r>
            <a:r>
              <a:rPr lang="en" sz="7200" dirty="0">
                <a:solidFill>
                  <a:srgbClr val="00B0F0"/>
                </a:solidFill>
              </a:rPr>
              <a:t>t.</a:t>
            </a:r>
            <a:r>
              <a:rPr lang="en-US" sz="7200" dirty="0">
                <a:solidFill>
                  <a:srgbClr val="00B0F0"/>
                </a:solidFill>
              </a:rPr>
              <a:t>org</a:t>
            </a:r>
            <a:endParaRPr lang="en" sz="7200" dirty="0">
              <a:solidFill>
                <a:srgbClr val="00B0F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167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12000">
        <p:fade/>
      </p:transition>
    </mc:Choice>
    <mc:Fallback xmlns="">
      <p:transition advClick="0" advTm="12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921603" y="114344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How Do I Get Started</a:t>
            </a:r>
            <a:r>
              <a:rPr lang="en" dirty="0"/>
              <a:t>?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2507209" y="1640355"/>
            <a:ext cx="4819566" cy="50752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514350" algn="l" rtl="0">
              <a:spcBef>
                <a:spcPts val="0"/>
              </a:spcBef>
              <a:buAutoNum type="arabicPeriod"/>
            </a:pPr>
            <a:r>
              <a:rPr lang="en-US" sz="3200" dirty="0">
                <a:solidFill>
                  <a:srgbClr val="00B0F0"/>
                </a:solidFill>
              </a:rPr>
              <a:t>Download File</a:t>
            </a:r>
          </a:p>
          <a:p>
            <a:pPr marL="514350" lvl="0" indent="-514350" algn="l" rtl="0">
              <a:spcBef>
                <a:spcPts val="0"/>
              </a:spcBef>
              <a:buAutoNum type="arabicPeriod"/>
            </a:pPr>
            <a:r>
              <a:rPr lang="en-US" sz="3200" dirty="0">
                <a:solidFill>
                  <a:srgbClr val="00B0F0"/>
                </a:solidFill>
              </a:rPr>
              <a:t>Unzip File</a:t>
            </a:r>
          </a:p>
          <a:p>
            <a:pPr marL="514350" lvl="0" indent="-514350" algn="l" rtl="0">
              <a:spcBef>
                <a:spcPts val="0"/>
              </a:spcBef>
              <a:buAutoNum type="arabicPeriod"/>
            </a:pPr>
            <a:r>
              <a:rPr lang="en-US" sz="3200" dirty="0">
                <a:solidFill>
                  <a:srgbClr val="00B0F0"/>
                </a:solidFill>
              </a:rPr>
              <a:t>Execute scripts</a:t>
            </a:r>
            <a:endParaRPr lang="en" sz="3200" dirty="0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D8CD80-ACF5-412A-8DFD-E771B5E357CC}"/>
              </a:ext>
            </a:extLst>
          </p:cNvPr>
          <p:cNvSpPr txBox="1"/>
          <p:nvPr/>
        </p:nvSpPr>
        <p:spPr>
          <a:xfrm>
            <a:off x="1354238" y="3784922"/>
            <a:ext cx="6053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http://tsqlt.org/user-guide/quick-start/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684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12000">
        <p:fade/>
      </p:transition>
    </mc:Choice>
    <mc:Fallback xmlns="">
      <p:transition advClick="0" advTm="12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1371600" y="101987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bg1"/>
                </a:solidFill>
              </a:rPr>
              <a:t>What Can We </a:t>
            </a:r>
            <a:r>
              <a:rPr lang="en" dirty="0">
                <a:solidFill>
                  <a:srgbClr val="00B050"/>
                </a:solidFill>
              </a:rPr>
              <a:t>Test</a:t>
            </a:r>
            <a:r>
              <a:rPr lang="en" dirty="0"/>
              <a:t> ?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3264390" y="2094075"/>
            <a:ext cx="3338495" cy="50752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>
                <a:solidFill>
                  <a:schemeClr val="accent2"/>
                </a:solidFill>
              </a:rPr>
              <a:t>Functions</a:t>
            </a:r>
          </a:p>
        </p:txBody>
      </p:sp>
      <p:sp>
        <p:nvSpPr>
          <p:cNvPr id="5" name="Shape 318"/>
          <p:cNvSpPr/>
          <p:nvPr/>
        </p:nvSpPr>
        <p:spPr>
          <a:xfrm rot="1203707">
            <a:off x="1031737" y="496966"/>
            <a:ext cx="1149400" cy="1338905"/>
          </a:xfrm>
          <a:custGeom>
            <a:avLst/>
            <a:gdLst/>
            <a:ahLst/>
            <a:cxnLst/>
            <a:rect l="0" t="0" r="0" b="0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71"/>
          <p:cNvSpPr txBox="1">
            <a:spLocks/>
          </p:cNvSpPr>
          <p:nvPr/>
        </p:nvSpPr>
        <p:spPr>
          <a:xfrm>
            <a:off x="2792306" y="1373326"/>
            <a:ext cx="4405108" cy="5075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n" sz="4000" dirty="0">
                <a:solidFill>
                  <a:srgbClr val="00B050"/>
                </a:solidFill>
              </a:rPr>
              <a:t>Stored Procedures</a:t>
            </a:r>
          </a:p>
        </p:txBody>
      </p:sp>
      <p:sp>
        <p:nvSpPr>
          <p:cNvPr id="8" name="Shape 71"/>
          <p:cNvSpPr txBox="1">
            <a:spLocks/>
          </p:cNvSpPr>
          <p:nvPr/>
        </p:nvSpPr>
        <p:spPr>
          <a:xfrm>
            <a:off x="2632230" y="2794313"/>
            <a:ext cx="4405108" cy="5075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n" sz="4000" dirty="0">
                <a:solidFill>
                  <a:srgbClr val="0070C0"/>
                </a:solidFill>
              </a:rPr>
              <a:t>Views</a:t>
            </a:r>
          </a:p>
        </p:txBody>
      </p:sp>
      <p:sp>
        <p:nvSpPr>
          <p:cNvPr id="9" name="Shape 71"/>
          <p:cNvSpPr txBox="1">
            <a:spLocks/>
          </p:cNvSpPr>
          <p:nvPr/>
        </p:nvSpPr>
        <p:spPr>
          <a:xfrm>
            <a:off x="2681095" y="3515062"/>
            <a:ext cx="4405108" cy="5075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n" sz="4000" dirty="0">
                <a:solidFill>
                  <a:srgbClr val="FFFF00"/>
                </a:solidFill>
              </a:rPr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335313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18000">
        <p:fade/>
      </p:transition>
    </mc:Choice>
    <mc:Fallback xmlns="">
      <p:transition advClick="0" advTm="18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"/>
</p:tagLst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F6D1DF77FFA34DAF86A9B036D02E31" ma:contentTypeVersion="0" ma:contentTypeDescription="Create a new document." ma:contentTypeScope="" ma:versionID="672b4846b9c415dfbd84a1acd28285d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9BE4CB-8675-4AB5-B5A3-68A174F50A47}">
  <ds:schemaRefs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0948279-40CD-49BA-AC9C-1111E7539C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482E5AF-6EE0-4985-B9B0-69BC9EBE7F4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10864</TotalTime>
  <Words>347</Words>
  <Application>Microsoft Office PowerPoint</Application>
  <PresentationFormat>On-screen Show (16:9)</PresentationFormat>
  <Paragraphs>111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Segoe UI</vt:lpstr>
      <vt:lpstr>Consolas</vt:lpstr>
      <vt:lpstr>Walter Turncoat</vt:lpstr>
      <vt:lpstr>Sniglet</vt:lpstr>
      <vt:lpstr>Arial</vt:lpstr>
      <vt:lpstr>Ursula template</vt:lpstr>
      <vt:lpstr>tSQLt Database Unit Testing</vt:lpstr>
      <vt:lpstr>tSQLt Database Unit Testing</vt:lpstr>
      <vt:lpstr>PowerPoint Presentation</vt:lpstr>
      <vt:lpstr>State Of Testing</vt:lpstr>
      <vt:lpstr>  How do we get there?</vt:lpstr>
      <vt:lpstr>Unit Test</vt:lpstr>
      <vt:lpstr>.  What Can We Use ?</vt:lpstr>
      <vt:lpstr>.  How Do I Get Started?</vt:lpstr>
      <vt:lpstr>.  What Can We Test ?</vt:lpstr>
      <vt:lpstr>.  What does a test look like ?</vt:lpstr>
      <vt:lpstr>.  Unit Under Test</vt:lpstr>
      <vt:lpstr>.  Unit Test</vt:lpstr>
      <vt:lpstr>.  Yes We Can…</vt:lpstr>
      <vt:lpstr>.  Yes We Can…</vt:lpstr>
      <vt:lpstr>.  Yes We Can…</vt:lpstr>
      <vt:lpstr>.  Yes We Can…</vt:lpstr>
      <vt:lpstr>.  Yes We Can…</vt:lpstr>
      <vt:lpstr>.  Yes We Can…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Unit Testing</dc:title>
  <dc:creator>support</dc:creator>
  <cp:lastModifiedBy>support</cp:lastModifiedBy>
  <cp:revision>60</cp:revision>
  <dcterms:modified xsi:type="dcterms:W3CDTF">2017-12-03T17:54:01Z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0x0101003CF6D1DF77FFA34DAF86A9B036D02E31</vt:lpwstr>
  </property>
</Properties>
</file>