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Anybody Medium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  <p:embeddedFont>
      <p:font typeface="Anybody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q98Wq29hRuZatHpCJkWCvauok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C8160C-8950-4585-9931-2738C7D776CA}">
  <a:tblStyle styleId="{82C8160C-8950-4585-9931-2738C7D776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87BBF79-675F-4601-BC8F-5BEA3C72B5C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65383DA-225D-4A69-ADF3-6B2D6466EBD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ybodyMedium-bold.fntdata"/><Relationship Id="rId30" Type="http://schemas.openxmlformats.org/officeDocument/2006/relationships/font" Target="fonts/AnybodyMedium-regular.fntdata"/><Relationship Id="rId11" Type="http://schemas.openxmlformats.org/officeDocument/2006/relationships/slide" Target="slides/slide6.xml"/><Relationship Id="rId33" Type="http://schemas.openxmlformats.org/officeDocument/2006/relationships/font" Target="fonts/Anybody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AnybodyMedium-italic.fntdata"/><Relationship Id="rId13" Type="http://schemas.openxmlformats.org/officeDocument/2006/relationships/slide" Target="slides/slide8.xml"/><Relationship Id="rId35" Type="http://schemas.openxmlformats.org/officeDocument/2006/relationships/font" Target="fonts/GillSans-bold.fntdata"/><Relationship Id="rId12" Type="http://schemas.openxmlformats.org/officeDocument/2006/relationships/slide" Target="slides/slide7.xml"/><Relationship Id="rId34" Type="http://schemas.openxmlformats.org/officeDocument/2006/relationships/font" Target="fonts/GillSans-regular.fntdata"/><Relationship Id="rId15" Type="http://schemas.openxmlformats.org/officeDocument/2006/relationships/slide" Target="slides/slide10.xml"/><Relationship Id="rId37" Type="http://schemas.openxmlformats.org/officeDocument/2006/relationships/font" Target="fonts/Anybody-bold.fntdata"/><Relationship Id="rId14" Type="http://schemas.openxmlformats.org/officeDocument/2006/relationships/slide" Target="slides/slide9.xml"/><Relationship Id="rId36" Type="http://schemas.openxmlformats.org/officeDocument/2006/relationships/font" Target="fonts/Anybody-regular.fntdata"/><Relationship Id="rId17" Type="http://schemas.openxmlformats.org/officeDocument/2006/relationships/slide" Target="slides/slide12.xml"/><Relationship Id="rId39" Type="http://schemas.openxmlformats.org/officeDocument/2006/relationships/font" Target="fonts/Anybody-boldItalic.fntdata"/><Relationship Id="rId16" Type="http://schemas.openxmlformats.org/officeDocument/2006/relationships/slide" Target="slides/slide11.xml"/><Relationship Id="rId38" Type="http://schemas.openxmlformats.org/officeDocument/2006/relationships/font" Target="fonts/Anybod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075b563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075b56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94985f4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094985f47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94985f4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094985f47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962d639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0962d639b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ba48edf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0ba48edf5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subTitle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 rot="5400000">
            <a:off x="7614700" y="1949100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 rot="5400000">
            <a:off x="2286218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0"/>
          <p:cNvSpPr txBox="1"/>
          <p:nvPr>
            <p:ph idx="4" type="body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3"/>
          <p:cNvSpPr txBox="1"/>
          <p:nvPr>
            <p:ph idx="2" type="body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/>
          <p:nvPr>
            <p:ph idx="2" type="pic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 flipH="1" rot="10800000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4922D7">
                  <a:alpha val="27843"/>
                </a:srgbClr>
              </a:gs>
              <a:gs pos="14000">
                <a:srgbClr val="4922D7">
                  <a:alpha val="27843"/>
                </a:srgbClr>
              </a:gs>
              <a:gs pos="100000">
                <a:srgbClr val="2950E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25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EF68E9">
                  <a:alpha val="54901"/>
                </a:srgbClr>
              </a:gs>
              <a:gs pos="9000">
                <a:srgbClr val="EF68E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25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b="1" i="0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5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-1" l="16585" r="38758" t="0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11699F">
                  <a:alpha val="72941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950E7">
                  <a:alpha val="36862"/>
                </a:srgbClr>
              </a:gs>
              <a:gs pos="98000">
                <a:srgbClr val="D517CC">
                  <a:alpha val="65882"/>
                </a:srgbClr>
              </a:gs>
              <a:gs pos="100000">
                <a:srgbClr val="D517CC">
                  <a:alpha val="65882"/>
                </a:srgbClr>
              </a:gs>
            </a:gsLst>
            <a:lin ang="12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178DD5">
                  <a:alpha val="38823"/>
                </a:srgbClr>
              </a:gs>
              <a:gs pos="22000">
                <a:srgbClr val="178DD5">
                  <a:alpha val="38823"/>
                </a:srgbClr>
              </a:gs>
              <a:gs pos="82000">
                <a:srgbClr val="2950E7">
                  <a:alpha val="18823"/>
                </a:srgbClr>
              </a:gs>
              <a:gs pos="100000">
                <a:srgbClr val="2950E7">
                  <a:alpha val="18823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D9D0F8">
                  <a:alpha val="0"/>
                </a:srgbClr>
              </a:gs>
              <a:gs pos="39000">
                <a:srgbClr val="D9D0F8">
                  <a:alpha val="0"/>
                </a:srgbClr>
              </a:gs>
              <a:gs pos="100000">
                <a:srgbClr val="178DD5">
                  <a:alpha val="17647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3042146" y="567750"/>
            <a:ext cx="6133656" cy="967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CL">
                <a:solidFill>
                  <a:schemeClr val="lt1"/>
                </a:solidFill>
              </a:rPr>
              <a:t>BECA FÁCIL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39999" y="4793128"/>
            <a:ext cx="6285413" cy="114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CL" sz="1400">
                <a:solidFill>
                  <a:schemeClr val="lt1"/>
                </a:solidFill>
              </a:rPr>
              <a:t>MAURICIO CHACANA – MARCOS CEBALLOS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7679728" y="1536559"/>
            <a:ext cx="41695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Portafolio de título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075b563e_1_0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0a075b563e_1_0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30a075b563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5850"/>
            <a:ext cx="12192002" cy="5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0a075b563e_1_0"/>
          <p:cNvSpPr txBox="1"/>
          <p:nvPr>
            <p:ph type="title"/>
          </p:nvPr>
        </p:nvSpPr>
        <p:spPr>
          <a:xfrm>
            <a:off x="108575" y="309350"/>
            <a:ext cx="1198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Modelo de Datos</a:t>
            </a:r>
            <a:endParaRPr/>
          </a:p>
        </p:txBody>
      </p:sp>
      <p:pic>
        <p:nvPicPr>
          <p:cNvPr id="171" name="Google Shape;171;g30a075b563e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4922D7">
                  <a:alpha val="27843"/>
                </a:srgbClr>
              </a:gs>
              <a:gs pos="14000">
                <a:srgbClr val="4922D7">
                  <a:alpha val="27843"/>
                </a:srgbClr>
              </a:gs>
              <a:gs pos="100000">
                <a:srgbClr val="2950E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0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EF68E9">
                  <a:alpha val="54901"/>
                </a:srgbClr>
              </a:gs>
              <a:gs pos="9000">
                <a:srgbClr val="EF68E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0"/>
          <p:cNvSpPr/>
          <p:nvPr/>
        </p:nvSpPr>
        <p:spPr>
          <a:xfrm flipH="1" rot="10800000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2950E7">
                  <a:alpha val="74901"/>
                </a:srgbClr>
              </a:gs>
              <a:gs pos="100000">
                <a:srgbClr val="EF68E9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0"/>
          <p:cNvSpPr/>
          <p:nvPr/>
        </p:nvSpPr>
        <p:spPr>
          <a:xfrm rot="10800000">
            <a:off x="-1" y="-76200"/>
            <a:ext cx="12192000" cy="6858000"/>
          </a:xfrm>
          <a:prstGeom prst="rect">
            <a:avLst/>
          </a:prstGeom>
          <a:gradFill>
            <a:gsLst>
              <a:gs pos="0">
                <a:srgbClr val="2950E7">
                  <a:alpha val="49803"/>
                </a:srgbClr>
              </a:gs>
              <a:gs pos="49000">
                <a:srgbClr val="2950E7">
                  <a:alpha val="49803"/>
                </a:srgbClr>
              </a:gs>
              <a:gs pos="100000">
                <a:srgbClr val="D517CC">
                  <a:alpha val="73725"/>
                </a:srgbClr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0"/>
          <p:cNvSpPr/>
          <p:nvPr/>
        </p:nvSpPr>
        <p:spPr>
          <a:xfrm flipH="1" rot="10800000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rgbClr val="D517CC">
                  <a:alpha val="16862"/>
                </a:srgbClr>
              </a:gs>
              <a:gs pos="85000">
                <a:srgbClr val="4922D7">
                  <a:alpha val="40000"/>
                </a:srgbClr>
              </a:gs>
              <a:gs pos="100000">
                <a:srgbClr val="4922D7">
                  <a:alpha val="4000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0"/>
          <p:cNvSpPr/>
          <p:nvPr/>
        </p:nvSpPr>
        <p:spPr>
          <a:xfrm flipH="1" rot="5400000">
            <a:off x="3459797" y="-2570048"/>
            <a:ext cx="5116298" cy="10256768"/>
          </a:xfrm>
          <a:custGeom>
            <a:rect b="b" l="l" r="r" t="t"/>
            <a:pathLst>
              <a:path extrusionOk="0" h="4139967" w="2065105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>
            <a:gsLst>
              <a:gs pos="0">
                <a:srgbClr val="8F77E9">
                  <a:alpha val="2745"/>
                </a:srgbClr>
              </a:gs>
              <a:gs pos="7000">
                <a:srgbClr val="8F77E9">
                  <a:alpha val="2745"/>
                </a:srgbClr>
              </a:gs>
              <a:gs pos="100000">
                <a:srgbClr val="8F77E9">
                  <a:alpha val="3686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0"/>
          <p:cNvSpPr txBox="1"/>
          <p:nvPr>
            <p:ph type="title"/>
          </p:nvPr>
        </p:nvSpPr>
        <p:spPr>
          <a:xfrm>
            <a:off x="1524000" y="291644"/>
            <a:ext cx="9144000" cy="936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CL" sz="4400">
                <a:solidFill>
                  <a:schemeClr val="lt1"/>
                </a:solidFill>
              </a:rPr>
              <a:t>NECESIDADES</a:t>
            </a:r>
            <a:endParaRPr/>
          </a:p>
        </p:txBody>
      </p:sp>
      <p:graphicFrame>
        <p:nvGraphicFramePr>
          <p:cNvPr id="184" name="Google Shape;184;p10"/>
          <p:cNvGraphicFramePr/>
          <p:nvPr/>
        </p:nvGraphicFramePr>
        <p:xfrm>
          <a:off x="691275" y="167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{82C8160C-8950-4585-9931-2738C7D776CA}</a:tableStyleId>
              </a:tblPr>
              <a:tblGrid>
                <a:gridCol w="504350"/>
                <a:gridCol w="1058925"/>
                <a:gridCol w="1532975"/>
                <a:gridCol w="2010150"/>
                <a:gridCol w="3837725"/>
                <a:gridCol w="1865300"/>
              </a:tblGrid>
              <a:tr h="2726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u="none" cap="none" strike="noStrike"/>
                        <a:t>Historias de Usuario</a:t>
                      </a:r>
                      <a:endParaRPr b="1"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1000" u="none" cap="none" strike="noStrike"/>
                        <a:t>Criterio de Aceptación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49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u="none" cap="none" strike="noStrike"/>
                        <a:t>ID</a:t>
                      </a:r>
                      <a:endParaRPr b="1"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u="none" cap="none" strike="noStrike"/>
                        <a:t>Como...</a:t>
                      </a:r>
                      <a:endParaRPr b="1"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u="none" cap="none" strike="noStrike"/>
                        <a:t>Necesito...</a:t>
                      </a:r>
                      <a:endParaRPr b="1"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u="none" cap="none" strike="noStrike"/>
                        <a:t>Para...</a:t>
                      </a:r>
                      <a:endParaRPr b="1"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vMerge="1"/>
                <a:tc hMerge="1" vMerge="1"/>
              </a:tr>
              <a:tr h="94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u="none" cap="none" strike="noStrike"/>
                        <a:t>H01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/>
                        <a:t>Alumno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Ver las fechas y conocer los beneficios universitarios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Postular a las becas y financiar mi carrera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Un sistema que permita ver fechas y becas importantes para beneficiar la carrera universitaria.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71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u="none" cap="none" strike="noStrike"/>
                        <a:t>H0</a:t>
                      </a:r>
                      <a:r>
                        <a:rPr lang="es-CL"/>
                        <a:t>2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/>
                        <a:t>Admisión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Ver el progreso de los alumnos y apoyarlos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Asegurarse</a:t>
                      </a:r>
                      <a:r>
                        <a:rPr lang="es-CL"/>
                        <a:t> de que todos los alumnos puedan conocer sus beneficios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Poder ver los ingresos de los alumnos al momento de postular o realizar los test de conocimientos.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74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u="none" cap="none" strike="noStrike"/>
                        <a:t>H0</a:t>
                      </a:r>
                      <a:r>
                        <a:rPr lang="es-CL"/>
                        <a:t>3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/>
                        <a:t>Financiamiento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Actualizar las becas y opciones de financiamiento disponibles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Asegurar a los alumnos que tengan acceso a información actualizada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Modificar la </a:t>
                      </a:r>
                      <a:r>
                        <a:rPr lang="es-CL"/>
                        <a:t>información</a:t>
                      </a:r>
                      <a:r>
                        <a:rPr lang="es-CL"/>
                        <a:t> de las becas y beneficios dentro del sistema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71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u="none" cap="none" strike="noStrike"/>
                        <a:t>H0</a:t>
                      </a:r>
                      <a:r>
                        <a:rPr lang="es-CL"/>
                        <a:t>4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L"/>
                        <a:t>Marketing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Ver estadísticas del uso del sistema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Ajustar las campañas y estrategias de comunicación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Extraer las </a:t>
                      </a:r>
                      <a:r>
                        <a:rPr lang="es-CL"/>
                        <a:t>estadísticas</a:t>
                      </a:r>
                      <a:r>
                        <a:rPr lang="es-CL"/>
                        <a:t> de los alumnos que ingresaron, completaron los test, </a:t>
                      </a:r>
                      <a:r>
                        <a:rPr lang="es-CL"/>
                        <a:t>postulaciones,</a:t>
                      </a:r>
                      <a:r>
                        <a:rPr lang="es-CL"/>
                        <a:t> entre otras, para poder generar nuevas estrategias.</a:t>
                      </a:r>
                      <a:endParaRPr/>
                    </a:p>
                  </a:txBody>
                  <a:tcPr marT="19050" marB="19050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85" name="Google Shape;1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4985f473_0_13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Requerimientos funcionales</a:t>
            </a:r>
            <a:endParaRPr/>
          </a:p>
        </p:txBody>
      </p:sp>
      <p:sp>
        <p:nvSpPr>
          <p:cNvPr id="191" name="Google Shape;191;g3094985f473_0_13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El sistema debe permitir a los prospectos crear una cuenta con su información personal y acceder a través de un proceso de autenticación (usuario y contraseña).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El sistema debe mostrar un calendario interactivo con las fechas importantes para la postulación a becas y financiamientos, y permitir a los usuarios agregar recordatorios personalizados.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El sistema debe enviar recordatorios automáticos vía email o SMS a los prospectos cuando se acerquen las fechas de postulación de becas, según las fechas configuradas en el calendario.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El sistema debe ofrecer tutoriales en formato multimedia (videos, infografías) que expliquen paso a paso cómo postular a las becas, y permitir a los usuarios acceder a ellos desde el mismo panel.</a:t>
            </a:r>
            <a:endParaRPr/>
          </a:p>
        </p:txBody>
      </p:sp>
      <p:pic>
        <p:nvPicPr>
          <p:cNvPr id="192" name="Google Shape;192;g3094985f47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94985f473_0_18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Requerimientos no funcionales</a:t>
            </a:r>
            <a:endParaRPr/>
          </a:p>
        </p:txBody>
      </p:sp>
      <p:sp>
        <p:nvSpPr>
          <p:cNvPr id="198" name="Google Shape;198;g3094985f473_0_18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El sistema debe ser escalable para soportar un alto volumen de usuarios simultáneamente, especialmente en fechas cercanas a los plazos de postulación.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El sistema debe tener una disponibilidad mínima del 99.5%, especialmente durante los periodos de mayor demanda, como las semanas previas al cierre de postulaciones de becas.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Las páginas del sistema deben cargar en un tiempo inferior a 3 segundos en condiciones normales, para asegurar una buena experiencia de usuario.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/>
              <a:t>La plataforma debe cumplir con las normas de protección de datos personales, como el RGPD o regulaciones locales, asegurando la encriptación de datos sensibles como contraseñas y detalles financieros.</a:t>
            </a:r>
            <a:endParaRPr/>
          </a:p>
        </p:txBody>
      </p:sp>
      <p:pic>
        <p:nvPicPr>
          <p:cNvPr id="199" name="Google Shape;199;g3094985f47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4922D7">
                  <a:alpha val="27843"/>
                </a:srgbClr>
              </a:gs>
              <a:gs pos="14000">
                <a:srgbClr val="4922D7">
                  <a:alpha val="27843"/>
                </a:srgbClr>
              </a:gs>
              <a:gs pos="100000">
                <a:srgbClr val="2950E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13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EF68E9">
                  <a:alpha val="54901"/>
                </a:srgbClr>
              </a:gs>
              <a:gs pos="9000">
                <a:srgbClr val="EF68E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13"/>
          <p:cNvSpPr/>
          <p:nvPr/>
        </p:nvSpPr>
        <p:spPr>
          <a:xfrm flipH="1" rot="5400000">
            <a:off x="-1409318" y="1410082"/>
            <a:ext cx="6858000" cy="4037835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2950E7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13"/>
          <p:cNvSpPr/>
          <p:nvPr/>
        </p:nvSpPr>
        <p:spPr>
          <a:xfrm flipH="1" rot="5400000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rgbClr val="7D95F0">
                  <a:alpha val="0"/>
                </a:srgbClr>
              </a:gs>
              <a:gs pos="99000">
                <a:srgbClr val="D517CC">
                  <a:alpha val="91764"/>
                </a:srgbClr>
              </a:gs>
              <a:gs pos="100000">
                <a:srgbClr val="D517CC">
                  <a:alpha val="91764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13"/>
          <p:cNvSpPr/>
          <p:nvPr/>
        </p:nvSpPr>
        <p:spPr>
          <a:xfrm flipH="1" rot="5400000">
            <a:off x="759574" y="3578975"/>
            <a:ext cx="2502407" cy="4055644"/>
          </a:xfrm>
          <a:prstGeom prst="rect">
            <a:avLst/>
          </a:prstGeom>
          <a:gradFill>
            <a:gsLst>
              <a:gs pos="0">
                <a:srgbClr val="2950E7">
                  <a:alpha val="27843"/>
                </a:srgbClr>
              </a:gs>
              <a:gs pos="2000">
                <a:srgbClr val="2950E7">
                  <a:alpha val="27843"/>
                </a:srgbClr>
              </a:gs>
              <a:gs pos="100000">
                <a:srgbClr val="4922D7">
                  <a:alpha val="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13"/>
          <p:cNvSpPr/>
          <p:nvPr/>
        </p:nvSpPr>
        <p:spPr>
          <a:xfrm rot="6100492">
            <a:off x="-752289" y="1199324"/>
            <a:ext cx="4811682" cy="4091540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D9D0F8">
                  <a:alpha val="1960"/>
                </a:srgbClr>
              </a:gs>
              <a:gs pos="13000">
                <a:srgbClr val="D9D0F8">
                  <a:alpha val="1960"/>
                </a:srgbClr>
              </a:gs>
              <a:gs pos="100000">
                <a:srgbClr val="178DD5">
                  <a:alpha val="28627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13"/>
          <p:cNvSpPr txBox="1"/>
          <p:nvPr>
            <p:ph type="title"/>
          </p:nvPr>
        </p:nvSpPr>
        <p:spPr>
          <a:xfrm>
            <a:off x="474243" y="986118"/>
            <a:ext cx="3236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s-CL" sz="3200">
                <a:solidFill>
                  <a:schemeClr val="lt1"/>
                </a:solidFill>
              </a:rPr>
              <a:t>SPRINT 0 - BACKLOG</a:t>
            </a:r>
            <a:endParaRPr/>
          </a:p>
        </p:txBody>
      </p:sp>
      <p:pic>
        <p:nvPicPr>
          <p:cNvPr descr="Ejecutar"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03" y="3379707"/>
            <a:ext cx="3249478" cy="32494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13"/>
          <p:cNvGraphicFramePr/>
          <p:nvPr/>
        </p:nvGraphicFramePr>
        <p:xfrm>
          <a:off x="4091238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{587BBF79-675F-4601-BC8F-5BEA3C72B5C9}</a:tableStyleId>
              </a:tblPr>
              <a:tblGrid>
                <a:gridCol w="1361250"/>
                <a:gridCol w="2829975"/>
                <a:gridCol w="1731425"/>
                <a:gridCol w="859750"/>
                <a:gridCol w="1265725"/>
              </a:tblGrid>
              <a:tr h="79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item de product backlog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  <a:extLst>
                      <a:ext uri="http://customooxmlschemas.google.com/">
                        <go:slidesCustomData xmlns:go="http://customooxmlschemas.google.com/" cellId="213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Enunciado del item de Product Backlog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  <a:extLst>
                      <a:ext uri="http://customooxmlschemas.google.com/">
                        <go:slidesCustomData xmlns:go="http://customooxmlschemas.google.com/" cellId="213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  <a:extLst>
                      <a:ext uri="http://customooxmlschemas.google.com/">
                        <go:slidesCustomData xmlns:go="http://customooxmlschemas.google.com/" cellId="213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Dueño / Voluntario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  <a:extLst>
                      <a:ext uri="http://customooxmlschemas.google.com/">
                        <go:slidesCustomData xmlns:go="http://customooxmlschemas.google.com/" cellId="213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Estatus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  <a:extLst>
                      <a:ext uri="http://customooxmlschemas.google.com/">
                        <go:slidesCustomData xmlns:go="http://customooxmlschemas.google.com/" cellId="213:0:4"/>
                      </a:ext>
                    </a:extLst>
                  </a:tcPr>
                </a:tc>
              </a:tr>
              <a:tr h="41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1:4"/>
                      </a:ext>
                    </a:extLst>
                  </a:tcPr>
                </a:tc>
              </a:tr>
              <a:tr h="100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Equipo de desarrollo, necesitamos abarcar nuestro informe de "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Guía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Definicion APT" Para establecer y regular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nuestro Sprint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cronogramas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Sprints a trabajar, Tiempos y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límites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Chacana, 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2:4"/>
                      </a:ext>
                    </a:extLst>
                  </a:tcPr>
                </a:tc>
              </a:tr>
              <a:tr h="120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desarrollador, necesito preparar el entorno de desarrollo, con la finalidad de empezar la construcción de la plataforma.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Instalar Visual Studio Code, configurar repositorios, y entornos locales de desarrollo (Node.js, Google Cloud, etc.)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Chacana, 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3:4"/>
                      </a:ext>
                    </a:extLst>
                  </a:tcPr>
                </a:tc>
              </a:tr>
              <a:tr h="100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desarrollador, preparar un entorno en el cual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estén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guardados todos los documentos realizados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3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 repositorio en Git hub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3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Chacana, 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3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4:4"/>
                      </a:ext>
                    </a:extLst>
                  </a:tcPr>
                </a:tc>
              </a:tr>
              <a:tr h="120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equipo técnico, necesito realizar un análisis de viabilidad técnica, con la finalidad de evaluar tecnologías a usar.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y seleccionar tecnologías clave (frameworks, bases de datos, plataformas de despliegue, etc.).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Chacana, 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5:4"/>
                      </a:ext>
                    </a:extLst>
                  </a:tcPr>
                </a:tc>
              </a:tr>
              <a:tr h="100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3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analista, necesito definir los requerimientos funcionales y no funcionales del sistema, con la finalidad de planificar el proyecto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Reunir a las partes interesadas y elaborar un documento de requerimientos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13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13:6:4"/>
                      </a:ext>
                    </a:extLst>
                  </a:tcPr>
                </a:tc>
              </a:tr>
            </a:tbl>
          </a:graphicData>
        </a:graphic>
      </p:graphicFrame>
      <p:pic>
        <p:nvPicPr>
          <p:cNvPr id="214" name="Google Shape;2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4922D7">
                  <a:alpha val="27843"/>
                </a:srgbClr>
              </a:gs>
              <a:gs pos="14000">
                <a:srgbClr val="4922D7">
                  <a:alpha val="27843"/>
                </a:srgbClr>
              </a:gs>
              <a:gs pos="100000">
                <a:srgbClr val="2950E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15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EF68E9">
                  <a:alpha val="54901"/>
                </a:srgbClr>
              </a:gs>
              <a:gs pos="9000">
                <a:srgbClr val="EF68E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15"/>
          <p:cNvSpPr/>
          <p:nvPr/>
        </p:nvSpPr>
        <p:spPr>
          <a:xfrm flipH="1" rot="5400000">
            <a:off x="-1409318" y="1410082"/>
            <a:ext cx="6858000" cy="4037835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2950E7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15"/>
          <p:cNvSpPr/>
          <p:nvPr/>
        </p:nvSpPr>
        <p:spPr>
          <a:xfrm flipH="1" rot="5400000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rgbClr val="7D95F0">
                  <a:alpha val="0"/>
                </a:srgbClr>
              </a:gs>
              <a:gs pos="99000">
                <a:srgbClr val="D517CC">
                  <a:alpha val="91764"/>
                </a:srgbClr>
              </a:gs>
              <a:gs pos="100000">
                <a:srgbClr val="D517CC">
                  <a:alpha val="91764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15"/>
          <p:cNvSpPr/>
          <p:nvPr/>
        </p:nvSpPr>
        <p:spPr>
          <a:xfrm flipH="1" rot="5400000">
            <a:off x="759574" y="3578975"/>
            <a:ext cx="2502407" cy="4055644"/>
          </a:xfrm>
          <a:prstGeom prst="rect">
            <a:avLst/>
          </a:prstGeom>
          <a:gradFill>
            <a:gsLst>
              <a:gs pos="0">
                <a:srgbClr val="2950E7">
                  <a:alpha val="27843"/>
                </a:srgbClr>
              </a:gs>
              <a:gs pos="2000">
                <a:srgbClr val="2950E7">
                  <a:alpha val="27843"/>
                </a:srgbClr>
              </a:gs>
              <a:gs pos="100000">
                <a:srgbClr val="4922D7">
                  <a:alpha val="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15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D9D0F8">
                  <a:alpha val="1960"/>
                </a:srgbClr>
              </a:gs>
              <a:gs pos="13000">
                <a:srgbClr val="D9D0F8">
                  <a:alpha val="1960"/>
                </a:srgbClr>
              </a:gs>
              <a:gs pos="100000">
                <a:srgbClr val="178DD5">
                  <a:alpha val="28627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15"/>
          <p:cNvSpPr txBox="1"/>
          <p:nvPr>
            <p:ph type="title"/>
          </p:nvPr>
        </p:nvSpPr>
        <p:spPr>
          <a:xfrm>
            <a:off x="474243" y="986118"/>
            <a:ext cx="32367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s-CL" sz="3200">
                <a:solidFill>
                  <a:schemeClr val="lt1"/>
                </a:solidFill>
              </a:rPr>
              <a:t>SPRINT 1 - BACKLOG</a:t>
            </a:r>
            <a:endParaRPr/>
          </a:p>
        </p:txBody>
      </p:sp>
      <p:pic>
        <p:nvPicPr>
          <p:cNvPr descr="Ejecutar"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03" y="3379707"/>
            <a:ext cx="3249478" cy="32494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15"/>
          <p:cNvGraphicFramePr/>
          <p:nvPr/>
        </p:nvGraphicFramePr>
        <p:xfrm>
          <a:off x="4143850" y="189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{587BBF79-675F-4601-BC8F-5BEA3C72B5C9}</a:tableStyleId>
              </a:tblPr>
              <a:tblGrid>
                <a:gridCol w="1361250"/>
                <a:gridCol w="2829975"/>
                <a:gridCol w="1731425"/>
                <a:gridCol w="859750"/>
                <a:gridCol w="1265725"/>
              </a:tblGrid>
              <a:tr h="103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alumno, necesito ver las fechas y conocer los beneficios universitarios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una interfaz para que permita ver becas y fechas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Chacana, 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0:4"/>
                      </a:ext>
                    </a:extLst>
                  </a:tcPr>
                </a:tc>
              </a:tr>
              <a:tr h="137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del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admisión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Necesito ver el progreso de los alumnos y apoyarlos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una interfaz que permita ver el estado de cada alumno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Chacana, 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28:1:4"/>
                      </a:ext>
                    </a:extLst>
                  </a:tcPr>
                </a:tc>
              </a:tr>
            </a:tbl>
          </a:graphicData>
        </a:graphic>
      </p:graphicFrame>
      <p:pic>
        <p:nvPicPr>
          <p:cNvPr id="229" name="Google Shape;2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4922D7">
                  <a:alpha val="27843"/>
                </a:srgbClr>
              </a:gs>
              <a:gs pos="14000">
                <a:srgbClr val="4922D7">
                  <a:alpha val="27843"/>
                </a:srgbClr>
              </a:gs>
              <a:gs pos="100000">
                <a:srgbClr val="2950E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EF68E9">
                  <a:alpha val="54901"/>
                </a:srgbClr>
              </a:gs>
              <a:gs pos="9000">
                <a:srgbClr val="EF68E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1495425" y="-2559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14"/>
          <p:cNvSpPr/>
          <p:nvPr/>
        </p:nvSpPr>
        <p:spPr>
          <a:xfrm flipH="1" rot="5400000">
            <a:off x="-1409318" y="1410082"/>
            <a:ext cx="6858000" cy="4037835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2950E7">
                  <a:alpha val="88627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14"/>
          <p:cNvSpPr/>
          <p:nvPr/>
        </p:nvSpPr>
        <p:spPr>
          <a:xfrm flipH="1" rot="5400000">
            <a:off x="-1136375" y="1136400"/>
            <a:ext cx="6346200" cy="4073400"/>
          </a:xfrm>
          <a:prstGeom prst="rect">
            <a:avLst/>
          </a:prstGeom>
          <a:gradFill>
            <a:gsLst>
              <a:gs pos="0">
                <a:srgbClr val="7D95F0">
                  <a:alpha val="0"/>
                </a:srgbClr>
              </a:gs>
              <a:gs pos="99000">
                <a:srgbClr val="D517CC">
                  <a:alpha val="91764"/>
                </a:srgbClr>
              </a:gs>
              <a:gs pos="100000">
                <a:srgbClr val="D517CC">
                  <a:alpha val="91764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14"/>
          <p:cNvSpPr/>
          <p:nvPr/>
        </p:nvSpPr>
        <p:spPr>
          <a:xfrm flipH="1" rot="5400000">
            <a:off x="759574" y="3578975"/>
            <a:ext cx="2502407" cy="4055644"/>
          </a:xfrm>
          <a:prstGeom prst="rect">
            <a:avLst/>
          </a:prstGeom>
          <a:gradFill>
            <a:gsLst>
              <a:gs pos="0">
                <a:srgbClr val="2950E7">
                  <a:alpha val="27843"/>
                </a:srgbClr>
              </a:gs>
              <a:gs pos="2000">
                <a:srgbClr val="2950E7">
                  <a:alpha val="27843"/>
                </a:srgbClr>
              </a:gs>
              <a:gs pos="100000">
                <a:srgbClr val="4922D7">
                  <a:alpha val="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14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D9D0F8">
                  <a:alpha val="1960"/>
                </a:srgbClr>
              </a:gs>
              <a:gs pos="13000">
                <a:srgbClr val="D9D0F8">
                  <a:alpha val="1960"/>
                </a:srgbClr>
              </a:gs>
              <a:gs pos="100000">
                <a:srgbClr val="178DD5">
                  <a:alpha val="28627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4"/>
          <p:cNvSpPr txBox="1"/>
          <p:nvPr>
            <p:ph type="title"/>
          </p:nvPr>
        </p:nvSpPr>
        <p:spPr>
          <a:xfrm>
            <a:off x="474243" y="986118"/>
            <a:ext cx="32367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s-CL" sz="3200">
                <a:solidFill>
                  <a:schemeClr val="lt1"/>
                </a:solidFill>
              </a:rPr>
              <a:t>SPRINT 2 - BACKLOG</a:t>
            </a:r>
            <a:endParaRPr/>
          </a:p>
        </p:txBody>
      </p:sp>
      <p:pic>
        <p:nvPicPr>
          <p:cNvPr descr="Ejecutar"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03" y="3379707"/>
            <a:ext cx="3249478" cy="32494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14"/>
          <p:cNvGraphicFramePr/>
          <p:nvPr/>
        </p:nvGraphicFramePr>
        <p:xfrm>
          <a:off x="4143850" y="150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{587BBF79-675F-4601-BC8F-5BEA3C72B5C9}</a:tableStyleId>
              </a:tblPr>
              <a:tblGrid>
                <a:gridCol w="1361275"/>
                <a:gridCol w="2829975"/>
                <a:gridCol w="1731425"/>
                <a:gridCol w="859750"/>
                <a:gridCol w="1265725"/>
              </a:tblGrid>
              <a:tr h="144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Financiamiento, necesitamos actualizar la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información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dentro del sistemas, para actualizar las becas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Implementar un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botón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modificacion para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cambios a las becas, implementar nuevos o </a:t>
                      </a: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eliminarlas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proceso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0:4"/>
                      </a:ext>
                    </a:extLst>
                  </a:tcPr>
                </a:tc>
              </a:tr>
              <a:tr h="144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Marketing, necesitamos poder extraer un informe con todos los alumnos que completaron los test o lo dejaron a medias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Implementar un boton para poder convertir los datos guardados en BD en un PDF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Mauricio Chacana y Marcos Ceballos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proceso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43:1:4"/>
                      </a:ext>
                    </a:extLst>
                  </a:tcPr>
                </a:tc>
              </a:tr>
            </a:tbl>
          </a:graphicData>
        </a:graphic>
      </p:graphicFrame>
      <p:pic>
        <p:nvPicPr>
          <p:cNvPr id="244" name="Google Shape;2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4922D7">
                  <a:alpha val="27843"/>
                </a:srgbClr>
              </a:gs>
              <a:gs pos="14000">
                <a:srgbClr val="4922D7">
                  <a:alpha val="27843"/>
                </a:srgbClr>
              </a:gs>
              <a:gs pos="100000">
                <a:srgbClr val="2950E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16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EF68E9">
                  <a:alpha val="54901"/>
                </a:srgbClr>
              </a:gs>
              <a:gs pos="9000">
                <a:srgbClr val="EF68E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of an electromagnetic radiation" id="252" name="Google Shape;252;p16"/>
          <p:cNvPicPr preferRelativeResize="0"/>
          <p:nvPr/>
        </p:nvPicPr>
        <p:blipFill rotWithShape="1">
          <a:blip r:embed="rId3">
            <a:alphaModFix/>
          </a:blip>
          <a:srcRect b="21129" l="0" r="0" t="24259"/>
          <a:stretch/>
        </p:blipFill>
        <p:spPr>
          <a:xfrm>
            <a:off x="-2" y="10"/>
            <a:ext cx="12192002" cy="44610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/>
          <p:nvPr/>
        </p:nvSpPr>
        <p:spPr>
          <a:xfrm flipH="1" rot="10800000">
            <a:off x="0" y="4460827"/>
            <a:ext cx="12192003" cy="2397392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16"/>
          <p:cNvSpPr/>
          <p:nvPr/>
        </p:nvSpPr>
        <p:spPr>
          <a:xfrm flipH="1" rot="10800000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rgbClr val="7D95F0">
                  <a:alpha val="0"/>
                </a:srgbClr>
              </a:gs>
              <a:gs pos="99000">
                <a:srgbClr val="D517CC">
                  <a:alpha val="80784"/>
                </a:srgbClr>
              </a:gs>
              <a:gs pos="100000">
                <a:srgbClr val="D517CC">
                  <a:alpha val="80784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16"/>
          <p:cNvSpPr/>
          <p:nvPr/>
        </p:nvSpPr>
        <p:spPr>
          <a:xfrm rot="-6765946">
            <a:off x="2944145" y="2710934"/>
            <a:ext cx="3118759" cy="4639931"/>
          </a:xfrm>
          <a:custGeom>
            <a:rect b="b" l="l" r="r" t="t"/>
            <a:pathLst>
              <a:path extrusionOk="0" h="4639931" w="3118759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rgbClr val="178DD5">
                  <a:alpha val="11764"/>
                </a:srgbClr>
              </a:gs>
              <a:gs pos="100000">
                <a:srgbClr val="68BCEF">
                  <a:alpha val="2000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16"/>
          <p:cNvSpPr/>
          <p:nvPr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rgbClr val="178DD5">
                  <a:alpha val="15686"/>
                </a:srgbClr>
              </a:gs>
              <a:gs pos="62000">
                <a:srgbClr val="2950E7">
                  <a:alpha val="0"/>
                </a:srgbClr>
              </a:gs>
              <a:gs pos="100000">
                <a:srgbClr val="2950E7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6"/>
          <p:cNvSpPr txBox="1"/>
          <p:nvPr>
            <p:ph type="title"/>
          </p:nvPr>
        </p:nvSpPr>
        <p:spPr>
          <a:xfrm>
            <a:off x="1383807" y="4611271"/>
            <a:ext cx="9436593" cy="1171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CL">
                <a:solidFill>
                  <a:schemeClr val="lt1"/>
                </a:solidFill>
              </a:rPr>
              <a:t>BURNDOWN CHART SPRINT 0</a:t>
            </a:r>
            <a:endParaRPr/>
          </a:p>
        </p:txBody>
      </p:sp>
      <p:pic>
        <p:nvPicPr>
          <p:cNvPr id="258" name="Google Shape;2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238" y="909625"/>
            <a:ext cx="9115425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4922D7">
                  <a:alpha val="27843"/>
                </a:srgbClr>
              </a:gs>
              <a:gs pos="14000">
                <a:srgbClr val="4922D7">
                  <a:alpha val="27843"/>
                </a:srgbClr>
              </a:gs>
              <a:gs pos="100000">
                <a:srgbClr val="2950E7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7"/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EF68E9">
                  <a:alpha val="54901"/>
                </a:srgbClr>
              </a:gs>
              <a:gs pos="9000">
                <a:srgbClr val="EF68E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of an electromagnetic radiation" id="267" name="Google Shape;267;p17"/>
          <p:cNvPicPr preferRelativeResize="0"/>
          <p:nvPr/>
        </p:nvPicPr>
        <p:blipFill rotWithShape="1">
          <a:blip r:embed="rId3">
            <a:alphaModFix/>
          </a:blip>
          <a:srcRect b="6457" l="0" r="0" t="9587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/>
          <p:nvPr/>
        </p:nvSpPr>
        <p:spPr>
          <a:xfrm flipH="1" rot="10800000">
            <a:off x="0" y="5071729"/>
            <a:ext cx="12192003" cy="178649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17"/>
          <p:cNvSpPr/>
          <p:nvPr/>
        </p:nvSpPr>
        <p:spPr>
          <a:xfrm flipH="1" rot="10800000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rgbClr val="7D95F0">
                  <a:alpha val="0"/>
                </a:srgbClr>
              </a:gs>
              <a:gs pos="99000">
                <a:srgbClr val="D517CC">
                  <a:alpha val="80784"/>
                </a:srgbClr>
              </a:gs>
              <a:gs pos="100000">
                <a:srgbClr val="D517CC">
                  <a:alpha val="80784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17"/>
          <p:cNvSpPr/>
          <p:nvPr/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rgbClr val="178DD5">
                  <a:alpha val="15686"/>
                </a:srgbClr>
              </a:gs>
              <a:gs pos="62000">
                <a:srgbClr val="2950E7">
                  <a:alpha val="0"/>
                </a:srgbClr>
              </a:gs>
              <a:gs pos="100000">
                <a:srgbClr val="2950E7">
                  <a:alpha val="0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p17"/>
          <p:cNvSpPr/>
          <p:nvPr/>
        </p:nvSpPr>
        <p:spPr>
          <a:xfrm rot="-6765946">
            <a:off x="3120189" y="3385221"/>
            <a:ext cx="2497963" cy="4087997"/>
          </a:xfrm>
          <a:custGeom>
            <a:rect b="b" l="l" r="r" t="t"/>
            <a:pathLst>
              <a:path extrusionOk="0" h="4371251" w="2671045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rgbClr val="178DD5">
                  <a:alpha val="0"/>
                </a:srgbClr>
              </a:gs>
              <a:gs pos="100000">
                <a:srgbClr val="68BCEF">
                  <a:alpha val="20000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17"/>
          <p:cNvSpPr txBox="1"/>
          <p:nvPr>
            <p:ph type="title"/>
          </p:nvPr>
        </p:nvSpPr>
        <p:spPr>
          <a:xfrm>
            <a:off x="954157" y="5271715"/>
            <a:ext cx="10145864" cy="7156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CL">
                <a:solidFill>
                  <a:schemeClr val="lt1"/>
                </a:solidFill>
              </a:rPr>
              <a:t>BURNDOWN CHART SPRINT 1</a:t>
            </a:r>
            <a:endParaRPr/>
          </a:p>
        </p:txBody>
      </p:sp>
      <p:pic>
        <p:nvPicPr>
          <p:cNvPr id="273" name="Google Shape;2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4488" y="1062038"/>
            <a:ext cx="9267825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962d639b5_0_14"/>
          <p:cNvSpPr txBox="1"/>
          <p:nvPr>
            <p:ph type="title"/>
          </p:nvPr>
        </p:nvSpPr>
        <p:spPr>
          <a:xfrm>
            <a:off x="1371600" y="795528"/>
            <a:ext cx="1024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IMPEDIMENT LOG – SPRINT 0</a:t>
            </a:r>
            <a:endParaRPr/>
          </a:p>
        </p:txBody>
      </p:sp>
      <p:graphicFrame>
        <p:nvGraphicFramePr>
          <p:cNvPr id="280" name="Google Shape;280;g30962d639b5_0_14"/>
          <p:cNvGraphicFramePr/>
          <p:nvPr/>
        </p:nvGraphicFramePr>
        <p:xfrm>
          <a:off x="732413" y="25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{587BBF79-675F-4601-BC8F-5BEA3C72B5C9}</a:tableStyleId>
              </a:tblPr>
              <a:tblGrid>
                <a:gridCol w="874125"/>
                <a:gridCol w="874125"/>
                <a:gridCol w="874125"/>
                <a:gridCol w="874125"/>
                <a:gridCol w="2569925"/>
                <a:gridCol w="3006975"/>
                <a:gridCol w="874125"/>
                <a:gridCol w="11101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Código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Fecha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Prioridad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Tipo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Impedimento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Descripción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¿Resuelto?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Fecha resolución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0:0:7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MCI 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16/08/2024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D4EDBC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5A3286"/>
                          </a:solidFill>
                        </a:rPr>
                        <a:t>Interna</a:t>
                      </a:r>
                      <a:endParaRPr sz="1000">
                        <a:solidFill>
                          <a:srgbClr val="5A328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Marcos Ceballos tuvo horas extras en el trabajo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Este</a:t>
                      </a:r>
                      <a:r>
                        <a:rPr lang="es-CL" sz="1000"/>
                        <a:t> retraso la </a:t>
                      </a:r>
                      <a:r>
                        <a:rPr lang="es-CL" sz="1000"/>
                        <a:t>reunión</a:t>
                      </a:r>
                      <a:r>
                        <a:rPr lang="es-CL" sz="1000"/>
                        <a:t> de preparativos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11734B"/>
                          </a:solidFill>
                        </a:rPr>
                        <a:t>Resuelto</a:t>
                      </a:r>
                      <a:endParaRPr sz="1000">
                        <a:solidFill>
                          <a:srgbClr val="11734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17/08/2024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1:7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MCI 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19/08/2024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Media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5A3286"/>
                          </a:solidFill>
                        </a:rPr>
                        <a:t>Interna</a:t>
                      </a:r>
                      <a:endParaRPr sz="1000">
                        <a:solidFill>
                          <a:srgbClr val="5A328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Mauricio Chacana </a:t>
                      </a:r>
                      <a:r>
                        <a:rPr lang="es-CL" sz="1000"/>
                        <a:t>estuvo</a:t>
                      </a:r>
                      <a:r>
                        <a:rPr lang="es-CL" sz="1000"/>
                        <a:t> en viaje de negocios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Este</a:t>
                      </a:r>
                      <a:r>
                        <a:rPr lang="es-CL" sz="1000"/>
                        <a:t> retraso la preparación del </a:t>
                      </a:r>
                      <a:r>
                        <a:rPr lang="es-CL" sz="1000"/>
                        <a:t>área</a:t>
                      </a:r>
                      <a:r>
                        <a:rPr lang="es-CL" sz="1000"/>
                        <a:t> de desarrollo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11734B"/>
                          </a:solidFill>
                        </a:rPr>
                        <a:t>Resuelto</a:t>
                      </a:r>
                      <a:endParaRPr sz="1000">
                        <a:solidFill>
                          <a:srgbClr val="11734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23/08/2024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0:2:7"/>
                      </a:ext>
                    </a:extLst>
                  </a:tcPr>
                </a:tc>
              </a:tr>
            </a:tbl>
          </a:graphicData>
        </a:graphic>
      </p:graphicFrame>
      <p:pic>
        <p:nvPicPr>
          <p:cNvPr id="281" name="Google Shape;281;g30962d639b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5400000">
            <a:off x="-1409318" y="1410082"/>
            <a:ext cx="6858000" cy="4037835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2950E7">
                  <a:alpha val="71764"/>
                </a:srgbClr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2"/>
          <p:cNvSpPr/>
          <p:nvPr/>
        </p:nvSpPr>
        <p:spPr>
          <a:xfrm flipH="1" rot="5400000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rgbClr val="4922D7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2"/>
          <p:cNvSpPr/>
          <p:nvPr/>
        </p:nvSpPr>
        <p:spPr>
          <a:xfrm flipH="1" rot="5400000">
            <a:off x="798889" y="3617790"/>
            <a:ext cx="2453337" cy="4027079"/>
          </a:xfrm>
          <a:prstGeom prst="rect">
            <a:avLst/>
          </a:prstGeom>
          <a:gradFill>
            <a:gsLst>
              <a:gs pos="0">
                <a:srgbClr val="2950E7">
                  <a:alpha val="34901"/>
                </a:srgbClr>
              </a:gs>
              <a:gs pos="2000">
                <a:srgbClr val="2950E7">
                  <a:alpha val="34901"/>
                </a:srgbClr>
              </a:gs>
              <a:gs pos="67000">
                <a:srgbClr val="4922D7">
                  <a:alpha val="0"/>
                </a:srgbClr>
              </a:gs>
              <a:gs pos="100000">
                <a:srgbClr val="4922D7">
                  <a:alpha val="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2"/>
          <p:cNvSpPr/>
          <p:nvPr/>
        </p:nvSpPr>
        <p:spPr>
          <a:xfrm rot="6097846">
            <a:off x="-30441" y="1644149"/>
            <a:ext cx="4384532" cy="4196758"/>
          </a:xfrm>
          <a:custGeom>
            <a:rect b="b" l="l" r="r" t="t"/>
            <a:pathLst>
              <a:path extrusionOk="0" h="4196758" w="4384532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D0F8">
                  <a:alpha val="0"/>
                </a:srgbClr>
              </a:gs>
              <a:gs pos="39000">
                <a:srgbClr val="D9D0F8">
                  <a:alpha val="0"/>
                </a:srgbClr>
              </a:gs>
              <a:gs pos="100000">
                <a:srgbClr val="178DD5">
                  <a:alpha val="28627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387926" y="1028701"/>
            <a:ext cx="3472873" cy="15205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s-CL" sz="3200">
                <a:solidFill>
                  <a:schemeClr val="lt1"/>
                </a:solidFill>
              </a:rPr>
              <a:t>TABLA DE CONTENIDO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4777409" y="1028702"/>
            <a:ext cx="6273972" cy="4843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Problemática.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Sprints.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Necesidades.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Requerimientos funcionales.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Requerimientos no funcionales.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Solución.</a:t>
            </a:r>
            <a:endParaRPr b="0" i="0" sz="1800" u="none" strike="noStrike">
              <a:solidFill>
                <a:srgbClr val="000000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>
                <a:latin typeface="Anybody"/>
                <a:ea typeface="Anybody"/>
                <a:cs typeface="Anybody"/>
                <a:sym typeface="Anybody"/>
              </a:rPr>
              <a:t>Arquitectura</a:t>
            </a:r>
            <a:r>
              <a:rPr lang="es-CL" sz="1800">
                <a:latin typeface="Anybody"/>
                <a:ea typeface="Anybody"/>
                <a:cs typeface="Anybody"/>
                <a:sym typeface="Anybody"/>
              </a:rPr>
              <a:t>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Sprint Backlog.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Burndown chart</a:t>
            </a:r>
            <a:r>
              <a:rPr lang="es-CL" sz="1800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Impediment Log.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Control de versiones</a:t>
            </a:r>
            <a:r>
              <a:rPr lang="es-CL" sz="1800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nybody"/>
                <a:ea typeface="Anybody"/>
                <a:cs typeface="Anybody"/>
                <a:sym typeface="Anybody"/>
              </a:rPr>
              <a:t>Conclusiones.</a:t>
            </a:r>
            <a:endParaRPr b="0" i="0" sz="1800" u="none" strike="noStrike">
              <a:solidFill>
                <a:srgbClr val="D51027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" y="-12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IMPEDIMENT LOG – SPRINT 1</a:t>
            </a:r>
            <a:endParaRPr/>
          </a:p>
        </p:txBody>
      </p:sp>
      <p:sp>
        <p:nvSpPr>
          <p:cNvPr id="287" name="Google Shape;287;p19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88" name="Google Shape;288;p19"/>
          <p:cNvGraphicFramePr/>
          <p:nvPr/>
        </p:nvGraphicFramePr>
        <p:xfrm>
          <a:off x="182975" y="23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{587BBF79-675F-4601-BC8F-5BEA3C72B5C9}</a:tableStyleId>
              </a:tblPr>
              <a:tblGrid>
                <a:gridCol w="905425"/>
                <a:gridCol w="905425"/>
                <a:gridCol w="905425"/>
                <a:gridCol w="905425"/>
                <a:gridCol w="3205975"/>
                <a:gridCol w="2540775"/>
                <a:gridCol w="1552175"/>
                <a:gridCol w="905425"/>
              </a:tblGrid>
              <a:tr h="6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Código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Fecha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Prioridad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Tipo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Impedimento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Descripción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¿Resuelto?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Fecha resolución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88:0:7"/>
                      </a:ext>
                    </a:extLst>
                  </a:tcPr>
                </a:tc>
              </a:tr>
              <a:tr h="6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MCI 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26/08/2024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Media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5A3286"/>
                          </a:solidFill>
                        </a:rPr>
                        <a:t>Interna</a:t>
                      </a:r>
                      <a:endParaRPr sz="1000">
                        <a:solidFill>
                          <a:srgbClr val="5A328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Mauricio tuvo que viajar a Valdivia por motivos de trabajo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Esto </a:t>
                      </a:r>
                      <a:r>
                        <a:rPr lang="es-CL" sz="1000"/>
                        <a:t>retrasó</a:t>
                      </a:r>
                      <a:r>
                        <a:rPr lang="es-CL" sz="1000"/>
                        <a:t> la </a:t>
                      </a:r>
                      <a:r>
                        <a:rPr lang="es-CL" sz="1000"/>
                        <a:t>creación</a:t>
                      </a:r>
                      <a:r>
                        <a:rPr lang="es-CL" sz="1000"/>
                        <a:t> de la base de datos y la </a:t>
                      </a:r>
                      <a:r>
                        <a:rPr lang="es-CL" sz="1000"/>
                        <a:t>formación</a:t>
                      </a:r>
                      <a:r>
                        <a:rPr lang="es-CL" sz="1000"/>
                        <a:t> del sistema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11734B"/>
                          </a:solidFill>
                        </a:rPr>
                        <a:t>Resuelto</a:t>
                      </a:r>
                      <a:endParaRPr sz="1000">
                        <a:solidFill>
                          <a:srgbClr val="11734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30/08/2024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1:7"/>
                      </a:ext>
                    </a:extLst>
                  </a:tcPr>
                </a:tc>
              </a:tr>
              <a:tr h="72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MCI 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02/09/2024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Media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5A3286"/>
                          </a:solidFill>
                        </a:rPr>
                        <a:t>Interna</a:t>
                      </a:r>
                      <a:endParaRPr sz="1000">
                        <a:solidFill>
                          <a:srgbClr val="5A3286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Mauricio tuvo que viajar a </a:t>
                      </a:r>
                      <a:r>
                        <a:rPr lang="es-CL" sz="1000"/>
                        <a:t>Iquique</a:t>
                      </a:r>
                      <a:r>
                        <a:rPr lang="es-CL" sz="1000"/>
                        <a:t> por motivos de trabajo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Esto</a:t>
                      </a:r>
                      <a:r>
                        <a:rPr lang="es-CL" sz="1000"/>
                        <a:t> </a:t>
                      </a:r>
                      <a:r>
                        <a:rPr lang="es-CL" sz="1000"/>
                        <a:t>retrasó</a:t>
                      </a:r>
                      <a:r>
                        <a:rPr lang="es-CL" sz="1000"/>
                        <a:t> la </a:t>
                      </a:r>
                      <a:r>
                        <a:rPr lang="es-CL" sz="1000"/>
                        <a:t>creación</a:t>
                      </a:r>
                      <a:r>
                        <a:rPr lang="es-CL" sz="1000"/>
                        <a:t> de la base de datos y la </a:t>
                      </a:r>
                      <a:r>
                        <a:rPr lang="es-CL" sz="1000"/>
                        <a:t>formación</a:t>
                      </a:r>
                      <a:r>
                        <a:rPr lang="es-CL" sz="1000"/>
                        <a:t> del sistema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11734B"/>
                          </a:solidFill>
                        </a:rPr>
                        <a:t>Resuelto</a:t>
                      </a:r>
                      <a:endParaRPr sz="1000">
                        <a:solidFill>
                          <a:srgbClr val="11734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11/09/2024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2:7"/>
                      </a:ext>
                    </a:extLst>
                  </a:tcPr>
                </a:tc>
              </a:tr>
              <a:tr h="125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MCI 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11/09/2024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11734B"/>
                          </a:solidFill>
                        </a:rPr>
                        <a:t>Externa</a:t>
                      </a:r>
                      <a:endParaRPr sz="1000">
                        <a:solidFill>
                          <a:srgbClr val="11734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Marcos tuve una urgencia familiar por la cual no </a:t>
                      </a:r>
                      <a:r>
                        <a:rPr lang="es-CL" sz="1000"/>
                        <a:t>tenía</a:t>
                      </a:r>
                      <a:r>
                        <a:rPr lang="es-CL" sz="1000"/>
                        <a:t> la </a:t>
                      </a:r>
                      <a:r>
                        <a:rPr lang="es-CL" sz="1000"/>
                        <a:t>posibilidad</a:t>
                      </a:r>
                      <a:r>
                        <a:rPr lang="es-CL" sz="1000"/>
                        <a:t> de avanzar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Esto</a:t>
                      </a:r>
                      <a:r>
                        <a:rPr lang="es-CL" sz="1000"/>
                        <a:t> </a:t>
                      </a:r>
                      <a:r>
                        <a:rPr lang="es-CL" sz="1000"/>
                        <a:t>retrasó</a:t>
                      </a:r>
                      <a:r>
                        <a:rPr lang="es-CL" sz="1000"/>
                        <a:t> el avance en la </a:t>
                      </a:r>
                      <a:r>
                        <a:rPr lang="es-CL" sz="1000"/>
                        <a:t>documentación</a:t>
                      </a:r>
                      <a:r>
                        <a:rPr lang="es-CL" sz="1000"/>
                        <a:t>, causando un gran tiempo muerto para los avances como daily meeting o desarrollo de sprints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B10202"/>
                          </a:solidFill>
                        </a:rPr>
                        <a:t>No se pudo resolver</a:t>
                      </a:r>
                      <a:endParaRPr sz="1000">
                        <a:solidFill>
                          <a:srgbClr val="B1020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27/09/2024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8:3:7"/>
                      </a:ext>
                    </a:extLst>
                  </a:tcPr>
                </a:tc>
              </a:tr>
            </a:tbl>
          </a:graphicData>
        </a:graphic>
      </p:graphicFrame>
      <p:pic>
        <p:nvPicPr>
          <p:cNvPr id="289" name="Google Shape;2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IMPEDIMENT LOG – SPRINT 2</a:t>
            </a:r>
            <a:endParaRPr/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20"/>
          <p:cNvGraphicFramePr/>
          <p:nvPr/>
        </p:nvGraphicFramePr>
        <p:xfrm>
          <a:off x="328613" y="325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{587BBF79-675F-4601-BC8F-5BEA3C72B5C9}</a:tableStyleId>
              </a:tblPr>
              <a:tblGrid>
                <a:gridCol w="952500"/>
                <a:gridCol w="952500"/>
                <a:gridCol w="952500"/>
                <a:gridCol w="952500"/>
                <a:gridCol w="2876550"/>
                <a:gridCol w="2828925"/>
                <a:gridCol w="952500"/>
                <a:gridCol w="10668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Código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Fecha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Prioridad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Tipo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Impedimento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Descripción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¿Resuelto?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Fecha resolución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6:0:7"/>
                      </a:ext>
                    </a:extLst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MCI 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04/10/2024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9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11734B"/>
                          </a:solidFill>
                        </a:rPr>
                        <a:t>Externa</a:t>
                      </a:r>
                      <a:endParaRPr sz="1000">
                        <a:solidFill>
                          <a:srgbClr val="11734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Mauricio tuvo que trabajar en Santiago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6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No se pudo realizar la daily meeting y avance del proyecto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6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>
                          <a:solidFill>
                            <a:srgbClr val="B10202"/>
                          </a:solidFill>
                        </a:rPr>
                        <a:t>No se pudo resolver</a:t>
                      </a:r>
                      <a:endParaRPr sz="1000">
                        <a:solidFill>
                          <a:srgbClr val="B1020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6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04/10/2024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96:1:7"/>
                      </a:ext>
                    </a:extLst>
                  </a:tcPr>
                </a:tc>
              </a:tr>
            </a:tbl>
          </a:graphicData>
        </a:graphic>
      </p:graphicFrame>
      <p:pic>
        <p:nvPicPr>
          <p:cNvPr id="297" name="Google Shape;2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CONTROL DE VERSIONES</a:t>
            </a:r>
            <a:endParaRPr/>
          </a:p>
        </p:txBody>
      </p:sp>
      <p:graphicFrame>
        <p:nvGraphicFramePr>
          <p:cNvPr id="303" name="Google Shape;303;p21"/>
          <p:cNvGraphicFramePr/>
          <p:nvPr/>
        </p:nvGraphicFramePr>
        <p:xfrm>
          <a:off x="1656650" y="30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{82C8160C-8950-4585-9931-2738C7D776CA}</a:tableStyleId>
              </a:tblPr>
              <a:tblGrid>
                <a:gridCol w="952500"/>
                <a:gridCol w="952500"/>
                <a:gridCol w="4419600"/>
                <a:gridCol w="1619250"/>
              </a:tblGrid>
              <a:tr h="19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1000" u="none" cap="none" strike="noStrike"/>
                        <a:t>Fecha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1000" u="none" cap="none" strike="noStrike"/>
                        <a:t>Versión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1000" u="none" cap="none" strike="noStrike"/>
                        <a:t>Cambios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1000" u="none" cap="none" strike="noStrike"/>
                        <a:t>Responsable(s)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10-09-2023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1.0.0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Creación de</a:t>
                      </a:r>
                      <a:r>
                        <a:rPr lang="es-CL" sz="1000"/>
                        <a:t> Espacio de trabajo Beca fácil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/>
                        <a:t>Mauricio Chacana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23-09-2023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1.0.1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Creación de </a:t>
                      </a:r>
                      <a:r>
                        <a:rPr lang="es-CL" sz="1000"/>
                        <a:t>Base de datos de Beca fácil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/>
                        <a:t>Marcos Ceballos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28-09-2023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1.0.2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/>
                        <a:t>Creación de sistema Beca fácil con registro e ingreso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/>
                        <a:t>Mauricio Chacana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30-09-2023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1.0.3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/>
                        <a:t>Se </a:t>
                      </a:r>
                      <a:r>
                        <a:rPr lang="es-CL" sz="1000"/>
                        <a:t>agregó al sistema el catálogo de becas y beneficios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/>
                        <a:t>Marcos Ceballos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4" name="Google Shape;3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>
            <p:ph type="title"/>
          </p:nvPr>
        </p:nvSpPr>
        <p:spPr>
          <a:xfrm>
            <a:off x="4103850" y="87275"/>
            <a:ext cx="7332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CRONOGRAMA</a:t>
            </a:r>
            <a:endParaRPr/>
          </a:p>
        </p:txBody>
      </p:sp>
      <p:pic>
        <p:nvPicPr>
          <p:cNvPr id="310" name="Google Shape;3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22"/>
          <p:cNvGraphicFramePr/>
          <p:nvPr/>
        </p:nvGraphicFramePr>
        <p:xfrm>
          <a:off x="152400" y="9861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{465383DA-225D-4A69-ADF3-6B2D6466EBD9}</a:tableStyleId>
              </a:tblPr>
              <a:tblGrid>
                <a:gridCol w="1405275"/>
                <a:gridCol w="562125"/>
                <a:gridCol w="546500"/>
                <a:gridCol w="593325"/>
                <a:gridCol w="499650"/>
                <a:gridCol w="546500"/>
                <a:gridCol w="546500"/>
                <a:gridCol w="640175"/>
                <a:gridCol w="452825"/>
                <a:gridCol w="546500"/>
                <a:gridCol w="546500"/>
                <a:gridCol w="546500"/>
                <a:gridCol w="624550"/>
                <a:gridCol w="562125"/>
                <a:gridCol w="546500"/>
                <a:gridCol w="546500"/>
                <a:gridCol w="382850"/>
                <a:gridCol w="382850"/>
                <a:gridCol w="562125"/>
                <a:gridCol w="546500"/>
                <a:gridCol w="382850"/>
              </a:tblGrid>
              <a:tr h="34175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46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471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y planificación del proyecto.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43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 roles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471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Historias de Usuarios y Épicas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43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Backlog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234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Arquitectura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23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Prototipado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43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 1: Fase 1 (avance)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234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0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234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43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 2: Fase 2 (avance)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234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234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43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 3: Fase 2 (Final)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43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Cierre y retrospectiva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80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98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3790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Hito 4: Fase 3 (Presentación final)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1371600" y="502550"/>
            <a:ext cx="102414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CONCLUSIONES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1371600" y="1559500"/>
            <a:ext cx="3883200" cy="4332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Gill Sans"/>
                <a:ea typeface="Gill Sans"/>
                <a:cs typeface="Gill Sans"/>
                <a:sym typeface="Gill Sans"/>
              </a:rPr>
              <a:t>“Aunque aún estamos en pleno desarrollo del proyecto, hemos logrado avanzar superando varios obstáculos técnicos. Uno de los desafíos más grandes ha sido comprender a fondo las necesidades de los prospectos en cuanto a becas y financiamiento. Sin embargo, hemos aprendido a trabajar en equipo para diseñar una solución que sea interactiva y educativa.”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Gill Sans"/>
                <a:ea typeface="Gill Sans"/>
                <a:cs typeface="Gill Sans"/>
                <a:sym typeface="Gill Sans"/>
              </a:rPr>
              <a:t>Marcos Ceballos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6112675" y="1559500"/>
            <a:ext cx="3883200" cy="4332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Gill Sans"/>
                <a:ea typeface="Gill Sans"/>
                <a:cs typeface="Gill Sans"/>
                <a:sym typeface="Gill Sans"/>
              </a:rPr>
              <a:t>“El proceso hasta ahora ha sido enriquecedor. Aunque nos hemos enfrentado a dificultades como la integración de distintos módulos y la falta de experiencia con algunas herramientas, la colaboración y la constante búsqueda de soluciones nos han permitido seguir adelante y mejorar en cada sprint.”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Gill Sans"/>
                <a:ea typeface="Gill Sans"/>
                <a:cs typeface="Gill Sans"/>
                <a:sym typeface="Gill Sans"/>
              </a:rPr>
              <a:t>Mauricio Chacana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PROBLEMÁTICA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Cada año son más los alumnos de 4.º Medio que se matriculan en nuestra institución sin conocer la importancia de postular a las becas en las fechas indicadas, lamentablemente muchos de esos futuros alumnos deben cancelar su matrícula, ya que no postularon correctamente a las becas y no tienen los medios para solventar la carrera, lo cual afecta negativamente a la institución. Además, debido a que se cancela la matrícula al iniciar el semestre, es más difícil conseguir que alguien se quiera matricular en ese punto y como consecuencia hay cursos incompletos 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371600" y="795525"/>
            <a:ext cx="10241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SPRINT 0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371600" y="2112275"/>
            <a:ext cx="62193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Duración:  1 SEMANA (23/09 - 27/09)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Evidencia: </a:t>
            </a: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1.5 Guia Estudiante Fase 1 Definición Proyecto APT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Una fase de preparación clave, donde se establecen los fundamentos del proyecto, como la definición del backlog inicial, la configuración del entorno de trabajo, la formación del equipo y la alineación de objetivos.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ybody Medium"/>
              <a:buChar char="•"/>
            </a:pP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Establecer las herramientas, entornos de desarrollo local, servidores, control de versiones, y cualquier infraestructura técnica necesaria para el equipo.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00" y="2112275"/>
            <a:ext cx="31146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371600" y="795525"/>
            <a:ext cx="10241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SPRINT 1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371600" y="1941650"/>
            <a:ext cx="46338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Duración:  </a:t>
            </a:r>
            <a:r>
              <a:rPr lang="es-CL"/>
              <a:t>4 SEMANA (07/10 - 01/11)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Evidencia: </a:t>
            </a: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Sitio Web Beca Fácil e Interfaces de usuarios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ybody Medium"/>
              <a:buChar char="•"/>
            </a:pP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En esta fase se </a:t>
            </a: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comenzará</a:t>
            </a: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 el desarrollo de la plataforma web, con sus funcionalidades principales.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	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500" y="2522825"/>
            <a:ext cx="3616850" cy="3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9900" y="1082750"/>
            <a:ext cx="1643174" cy="16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1371600" y="2112275"/>
            <a:ext cx="53298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Duración:  2 SEMANA (21/10 - 01/11)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Evidencia: </a:t>
            </a: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Sistema de Alertas y Extracción de datos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Una vez que la plataforma este funcional, se debe implementar el sistema de alertas, el cual es la base de la reportabilidad y el seguimiento para el área de admisión.</a:t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1371600" y="795525"/>
            <a:ext cx="10241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SPRINT 2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800" y="1689225"/>
            <a:ext cx="4382450" cy="43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1371600" y="2112275"/>
            <a:ext cx="51123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Duración:  2 SEMANA (04/11 - 15/11)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Evidencia: </a:t>
            </a: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Plan de pruebas y criterios de aceptación 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>
                <a:latin typeface="Anybody Medium"/>
                <a:ea typeface="Anybody Medium"/>
                <a:cs typeface="Anybody Medium"/>
                <a:sym typeface="Anybody Medium"/>
              </a:rPr>
              <a:t>Durante este sprint, el equipo se asegura de que todas las funcionalidades desarrolladas cumplan con los requisitos acordados, mientras que el testing se enfoca en identificar y corregir errores, optimizando el rendimiento del sistema.</a:t>
            </a:r>
            <a:endParaRPr sz="1400">
              <a:latin typeface="Anybody Medium"/>
              <a:ea typeface="Anybody Medium"/>
              <a:cs typeface="Anybody Medium"/>
              <a:sym typeface="Anybody Medium"/>
            </a:endParaRPr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371600" y="795525"/>
            <a:ext cx="10241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SPRINT 3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35" y="1536824"/>
            <a:ext cx="4847615" cy="36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SOLUCIÓN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Desarrollar una plataforma web interactiva y didáctica que permita a los alumnos y prospectos conocer las fechas, becas y opciones de financiamiento disponibles para sus futuras carreras, facilitando la orientación y aumentando la tasa de matriculación en la institución. Esto también permitirá que como institución sepamos qué tanto saben los futuros alumnos y poder reconocer en qué áreas se puede reforzar, realizando charlas orientadas a becas en instituciones donde sus alumnos no tenían un conocimiento aceptable sobre las becas.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ba48edf5b_0_8"/>
          <p:cNvSpPr txBox="1"/>
          <p:nvPr>
            <p:ph type="title"/>
          </p:nvPr>
        </p:nvSpPr>
        <p:spPr>
          <a:xfrm>
            <a:off x="4012975" y="0"/>
            <a:ext cx="61947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CL"/>
              <a:t>Arquitectura</a:t>
            </a:r>
            <a:endParaRPr/>
          </a:p>
        </p:txBody>
      </p:sp>
      <p:sp>
        <p:nvSpPr>
          <p:cNvPr id="160" name="Google Shape;160;g30ba48edf5b_0_8"/>
          <p:cNvSpPr txBox="1"/>
          <p:nvPr>
            <p:ph idx="1" type="body"/>
          </p:nvPr>
        </p:nvSpPr>
        <p:spPr>
          <a:xfrm>
            <a:off x="1371600" y="2112264"/>
            <a:ext cx="102414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30ba48edf5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75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0ba48edf5b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00" y="1339300"/>
            <a:ext cx="11024026" cy="53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Rise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2024-10-08T04:26:15Z</dcterms:created>
  <dc:creator>Marcos Ceballos Alarcón</dc:creator>
</cp:coreProperties>
</file>