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81" r:id="rId5"/>
  </p:sldMasterIdLst>
  <p:notesMasterIdLst>
    <p:notesMasterId r:id="rId24"/>
  </p:notesMasterIdLst>
  <p:handoutMasterIdLst>
    <p:handoutMasterId r:id="rId25"/>
  </p:handoutMasterIdLst>
  <p:sldIdLst>
    <p:sldId id="1460" r:id="rId6"/>
    <p:sldId id="1480" r:id="rId7"/>
    <p:sldId id="1481" r:id="rId8"/>
    <p:sldId id="1470" r:id="rId9"/>
    <p:sldId id="1463" r:id="rId10"/>
    <p:sldId id="1483" r:id="rId11"/>
    <p:sldId id="1484" r:id="rId12"/>
    <p:sldId id="1464" r:id="rId13"/>
    <p:sldId id="1465" r:id="rId14"/>
    <p:sldId id="1466" r:id="rId15"/>
    <p:sldId id="1485" r:id="rId16"/>
    <p:sldId id="1469" r:id="rId17"/>
    <p:sldId id="1486" r:id="rId18"/>
    <p:sldId id="1471" r:id="rId19"/>
    <p:sldId id="1472" r:id="rId20"/>
    <p:sldId id="1474" r:id="rId21"/>
    <p:sldId id="1461" r:id="rId22"/>
    <p:sldId id="1482"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9"/>
    <a:srgbClr val="FFFFFF"/>
    <a:srgbClr val="0072C6"/>
    <a:srgbClr val="00BCF2"/>
    <a:srgbClr val="7FBA00"/>
    <a:srgbClr val="002050"/>
    <a:srgbClr val="000000"/>
    <a:srgbClr val="68217A"/>
    <a:srgbClr val="B4009E"/>
    <a:srgbClr val="DC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8" autoAdjust="0"/>
    <p:restoredTop sz="70070" autoAdjust="0"/>
  </p:normalViewPr>
  <p:slideViewPr>
    <p:cSldViewPr snapToObjects="1">
      <p:cViewPr varScale="1">
        <p:scale>
          <a:sx n="61" d="100"/>
          <a:sy n="61" d="100"/>
        </p:scale>
        <p:origin x="1411" y="53"/>
      </p:cViewPr>
      <p:guideLst>
        <p:guide orient="horz" pos="2203"/>
        <p:guide pos="3917"/>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13536"/>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6/19/2016</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6/19/2016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3205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57953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3205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9600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3205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3205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82019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4090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3205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The PowerCLI DSC Resource which </a:t>
            </a:r>
            <a:r>
              <a:rPr lang="en-US" sz="900" b="0" i="0" kern="1200" dirty="0" err="1" smtClean="0">
                <a:solidFill>
                  <a:schemeClr val="tx1"/>
                </a:solidFill>
                <a:effectLst/>
                <a:latin typeface="Segoe UI Light" pitchFamily="34" charset="0"/>
                <a:ea typeface="+mn-ea"/>
                <a:cs typeface="+mn-cs"/>
              </a:rPr>
              <a:t>i</a:t>
            </a:r>
            <a:r>
              <a:rPr lang="en-US" sz="900" b="0" i="0" kern="1200" dirty="0" smtClean="0">
                <a:solidFill>
                  <a:schemeClr val="tx1"/>
                </a:solidFill>
                <a:effectLst/>
                <a:latin typeface="Segoe UI Light" pitchFamily="34" charset="0"/>
                <a:ea typeface="+mn-ea"/>
                <a:cs typeface="+mn-cs"/>
              </a:rPr>
              <a:t> created check’s for configurations of snapshots on a set of vm’s in a resource pool, and based on the condition </a:t>
            </a:r>
            <a:r>
              <a:rPr lang="en-US" sz="900" b="1" i="0" kern="1200" dirty="0" smtClean="0">
                <a:solidFill>
                  <a:schemeClr val="tx1"/>
                </a:solidFill>
                <a:effectLst/>
                <a:latin typeface="Segoe UI Light" pitchFamily="34" charset="0"/>
                <a:ea typeface="+mn-ea"/>
                <a:cs typeface="+mn-cs"/>
              </a:rPr>
              <a:t>“Ensure = Present” / “Ensure = Absent”</a:t>
            </a:r>
            <a:r>
              <a:rPr lang="en-US" sz="900" b="0" i="0" kern="1200" dirty="0" smtClean="0">
                <a:solidFill>
                  <a:schemeClr val="tx1"/>
                </a:solidFill>
                <a:effectLst/>
                <a:latin typeface="Segoe UI Light" pitchFamily="34" charset="0"/>
                <a:ea typeface="+mn-ea"/>
                <a:cs typeface="+mn-cs"/>
              </a:rPr>
              <a:t> takes the appropriate actions of creating snapshots on the VM’s / removing all the existing snapshots.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320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The PowerCLI DSC Resource which </a:t>
            </a:r>
            <a:r>
              <a:rPr lang="en-US" sz="900" b="0" i="0" kern="1200" dirty="0" err="1" smtClean="0">
                <a:solidFill>
                  <a:schemeClr val="tx1"/>
                </a:solidFill>
                <a:effectLst/>
                <a:latin typeface="Segoe UI Light" pitchFamily="34" charset="0"/>
                <a:ea typeface="+mn-ea"/>
                <a:cs typeface="+mn-cs"/>
              </a:rPr>
              <a:t>i</a:t>
            </a:r>
            <a:r>
              <a:rPr lang="en-US" sz="900" b="0" i="0" kern="1200" dirty="0" smtClean="0">
                <a:solidFill>
                  <a:schemeClr val="tx1"/>
                </a:solidFill>
                <a:effectLst/>
                <a:latin typeface="Segoe UI Light" pitchFamily="34" charset="0"/>
                <a:ea typeface="+mn-ea"/>
                <a:cs typeface="+mn-cs"/>
              </a:rPr>
              <a:t> created check’s for configurations of snapshots on a set of vm’s in a resource pool, and based on the condition </a:t>
            </a:r>
            <a:r>
              <a:rPr lang="en-US" sz="900" b="1" i="0" kern="1200" dirty="0" smtClean="0">
                <a:solidFill>
                  <a:schemeClr val="tx1"/>
                </a:solidFill>
                <a:effectLst/>
                <a:latin typeface="Segoe UI Light" pitchFamily="34" charset="0"/>
                <a:ea typeface="+mn-ea"/>
                <a:cs typeface="+mn-cs"/>
              </a:rPr>
              <a:t>“Ensure = Present” / “Ensure = Absent”</a:t>
            </a:r>
            <a:r>
              <a:rPr lang="en-US" sz="900" b="0" i="0" kern="1200" dirty="0" smtClean="0">
                <a:solidFill>
                  <a:schemeClr val="tx1"/>
                </a:solidFill>
                <a:effectLst/>
                <a:latin typeface="Segoe UI Light" pitchFamily="34" charset="0"/>
                <a:ea typeface="+mn-ea"/>
                <a:cs typeface="+mn-cs"/>
              </a:rPr>
              <a:t> takes the appropriate actions of creating snapshots on the VM’s / removing all the existing snapshots.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74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The PowerCLI DSC Resource which </a:t>
            </a:r>
            <a:r>
              <a:rPr lang="en-US" sz="900" b="0" i="0" kern="1200" dirty="0" err="1" smtClean="0">
                <a:solidFill>
                  <a:schemeClr val="tx1"/>
                </a:solidFill>
                <a:effectLst/>
                <a:latin typeface="Segoe UI Light" pitchFamily="34" charset="0"/>
                <a:ea typeface="+mn-ea"/>
                <a:cs typeface="+mn-cs"/>
              </a:rPr>
              <a:t>i</a:t>
            </a:r>
            <a:r>
              <a:rPr lang="en-US" sz="900" b="0" i="0" kern="1200" dirty="0" smtClean="0">
                <a:solidFill>
                  <a:schemeClr val="tx1"/>
                </a:solidFill>
                <a:effectLst/>
                <a:latin typeface="Segoe UI Light" pitchFamily="34" charset="0"/>
                <a:ea typeface="+mn-ea"/>
                <a:cs typeface="+mn-cs"/>
              </a:rPr>
              <a:t> created check’s for configurations of snapshots on a set of vm’s in a resource pool, and based on the condition </a:t>
            </a:r>
            <a:r>
              <a:rPr lang="en-US" sz="900" b="1" i="0" kern="1200" dirty="0" smtClean="0">
                <a:solidFill>
                  <a:schemeClr val="tx1"/>
                </a:solidFill>
                <a:effectLst/>
                <a:latin typeface="Segoe UI Light" pitchFamily="34" charset="0"/>
                <a:ea typeface="+mn-ea"/>
                <a:cs typeface="+mn-cs"/>
              </a:rPr>
              <a:t>“Ensure = Present” / “Ensure = Absent”</a:t>
            </a:r>
            <a:r>
              <a:rPr lang="en-US" sz="900" b="0" i="0" kern="1200" dirty="0" smtClean="0">
                <a:solidFill>
                  <a:schemeClr val="tx1"/>
                </a:solidFill>
                <a:effectLst/>
                <a:latin typeface="Segoe UI Light" pitchFamily="34" charset="0"/>
                <a:ea typeface="+mn-ea"/>
                <a:cs typeface="+mn-cs"/>
              </a:rPr>
              <a:t> takes the appropriate actions of creating snapshots on the VM’s / removing all the existing snapshots.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627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a:t>
            </a:r>
            <a:r>
              <a:rPr lang="en-US" baseline="0" dirty="0" smtClean="0"/>
              <a:t> it start from the configuration script, we compile it and create a </a:t>
            </a:r>
            <a:r>
              <a:rPr lang="en-US" baseline="0" dirty="0" err="1" smtClean="0"/>
              <a:t>mof</a:t>
            </a:r>
            <a:r>
              <a:rPr lang="en-US" baseline="0" dirty="0" smtClean="0"/>
              <a:t> file, the </a:t>
            </a:r>
            <a:r>
              <a:rPr lang="en-US" baseline="0" dirty="0" err="1" smtClean="0"/>
              <a:t>mof</a:t>
            </a:r>
            <a:r>
              <a:rPr lang="en-US" baseline="0" dirty="0" smtClean="0"/>
              <a:t> gets executed on the local node, after that based on the condition specified it will create / remove snapshots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320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3205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6B7CAF79-FCAC-4DA6-AA64-626B24F32BAD}" type="datetime1">
              <a:rPr lang="en-US" smtClean="0"/>
              <a:t>6/19/2016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3205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24333386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409240238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
        <p:nvSpPr>
          <p:cNvPr id="6"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smtClean="0"/>
              <a:t>Session Code</a:t>
            </a:r>
            <a:endParaRPr lang="en-US" dirty="0"/>
          </a:p>
        </p:txBody>
      </p:sp>
    </p:spTree>
    <p:extLst>
      <p:ext uri="{BB962C8B-B14F-4D97-AF65-F5344CB8AC3E}">
        <p14:creationId xmlns:p14="http://schemas.microsoft.com/office/powerpoint/2010/main" val="1645703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
        <p:nvSpPr>
          <p:cNvPr id="7"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smtClean="0"/>
              <a:t>Session Code</a:t>
            </a:r>
            <a:endParaRPr lang="en-US" dirty="0"/>
          </a:p>
        </p:txBody>
      </p:sp>
    </p:spTree>
    <p:extLst>
      <p:ext uri="{BB962C8B-B14F-4D97-AF65-F5344CB8AC3E}">
        <p14:creationId xmlns:p14="http://schemas.microsoft.com/office/powerpoint/2010/main" val="28362061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
        <p:nvSpPr>
          <p:cNvPr id="11"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smtClean="0"/>
              <a:t>Session Code</a:t>
            </a:r>
            <a:endParaRPr lang="en-US" dirty="0"/>
          </a:p>
        </p:txBody>
      </p:sp>
    </p:spTree>
    <p:extLst>
      <p:ext uri="{BB962C8B-B14F-4D97-AF65-F5344CB8AC3E}">
        <p14:creationId xmlns:p14="http://schemas.microsoft.com/office/powerpoint/2010/main" val="1913405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9243016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90482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99009870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3010967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83602633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48995289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08416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710427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917358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683034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437844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424266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814602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899108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2394186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54648320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3415013354"/>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1766519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4954115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00562957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63524388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6973487"/>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41596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86722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486043"/>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388010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712282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7153993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image" Target="../media/image2.png"/><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png"/><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3"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319038507"/>
      </p:ext>
    </p:extLst>
  </p:cSld>
  <p:clrMap bg1="dk1" tx1="lt1" bg2="dk2" tx2="lt2" accent1="accent1" accent2="accent2" accent3="accent3" accent4="accent4" accent5="accent5" accent6="accent6" hlink="hlink" folHlink="folHlink"/>
  <p:sldLayoutIdLst>
    <p:sldLayoutId id="2147484282" r:id="rId1"/>
    <p:sldLayoutId id="214748428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2" r:id="rId11"/>
    <p:sldLayoutId id="2147484293" r:id="rId12"/>
    <p:sldLayoutId id="2147484294" r:id="rId13"/>
    <p:sldLayoutId id="2147484295" r:id="rId14"/>
    <p:sldLayoutId id="2147484296" r:id="rId15"/>
    <p:sldLayoutId id="2147484297" r:id="rId16"/>
    <p:sldLayoutId id="2147484298" r:id="rId17"/>
    <p:sldLayoutId id="2147484299" r:id="rId18"/>
    <p:sldLayoutId id="2147484300" r:id="rId19"/>
    <p:sldLayoutId id="2147484301" r:id="rId20"/>
    <p:sldLayoutId id="2147484302" r:id="rId21"/>
    <p:sldLayoutId id="2147484303" r:id="rId22"/>
    <p:sldLayoutId id="2147484304" r:id="rId23"/>
    <p:sldLayoutId id="2147484305" r:id="rId24"/>
    <p:sldLayoutId id="2147484306" r:id="rId25"/>
    <p:sldLayoutId id="2147484307" r:id="rId26"/>
    <p:sldLayoutId id="2147484308" r:id="rId27"/>
    <p:sldLayoutId id="2147484309" r:id="rId28"/>
    <p:sldLayoutId id="2147484310" r:id="rId29"/>
    <p:sldLayoutId id="2147484311" r:id="rId30"/>
    <p:sldLayoutId id="2147484312" r:id="rId3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msdn.microsoft.com/en-us/powershell/dsc/authoringresource"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PSBUG – June 2016</a:t>
            </a:r>
            <a:endParaRPr lang="en-US" dirty="0"/>
          </a:p>
        </p:txBody>
      </p:sp>
      <p:sp>
        <p:nvSpPr>
          <p:cNvPr id="4" name="Title 1"/>
          <p:cNvSpPr txBox="1">
            <a:spLocks/>
          </p:cNvSpPr>
          <p:nvPr/>
        </p:nvSpPr>
        <p:spPr>
          <a:xfrm>
            <a:off x="295749" y="2857189"/>
            <a:ext cx="10608576" cy="2103119"/>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800" dirty="0" smtClean="0"/>
              <a:t>Desired State Configuration and PowerCLI</a:t>
            </a:r>
            <a:endParaRPr lang="en-US" sz="4800" dirty="0"/>
          </a:p>
        </p:txBody>
      </p:sp>
      <p:sp>
        <p:nvSpPr>
          <p:cNvPr id="5" name="Text Placeholder 2"/>
          <p:cNvSpPr txBox="1">
            <a:spLocks/>
          </p:cNvSpPr>
          <p:nvPr/>
        </p:nvSpPr>
        <p:spPr>
          <a:xfrm>
            <a:off x="457579" y="4449391"/>
            <a:ext cx="8595267" cy="224823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Vinith Menon</a:t>
            </a:r>
          </a:p>
          <a:p>
            <a:r>
              <a:rPr lang="en-US" dirty="0" smtClean="0"/>
              <a:t>My Blog - virtualize-automate.com</a:t>
            </a:r>
          </a:p>
          <a:p>
            <a:r>
              <a:rPr lang="en-US" dirty="0" smtClean="0"/>
              <a:t>Twitter - @vinithmenon28</a:t>
            </a:r>
          </a:p>
        </p:txBody>
      </p:sp>
      <p:pic>
        <p:nvPicPr>
          <p:cNvPr id="1026" name="Picture 2" descr="http://www.powershellmagazine.com/wp-content/uploads/2014/02/Powershell-blor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2846" y="180664"/>
            <a:ext cx="26670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78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DSC Resource was created</a:t>
            </a:r>
            <a:endParaRPr lang="en-US" dirty="0"/>
          </a:p>
        </p:txBody>
      </p:sp>
      <p:sp>
        <p:nvSpPr>
          <p:cNvPr id="3" name="Text Placeholder 2"/>
          <p:cNvSpPr>
            <a:spLocks noGrp="1"/>
          </p:cNvSpPr>
          <p:nvPr>
            <p:ph type="body" sz="quarter" idx="11"/>
          </p:nvPr>
        </p:nvSpPr>
        <p:spPr>
          <a:xfrm>
            <a:off x="274639" y="1212849"/>
            <a:ext cx="11889564" cy="5869299"/>
          </a:xfrm>
        </p:spPr>
        <p:txBody>
          <a:bodyPr/>
          <a:lstStyle/>
          <a:p>
            <a:r>
              <a:rPr lang="en-US" sz="3200" dirty="0" smtClean="0"/>
              <a:t>Create the </a:t>
            </a:r>
            <a:r>
              <a:rPr lang="en-US" sz="3200" dirty="0" err="1" smtClean="0"/>
              <a:t>Schema.mof</a:t>
            </a:r>
            <a:r>
              <a:rPr lang="en-US" sz="3200" dirty="0" smtClean="0"/>
              <a:t> file</a:t>
            </a:r>
          </a:p>
          <a:p>
            <a:pPr lvl="1"/>
            <a:r>
              <a:rPr lang="en-US" sz="1600" dirty="0"/>
              <a:t>In an ISE editor or even a notepad, type in the below and create the MOF Files. The class consists of the properties which need to be passed as parameters to the resources. </a:t>
            </a:r>
            <a:r>
              <a:rPr lang="en-US" sz="1600" dirty="0" err="1"/>
              <a:t>i</a:t>
            </a:r>
            <a:r>
              <a:rPr lang="en-US" sz="1600" dirty="0"/>
              <a:t> my DSC resource </a:t>
            </a:r>
            <a:r>
              <a:rPr lang="en-US" sz="1600" dirty="0" err="1"/>
              <a:t>i</a:t>
            </a:r>
            <a:r>
              <a:rPr lang="en-US" sz="1600" dirty="0"/>
              <a:t> have the </a:t>
            </a:r>
            <a:r>
              <a:rPr lang="en-US" sz="1600" dirty="0" err="1"/>
              <a:t>vcentername</a:t>
            </a:r>
            <a:r>
              <a:rPr lang="en-US" sz="1600" dirty="0"/>
              <a:t>, the </a:t>
            </a:r>
            <a:r>
              <a:rPr lang="en-US" sz="1600" dirty="0" err="1"/>
              <a:t>resourcepool</a:t>
            </a:r>
            <a:r>
              <a:rPr lang="en-US" sz="1600" dirty="0"/>
              <a:t> name and also the </a:t>
            </a:r>
            <a:r>
              <a:rPr lang="en-US" sz="1600" dirty="0" err="1"/>
              <a:t>DomainAdmin</a:t>
            </a:r>
            <a:r>
              <a:rPr lang="en-US" sz="1600" dirty="0"/>
              <a:t> credentials to connect to the </a:t>
            </a:r>
            <a:r>
              <a:rPr lang="en-US" sz="1600" dirty="0" err="1"/>
              <a:t>vcenter</a:t>
            </a:r>
            <a:r>
              <a:rPr lang="en-US" sz="1600" dirty="0" smtClean="0"/>
              <a:t>.</a:t>
            </a:r>
          </a:p>
          <a:p>
            <a:pPr lvl="1"/>
            <a:endParaRPr lang="en-US" sz="1400" dirty="0"/>
          </a:p>
          <a:p>
            <a:pPr lvl="1"/>
            <a:r>
              <a:rPr lang="en-US" sz="1400" dirty="0"/>
              <a:t>The type qualifier, [Key], on a property indicates that this property will uniquely identify the resource instance. </a:t>
            </a:r>
            <a:endParaRPr lang="en-US" sz="1400" dirty="0" smtClean="0"/>
          </a:p>
          <a:p>
            <a:pPr lvl="1"/>
            <a:endParaRPr lang="en-US" sz="1400" dirty="0" smtClean="0"/>
          </a:p>
          <a:p>
            <a:pPr lvl="1"/>
            <a:r>
              <a:rPr lang="en-US" sz="1400" dirty="0"/>
              <a:t>The [write] qualifier indicates that this property is optional when using the custom resource in a configuration script. </a:t>
            </a:r>
            <a:endParaRPr lang="en-US" sz="1400" dirty="0" smtClean="0"/>
          </a:p>
          <a:p>
            <a:pPr lvl="1"/>
            <a:endParaRPr lang="en-US" sz="1400" dirty="0"/>
          </a:p>
          <a:p>
            <a:pPr lvl="1"/>
            <a:r>
              <a:rPr lang="en-US" sz="1400" dirty="0"/>
              <a:t>Values restricts the values that can be assigned to the property to the list of values defined in </a:t>
            </a:r>
            <a:r>
              <a:rPr lang="en-US" sz="1400" dirty="0" err="1"/>
              <a:t>ValueMap</a:t>
            </a:r>
            <a:r>
              <a:rPr lang="en-US" sz="1400" dirty="0"/>
              <a:t>. </a:t>
            </a:r>
          </a:p>
          <a:p>
            <a:pPr lvl="1"/>
            <a:endParaRPr lang="en-US" sz="1400" dirty="0"/>
          </a:p>
          <a:p>
            <a:pPr lvl="1"/>
            <a:r>
              <a:rPr lang="en-US" sz="1400" dirty="0"/>
              <a:t>Property called Ensure with values Present and Absent in your resource is recommended as a way to maintain a consistent style with built-in DSC resources.</a:t>
            </a:r>
            <a:endParaRPr lang="en-US" sz="14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a:p>
          <a:p>
            <a:pPr lvl="1"/>
            <a:endParaRPr lang="en-US" sz="1600" dirty="0" smtClean="0"/>
          </a:p>
        </p:txBody>
      </p:sp>
      <p:pic>
        <p:nvPicPr>
          <p:cNvPr id="4" name="Picture 3"/>
          <p:cNvPicPr>
            <a:picLocks noChangeAspect="1"/>
          </p:cNvPicPr>
          <p:nvPr/>
        </p:nvPicPr>
        <p:blipFill>
          <a:blip r:embed="rId3"/>
          <a:stretch>
            <a:fillRect/>
          </a:stretch>
        </p:blipFill>
        <p:spPr>
          <a:xfrm>
            <a:off x="1646287" y="4946943"/>
            <a:ext cx="8783950" cy="1750683"/>
          </a:xfrm>
          <a:prstGeom prst="rect">
            <a:avLst/>
          </a:prstGeom>
        </p:spPr>
      </p:pic>
    </p:spTree>
    <p:extLst>
      <p:ext uri="{BB962C8B-B14F-4D97-AF65-F5344CB8AC3E}">
        <p14:creationId xmlns:p14="http://schemas.microsoft.com/office/powerpoint/2010/main" val="139190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DSC Resource was created</a:t>
            </a:r>
            <a:endParaRPr lang="en-US" dirty="0"/>
          </a:p>
        </p:txBody>
      </p:sp>
      <p:sp>
        <p:nvSpPr>
          <p:cNvPr id="5" name="Text Placeholder 4"/>
          <p:cNvSpPr txBox="1">
            <a:spLocks/>
          </p:cNvSpPr>
          <p:nvPr/>
        </p:nvSpPr>
        <p:spPr>
          <a:xfrm>
            <a:off x="289517" y="2475694"/>
            <a:ext cx="11887199" cy="456047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Function Get-</a:t>
            </a:r>
            <a:r>
              <a:rPr lang="en-US" sz="2000" dirty="0" err="1" smtClean="0"/>
              <a:t>TargetResource</a:t>
            </a:r>
            <a:r>
              <a:rPr lang="en-US" sz="2000" dirty="0" smtClean="0"/>
              <a:t> {</a:t>
            </a:r>
          </a:p>
          <a:p>
            <a:pPr marL="0" indent="0">
              <a:buNone/>
            </a:pPr>
            <a:r>
              <a:rPr lang="en-US" sz="2000" dirty="0" smtClean="0"/>
              <a:t>}</a:t>
            </a:r>
          </a:p>
          <a:p>
            <a:endParaRPr lang="en-US" sz="2000" dirty="0" smtClean="0"/>
          </a:p>
          <a:p>
            <a:pPr marL="0" indent="0">
              <a:buNone/>
            </a:pPr>
            <a:r>
              <a:rPr lang="en-US" sz="2000" dirty="0" smtClean="0"/>
              <a:t>Function Set-</a:t>
            </a:r>
            <a:r>
              <a:rPr lang="en-US" sz="2000" dirty="0" err="1" smtClean="0"/>
              <a:t>TargetResource</a:t>
            </a:r>
            <a:r>
              <a:rPr lang="en-US" sz="2000" dirty="0" smtClean="0"/>
              <a:t> {</a:t>
            </a:r>
          </a:p>
          <a:p>
            <a:pPr marL="0" indent="0">
              <a:buNone/>
            </a:pPr>
            <a:r>
              <a:rPr lang="en-US" sz="2000" dirty="0" smtClean="0"/>
              <a:t>}</a:t>
            </a:r>
          </a:p>
          <a:p>
            <a:endParaRPr lang="en-US" sz="2000" dirty="0" smtClean="0"/>
          </a:p>
          <a:p>
            <a:pPr marL="0" indent="0">
              <a:buNone/>
            </a:pPr>
            <a:r>
              <a:rPr lang="en-US" sz="2000" dirty="0" smtClean="0"/>
              <a:t>Function Test-</a:t>
            </a:r>
            <a:r>
              <a:rPr lang="en-US" sz="2000" dirty="0" err="1" smtClean="0"/>
              <a:t>TargetResource</a:t>
            </a:r>
            <a:r>
              <a:rPr lang="en-US" sz="2000" dirty="0" smtClean="0"/>
              <a:t> {</a:t>
            </a:r>
          </a:p>
          <a:p>
            <a:pPr marL="0" indent="0">
              <a:buNone/>
            </a:pPr>
            <a:r>
              <a:rPr lang="en-US" sz="2000" dirty="0" smtClean="0"/>
              <a:t>}</a:t>
            </a:r>
          </a:p>
          <a:p>
            <a:pPr marL="0" indent="0">
              <a:buNone/>
            </a:pPr>
            <a:endParaRPr lang="en-US" sz="2000" dirty="0"/>
          </a:p>
          <a:p>
            <a:pPr marL="0" indent="0">
              <a:buNone/>
            </a:pPr>
            <a:r>
              <a:rPr lang="en-US" sz="2000" dirty="0" smtClean="0"/>
              <a:t>Lets see the module!</a:t>
            </a:r>
            <a:endParaRPr lang="en-US" sz="2000" dirty="0"/>
          </a:p>
        </p:txBody>
      </p:sp>
      <p:pic>
        <p:nvPicPr>
          <p:cNvPr id="6" name="Picture 5"/>
          <p:cNvPicPr>
            <a:picLocks noChangeAspect="1"/>
          </p:cNvPicPr>
          <p:nvPr/>
        </p:nvPicPr>
        <p:blipFill>
          <a:blip r:embed="rId4"/>
          <a:stretch>
            <a:fillRect/>
          </a:stretch>
        </p:blipFill>
        <p:spPr>
          <a:xfrm>
            <a:off x="6126798" y="2121938"/>
            <a:ext cx="5259988" cy="4579500"/>
          </a:xfrm>
          <a:prstGeom prst="rect">
            <a:avLst/>
          </a:prstGeom>
        </p:spPr>
      </p:pic>
      <p:sp>
        <p:nvSpPr>
          <p:cNvPr id="7" name="Rectangle 6"/>
          <p:cNvSpPr/>
          <p:nvPr/>
        </p:nvSpPr>
        <p:spPr>
          <a:xfrm>
            <a:off x="247155" y="1157933"/>
            <a:ext cx="13075777" cy="584775"/>
          </a:xfrm>
          <a:prstGeom prst="rect">
            <a:avLst/>
          </a:prstGeom>
        </p:spPr>
        <p:txBody>
          <a:bodyPr wrap="square">
            <a:spAutoFit/>
          </a:bodyPr>
          <a:lstStyle/>
          <a:p>
            <a:r>
              <a:rPr lang="en-US" sz="3200" dirty="0" smtClean="0"/>
              <a:t>Create the PowerShell Module – Does all the Heavy Lifting</a:t>
            </a:r>
            <a:endParaRPr lang="en-US" sz="1600" dirty="0"/>
          </a:p>
        </p:txBody>
      </p:sp>
    </p:spTree>
    <p:extLst>
      <p:ext uri="{BB962C8B-B14F-4D97-AF65-F5344CB8AC3E}">
        <p14:creationId xmlns:p14="http://schemas.microsoft.com/office/powerpoint/2010/main" val="226036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1"/>
          </p:nvPr>
        </p:nvSpPr>
        <p:spPr>
          <a:xfrm>
            <a:off x="274639" y="1212849"/>
            <a:ext cx="11889564" cy="4985980"/>
          </a:xfrm>
        </p:spPr>
        <p:txBody>
          <a:bodyPr/>
          <a:lstStyle/>
          <a:p>
            <a:pPr marL="742950" indent="-742950">
              <a:buFont typeface="Arial" panose="020B0604020202020204" pitchFamily="34" charset="0"/>
              <a:buChar char="•"/>
            </a:pPr>
            <a:r>
              <a:rPr lang="en-US" sz="2400" dirty="0" smtClean="0"/>
              <a:t>Create Snapshots and Run with Ensure = “Absent”</a:t>
            </a:r>
          </a:p>
          <a:p>
            <a:r>
              <a:rPr lang="en-US" sz="2400" dirty="0" smtClean="0"/>
              <a:t>	This will remove if the snaps exist.</a:t>
            </a:r>
            <a:endParaRPr lang="en-US" sz="2400" dirty="0"/>
          </a:p>
          <a:p>
            <a:pPr marL="457200" indent="-457200">
              <a:buFont typeface="Arial" panose="020B0604020202020204" pitchFamily="34" charset="0"/>
              <a:buChar char="•"/>
            </a:pPr>
            <a:endParaRPr lang="en-US" sz="2400" dirty="0" smtClean="0"/>
          </a:p>
          <a:p>
            <a:pPr marL="742950" indent="-742950">
              <a:buFont typeface="Arial" panose="020B0604020202020204" pitchFamily="34" charset="0"/>
              <a:buChar char="•"/>
            </a:pPr>
            <a:r>
              <a:rPr lang="en-US" sz="2400" dirty="0" smtClean="0"/>
              <a:t>Create </a:t>
            </a:r>
            <a:r>
              <a:rPr lang="en-US" sz="2400" dirty="0"/>
              <a:t>Snapshots and Run with Ensure = </a:t>
            </a:r>
            <a:r>
              <a:rPr lang="en-US" sz="2400" dirty="0" smtClean="0"/>
              <a:t>“Present”</a:t>
            </a:r>
            <a:endParaRPr lang="en-US" sz="2400" dirty="0"/>
          </a:p>
          <a:p>
            <a:r>
              <a:rPr lang="en-US" sz="2400" dirty="0"/>
              <a:t>	This will </a:t>
            </a:r>
            <a:r>
              <a:rPr lang="en-US" sz="2400" dirty="0" smtClean="0"/>
              <a:t>check </a:t>
            </a:r>
            <a:r>
              <a:rPr lang="en-US" sz="2400" dirty="0"/>
              <a:t>if the snaps </a:t>
            </a:r>
            <a:r>
              <a:rPr lang="en-US" sz="2400" dirty="0" smtClean="0"/>
              <a:t>exist, and create if not 	there.</a:t>
            </a:r>
            <a:endParaRPr lang="en-US" sz="2400" dirty="0"/>
          </a:p>
          <a:p>
            <a:pPr marL="457200" indent="-457200">
              <a:buFont typeface="Arial" panose="020B0604020202020204" pitchFamily="34" charset="0"/>
              <a:buChar char="•"/>
            </a:pPr>
            <a:endParaRPr lang="en-US" sz="2400" dirty="0" smtClean="0"/>
          </a:p>
          <a:p>
            <a:pPr marL="742950" indent="-742950">
              <a:buFont typeface="Arial" panose="020B0604020202020204" pitchFamily="34" charset="0"/>
              <a:buChar char="•"/>
            </a:pPr>
            <a:r>
              <a:rPr lang="en-US" sz="2400" dirty="0" smtClean="0"/>
              <a:t>Delete </a:t>
            </a:r>
            <a:r>
              <a:rPr lang="en-US" sz="2400" dirty="0"/>
              <a:t>Snapshots and Run with Ensure = </a:t>
            </a:r>
            <a:r>
              <a:rPr lang="en-US" sz="2400" dirty="0" smtClean="0"/>
              <a:t>“Present”</a:t>
            </a:r>
            <a:endParaRPr lang="en-US" sz="2400" dirty="0"/>
          </a:p>
          <a:p>
            <a:r>
              <a:rPr lang="en-US" sz="2400" dirty="0"/>
              <a:t>	This will </a:t>
            </a:r>
            <a:r>
              <a:rPr lang="en-US" sz="2400" dirty="0" smtClean="0"/>
              <a:t>create snaps for the VM.</a:t>
            </a:r>
            <a:endParaRPr lang="en-US" sz="2400" dirty="0"/>
          </a:p>
          <a:p>
            <a:pPr marL="457200" indent="-457200">
              <a:buFont typeface="Arial" panose="020B0604020202020204" pitchFamily="34" charset="0"/>
              <a:buChar char="•"/>
            </a:pPr>
            <a:endParaRPr lang="en-US" sz="2400" dirty="0"/>
          </a:p>
          <a:p>
            <a:pPr marL="742950" indent="-742950">
              <a:buFont typeface="Arial" panose="020B0604020202020204" pitchFamily="34" charset="0"/>
              <a:buChar char="•"/>
            </a:pPr>
            <a:r>
              <a:rPr lang="en-US" sz="2400" dirty="0"/>
              <a:t>Delete Snapshots and Run with Ensure = </a:t>
            </a:r>
            <a:r>
              <a:rPr lang="en-US" sz="2400" dirty="0" smtClean="0"/>
              <a:t>“Absent ”</a:t>
            </a:r>
            <a:endParaRPr lang="en-US" sz="2400" dirty="0"/>
          </a:p>
          <a:p>
            <a:r>
              <a:rPr lang="en-US" sz="2400" dirty="0"/>
              <a:t>	</a:t>
            </a:r>
            <a:r>
              <a:rPr lang="en-US" sz="2400" dirty="0" smtClean="0"/>
              <a:t> ???</a:t>
            </a:r>
            <a:endParaRPr lang="en-US" sz="2400" dirty="0"/>
          </a:p>
          <a:p>
            <a:pPr marL="742950" indent="-74295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71811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About It</a:t>
            </a:r>
            <a:endParaRPr lang="en-US" dirty="0"/>
          </a:p>
        </p:txBody>
      </p:sp>
      <p:sp>
        <p:nvSpPr>
          <p:cNvPr id="3" name="Text Placeholder 2"/>
          <p:cNvSpPr>
            <a:spLocks noGrp="1"/>
          </p:cNvSpPr>
          <p:nvPr>
            <p:ph type="body" sz="quarter" idx="11"/>
          </p:nvPr>
        </p:nvSpPr>
        <p:spPr>
          <a:xfrm>
            <a:off x="274639" y="1212849"/>
            <a:ext cx="11889564" cy="5255797"/>
          </a:xfrm>
        </p:spPr>
        <p:txBody>
          <a:bodyPr/>
          <a:lstStyle/>
          <a:p>
            <a:r>
              <a:rPr lang="en-US" dirty="0" smtClean="0"/>
              <a:t>Configuration is Just a Text File!</a:t>
            </a:r>
          </a:p>
          <a:p>
            <a:pPr lvl="1"/>
            <a:r>
              <a:rPr lang="en-US" sz="2400" dirty="0" smtClean="0"/>
              <a:t>If you’re configuring </a:t>
            </a:r>
            <a:r>
              <a:rPr lang="en-US" sz="2400" i="1" dirty="0" smtClean="0"/>
              <a:t>everything</a:t>
            </a:r>
            <a:r>
              <a:rPr lang="en-US" sz="2400" dirty="0" smtClean="0"/>
              <a:t> on your servers by means of DSC, then all of your configurations are just text files.</a:t>
            </a:r>
          </a:p>
          <a:p>
            <a:pPr lvl="1"/>
            <a:endParaRPr lang="en-US" sz="2400" dirty="0" smtClean="0"/>
          </a:p>
          <a:p>
            <a:pPr lvl="1"/>
            <a:r>
              <a:rPr lang="en-US" sz="2400" dirty="0" smtClean="0"/>
              <a:t>They’re searchable. Index-able. Human-readable.</a:t>
            </a:r>
          </a:p>
          <a:p>
            <a:pPr lvl="1"/>
            <a:endParaRPr lang="en-US" sz="2400" dirty="0" smtClean="0"/>
          </a:p>
          <a:p>
            <a:pPr lvl="1"/>
            <a:r>
              <a:rPr lang="en-US" sz="2400" dirty="0" smtClean="0"/>
              <a:t>Easily modified by tools! Imagine a GUI where you set up configurations,</a:t>
            </a:r>
            <a:r>
              <a:rPr lang="en-US" sz="2400" dirty="0"/>
              <a:t> </a:t>
            </a:r>
            <a:r>
              <a:rPr lang="en-US" sz="2400" dirty="0" smtClean="0"/>
              <a:t>and it just writes out text files.</a:t>
            </a:r>
          </a:p>
          <a:p>
            <a:pPr lvl="1"/>
            <a:endParaRPr lang="en-US" sz="2400" dirty="0" smtClean="0"/>
          </a:p>
          <a:p>
            <a:pPr lvl="1"/>
            <a:r>
              <a:rPr lang="en-US" sz="2400" dirty="0" smtClean="0"/>
              <a:t>Easily modified by tools!!! Imagine a wizard that adds a new user… but really just modifies configuration scripts targeting your domain controllers, file servers, and whatever else. Configuring anything becomes a matter of </a:t>
            </a:r>
            <a:r>
              <a:rPr lang="en-US" sz="2400" i="1" dirty="0" smtClean="0"/>
              <a:t>modifying text files.</a:t>
            </a:r>
            <a:endParaRPr lang="en-US" dirty="0"/>
          </a:p>
          <a:p>
            <a:pPr lvl="1"/>
            <a:endParaRPr lang="en-US" dirty="0" smtClean="0"/>
          </a:p>
        </p:txBody>
      </p:sp>
    </p:spTree>
    <p:extLst>
      <p:ext uri="{BB962C8B-B14F-4D97-AF65-F5344CB8AC3E}">
        <p14:creationId xmlns:p14="http://schemas.microsoft.com/office/powerpoint/2010/main" val="8842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Resources?</a:t>
            </a:r>
            <a:endParaRPr lang="en-US" dirty="0"/>
          </a:p>
        </p:txBody>
      </p:sp>
      <p:sp>
        <p:nvSpPr>
          <p:cNvPr id="3" name="Text Placeholder 2"/>
          <p:cNvSpPr>
            <a:spLocks noGrp="1"/>
          </p:cNvSpPr>
          <p:nvPr>
            <p:ph type="body" sz="quarter" idx="11"/>
          </p:nvPr>
        </p:nvSpPr>
        <p:spPr>
          <a:xfrm>
            <a:off x="274639" y="1212849"/>
            <a:ext cx="11889564" cy="3440942"/>
          </a:xfrm>
        </p:spPr>
        <p:txBody>
          <a:bodyPr/>
          <a:lstStyle/>
          <a:p>
            <a:r>
              <a:rPr lang="en-US" dirty="0" smtClean="0"/>
              <a:t>They’re Script Modules</a:t>
            </a:r>
          </a:p>
          <a:p>
            <a:pPr lvl="1"/>
            <a:r>
              <a:rPr lang="en-US" sz="2400" dirty="0" smtClean="0"/>
              <a:t>A DSC resource is just a Windows PowerShell script module (.psm1) that implements three pre-defined functions.</a:t>
            </a:r>
          </a:p>
          <a:p>
            <a:pPr lvl="1"/>
            <a:r>
              <a:rPr lang="en-US" sz="2400" dirty="0" smtClean="0"/>
              <a:t>You deploy resources by file copy or via a pull server.</a:t>
            </a:r>
          </a:p>
          <a:p>
            <a:pPr lvl="1"/>
            <a:endParaRPr lang="en-US" sz="2400" dirty="0"/>
          </a:p>
          <a:p>
            <a:pPr lvl="1"/>
            <a:r>
              <a:rPr lang="en-US" sz="2400" dirty="0">
                <a:hlinkClick r:id="rId3"/>
              </a:rPr>
              <a:t>https://</a:t>
            </a:r>
            <a:r>
              <a:rPr lang="en-US" sz="2400" dirty="0" smtClean="0">
                <a:hlinkClick r:id="rId3"/>
              </a:rPr>
              <a:t>msdn.microsoft.com/en-us/powershell/dsc/authoringresource</a:t>
            </a:r>
            <a:endParaRPr lang="en-US" sz="2400" dirty="0" smtClean="0"/>
          </a:p>
          <a:p>
            <a:pPr lvl="1"/>
            <a:endParaRPr lang="en-US" sz="2400" dirty="0" smtClean="0"/>
          </a:p>
          <a:p>
            <a:pPr lvl="1"/>
            <a:endParaRPr lang="en-US" dirty="0" smtClean="0"/>
          </a:p>
        </p:txBody>
      </p:sp>
      <p:pic>
        <p:nvPicPr>
          <p:cNvPr id="4" name="Picture 3"/>
          <p:cNvPicPr>
            <a:picLocks noChangeAspect="1"/>
          </p:cNvPicPr>
          <p:nvPr/>
        </p:nvPicPr>
        <p:blipFill>
          <a:blip r:embed="rId4"/>
          <a:stretch>
            <a:fillRect/>
          </a:stretch>
        </p:blipFill>
        <p:spPr>
          <a:xfrm>
            <a:off x="366141" y="4045896"/>
            <a:ext cx="9871676" cy="2641716"/>
          </a:xfrm>
          <a:prstGeom prst="rect">
            <a:avLst/>
          </a:prstGeom>
        </p:spPr>
      </p:pic>
    </p:spTree>
    <p:extLst>
      <p:ext uri="{BB962C8B-B14F-4D97-AF65-F5344CB8AC3E}">
        <p14:creationId xmlns:p14="http://schemas.microsoft.com/office/powerpoint/2010/main" val="110533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DSC Resource Design</a:t>
            </a:r>
            <a:endParaRPr lang="en-US" dirty="0"/>
          </a:p>
        </p:txBody>
      </p:sp>
      <p:sp>
        <p:nvSpPr>
          <p:cNvPr id="4" name="Rounded Rectangle 3"/>
          <p:cNvSpPr/>
          <p:nvPr/>
        </p:nvSpPr>
        <p:spPr bwMode="auto">
          <a:xfrm>
            <a:off x="1006214" y="1725630"/>
            <a:ext cx="4571950" cy="100582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Module</a:t>
            </a:r>
          </a:p>
          <a:p>
            <a:pPr algn="ctr" defTabSz="932472" fontAlgn="base">
              <a:lnSpc>
                <a:spcPct val="90000"/>
              </a:lnSpc>
              <a:spcBef>
                <a:spcPct val="0"/>
              </a:spcBef>
              <a:spcAft>
                <a:spcPct val="0"/>
              </a:spcAft>
            </a:pPr>
            <a:r>
              <a:rPr lang="en-US" sz="2400" b="1" dirty="0" err="1" smtClean="0">
                <a:gradFill>
                  <a:gsLst>
                    <a:gs pos="0">
                      <a:srgbClr val="FFFFFF"/>
                    </a:gs>
                    <a:gs pos="100000">
                      <a:srgbClr val="FFFFFF"/>
                    </a:gs>
                  </a:gsLst>
                  <a:lin ang="5400000" scaled="0"/>
                </a:gradFill>
                <a:ea typeface="Segoe UI" pitchFamily="34" charset="0"/>
                <a:cs typeface="Segoe UI" pitchFamily="34" charset="0"/>
              </a:rPr>
              <a:t>DSC_PowerCLI</a:t>
            </a: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6218237" y="1725630"/>
            <a:ext cx="4571950" cy="100582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Resource</a:t>
            </a:r>
          </a:p>
          <a:p>
            <a:pPr algn="ctr" defTabSz="932472" fontAlgn="base">
              <a:lnSpc>
                <a:spcPct val="90000"/>
              </a:lnSpc>
              <a:spcBef>
                <a:spcPct val="0"/>
              </a:spcBef>
              <a:spcAft>
                <a:spcPct val="0"/>
              </a:spcAft>
            </a:pPr>
            <a:r>
              <a:rPr lang="en-US" sz="2000" b="1" dirty="0" err="1" smtClean="0">
                <a:gradFill>
                  <a:gsLst>
                    <a:gs pos="0">
                      <a:srgbClr val="FFFFFF"/>
                    </a:gs>
                    <a:gs pos="100000">
                      <a:srgbClr val="FFFFFF"/>
                    </a:gs>
                  </a:gsLst>
                  <a:lin ang="5400000" scaled="0"/>
                </a:gradFill>
                <a:ea typeface="Segoe UI" pitchFamily="34" charset="0"/>
                <a:cs typeface="Segoe UI" pitchFamily="34" charset="0"/>
              </a:rPr>
              <a:t>DSC_PowerCLISnapshotCheck</a:t>
            </a:r>
            <a:endParaRPr lang="en-US" sz="2000" b="1" dirty="0">
              <a:gradFill>
                <a:gsLst>
                  <a:gs pos="0">
                    <a:srgbClr val="FFFFFF"/>
                  </a:gs>
                  <a:gs pos="100000">
                    <a:srgbClr val="FFFFFF"/>
                  </a:gs>
                </a:gsLst>
                <a:lin ang="5400000" scaled="0"/>
              </a:gradFill>
              <a:ea typeface="Segoe UI" pitchFamily="34" charset="0"/>
              <a:cs typeface="Segoe UI" pitchFamily="34" charset="0"/>
            </a:endParaRPr>
          </a:p>
        </p:txBody>
      </p:sp>
      <p:sp>
        <p:nvSpPr>
          <p:cNvPr id="6" name="Rounded Rectangle 5"/>
          <p:cNvSpPr/>
          <p:nvPr/>
        </p:nvSpPr>
        <p:spPr bwMode="auto">
          <a:xfrm>
            <a:off x="6218237" y="2927115"/>
            <a:ext cx="4571950" cy="100582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Resource</a:t>
            </a:r>
          </a:p>
          <a:p>
            <a:pPr algn="ctr" defTabSz="932472" fontAlgn="base">
              <a:lnSpc>
                <a:spcPct val="90000"/>
              </a:lnSpc>
              <a:spcBef>
                <a:spcPct val="0"/>
              </a:spcBef>
              <a:spcAft>
                <a:spcPct val="0"/>
              </a:spcAft>
            </a:pPr>
            <a:r>
              <a:rPr lang="en-US" sz="2400" b="1" dirty="0" err="1" smtClean="0">
                <a:gradFill>
                  <a:gsLst>
                    <a:gs pos="0">
                      <a:srgbClr val="FFFFFF"/>
                    </a:gs>
                    <a:gs pos="100000">
                      <a:srgbClr val="FFFFFF"/>
                    </a:gs>
                  </a:gsLst>
                  <a:lin ang="5400000" scaled="0"/>
                </a:gradFill>
                <a:ea typeface="Segoe UI" pitchFamily="34" charset="0"/>
                <a:cs typeface="Segoe UI" pitchFamily="34" charset="0"/>
              </a:rPr>
              <a:t>DSC_PowerCLIVMCheck</a:t>
            </a: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1" name="Elbow Connector 10"/>
          <p:cNvCxnSpPr>
            <a:stCxn id="4" idx="3"/>
            <a:endCxn id="6" idx="1"/>
          </p:cNvCxnSpPr>
          <p:nvPr/>
        </p:nvCxnSpPr>
        <p:spPr>
          <a:xfrm>
            <a:off x="5578164" y="2228545"/>
            <a:ext cx="640073" cy="1201485"/>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5" idx="1"/>
          </p:cNvCxnSpPr>
          <p:nvPr/>
        </p:nvCxnSpPr>
        <p:spPr>
          <a:xfrm>
            <a:off x="5551906" y="2228545"/>
            <a:ext cx="666331" cy="12700"/>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11208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DSC Skills Stack</a:t>
            </a:r>
            <a:endParaRPr lang="en-US" dirty="0"/>
          </a:p>
        </p:txBody>
      </p:sp>
      <p:sp>
        <p:nvSpPr>
          <p:cNvPr id="5" name="Rounded Rectangle 4"/>
          <p:cNvSpPr/>
          <p:nvPr/>
        </p:nvSpPr>
        <p:spPr bwMode="auto">
          <a:xfrm>
            <a:off x="4023701" y="2228544"/>
            <a:ext cx="4571950" cy="100582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Configuration Scripts</a:t>
            </a:r>
          </a:p>
        </p:txBody>
      </p:sp>
      <p:sp>
        <p:nvSpPr>
          <p:cNvPr id="6" name="Rounded Rectangle 5"/>
          <p:cNvSpPr/>
          <p:nvPr/>
        </p:nvSpPr>
        <p:spPr bwMode="auto">
          <a:xfrm>
            <a:off x="4023701" y="3430029"/>
            <a:ext cx="4571950" cy="100582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DSC Resources</a:t>
            </a:r>
          </a:p>
        </p:txBody>
      </p:sp>
      <p:sp>
        <p:nvSpPr>
          <p:cNvPr id="7" name="Rounded Rectangle 6"/>
          <p:cNvSpPr/>
          <p:nvPr/>
        </p:nvSpPr>
        <p:spPr bwMode="auto">
          <a:xfrm>
            <a:off x="4023701" y="4640249"/>
            <a:ext cx="4571950" cy="100582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Windows PowerShell commands</a:t>
            </a:r>
          </a:p>
        </p:txBody>
      </p:sp>
      <p:sp>
        <p:nvSpPr>
          <p:cNvPr id="3" name="Rectangular Callout 2"/>
          <p:cNvSpPr/>
          <p:nvPr/>
        </p:nvSpPr>
        <p:spPr bwMode="auto">
          <a:xfrm>
            <a:off x="1619757" y="2228544"/>
            <a:ext cx="1737341" cy="1005829"/>
          </a:xfrm>
          <a:prstGeom prst="wedgeRectCallout">
            <a:avLst>
              <a:gd name="adj1" fmla="val 88321"/>
              <a:gd name="adj2" fmla="val 219"/>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Basic</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admin</a:t>
            </a:r>
          </a:p>
        </p:txBody>
      </p:sp>
      <p:sp>
        <p:nvSpPr>
          <p:cNvPr id="12" name="Rectangular Callout 11"/>
          <p:cNvSpPr/>
          <p:nvPr/>
        </p:nvSpPr>
        <p:spPr bwMode="auto">
          <a:xfrm>
            <a:off x="1660955" y="4640249"/>
            <a:ext cx="1737341" cy="1005829"/>
          </a:xfrm>
          <a:prstGeom prst="wedgeRectCallout">
            <a:avLst>
              <a:gd name="adj1" fmla="val 88321"/>
              <a:gd name="adj2" fmla="val 219"/>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Scripter/</a:t>
            </a:r>
          </a:p>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Dev</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ular Callout 12"/>
          <p:cNvSpPr/>
          <p:nvPr/>
        </p:nvSpPr>
        <p:spPr bwMode="auto">
          <a:xfrm>
            <a:off x="9327163" y="3430029"/>
            <a:ext cx="1737341" cy="1005829"/>
          </a:xfrm>
          <a:prstGeom prst="wedgeRectCallout">
            <a:avLst>
              <a:gd name="adj1" fmla="val -90028"/>
              <a:gd name="adj2" fmla="val 3585"/>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Scripter</a:t>
            </a:r>
          </a:p>
        </p:txBody>
      </p:sp>
    </p:spTree>
    <p:extLst>
      <p:ext uri="{BB962C8B-B14F-4D97-AF65-F5344CB8AC3E}">
        <p14:creationId xmlns:p14="http://schemas.microsoft.com/office/powerpoint/2010/main" val="245667490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1"/>
          </p:nvPr>
        </p:nvSpPr>
        <p:spPr>
          <a:xfrm>
            <a:off x="274639" y="1212849"/>
            <a:ext cx="11889564" cy="4031873"/>
          </a:xfrm>
        </p:spPr>
        <p:txBody>
          <a:bodyPr/>
          <a:lstStyle/>
          <a:p>
            <a:endParaRPr lang="en-US" sz="4800" dirty="0" smtClean="0"/>
          </a:p>
          <a:p>
            <a:r>
              <a:rPr lang="en-US" sz="4800" dirty="0" smtClean="0"/>
              <a:t>Contact Me</a:t>
            </a:r>
          </a:p>
          <a:p>
            <a:pPr lvl="1"/>
            <a:r>
              <a:rPr lang="en-US" sz="2800" dirty="0" smtClean="0"/>
              <a:t>On Twitter @vinithmenon28</a:t>
            </a:r>
          </a:p>
          <a:p>
            <a:pPr lvl="1"/>
            <a:r>
              <a:rPr lang="en-US" sz="2800" dirty="0" smtClean="0"/>
              <a:t>My Blog – Lots of PowerShell and Server Stuff – virtualize-automate.com</a:t>
            </a:r>
          </a:p>
          <a:p>
            <a:pPr lvl="1"/>
            <a:endParaRPr lang="en-US" sz="2800" dirty="0"/>
          </a:p>
          <a:p>
            <a:pPr lvl="1"/>
            <a:endParaRPr lang="en-US" sz="2800" dirty="0" smtClean="0"/>
          </a:p>
          <a:p>
            <a:pPr lvl="1"/>
            <a:endParaRPr lang="en-US" sz="2800" dirty="0" smtClean="0"/>
          </a:p>
        </p:txBody>
      </p:sp>
      <p:pic>
        <p:nvPicPr>
          <p:cNvPr id="4" name="Picture 3"/>
          <p:cNvPicPr>
            <a:picLocks noChangeAspect="1"/>
          </p:cNvPicPr>
          <p:nvPr/>
        </p:nvPicPr>
        <p:blipFill>
          <a:blip r:embed="rId3"/>
          <a:stretch>
            <a:fillRect/>
          </a:stretch>
        </p:blipFill>
        <p:spPr>
          <a:xfrm>
            <a:off x="9559336" y="287323"/>
            <a:ext cx="2568560" cy="966987"/>
          </a:xfrm>
          <a:prstGeom prst="rect">
            <a:avLst/>
          </a:prstGeom>
        </p:spPr>
      </p:pic>
      <p:pic>
        <p:nvPicPr>
          <p:cNvPr id="5" name="Picture 4"/>
          <p:cNvPicPr>
            <a:picLocks noChangeAspect="1"/>
          </p:cNvPicPr>
          <p:nvPr/>
        </p:nvPicPr>
        <p:blipFill>
          <a:blip r:embed="rId4"/>
          <a:stretch>
            <a:fillRect/>
          </a:stretch>
        </p:blipFill>
        <p:spPr>
          <a:xfrm>
            <a:off x="7589822" y="287323"/>
            <a:ext cx="1666875" cy="904875"/>
          </a:xfrm>
          <a:prstGeom prst="rect">
            <a:avLst/>
          </a:prstGeom>
        </p:spPr>
      </p:pic>
    </p:spTree>
    <p:extLst>
      <p:ext uri="{BB962C8B-B14F-4D97-AF65-F5344CB8AC3E}">
        <p14:creationId xmlns:p14="http://schemas.microsoft.com/office/powerpoint/2010/main" val="186373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1"/>
          </p:nvPr>
        </p:nvSpPr>
        <p:spPr>
          <a:xfrm>
            <a:off x="2926433" y="2857189"/>
            <a:ext cx="11889564" cy="738664"/>
          </a:xfrm>
        </p:spPr>
        <p:txBody>
          <a:bodyPr/>
          <a:lstStyle/>
          <a:p>
            <a:r>
              <a:rPr lang="en-US" dirty="0" smtClean="0"/>
              <a:t>Please ask Your Questions!</a:t>
            </a:r>
          </a:p>
        </p:txBody>
      </p:sp>
    </p:spTree>
    <p:extLst>
      <p:ext uri="{BB962C8B-B14F-4D97-AF65-F5344CB8AC3E}">
        <p14:creationId xmlns:p14="http://schemas.microsoft.com/office/powerpoint/2010/main" val="264948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Text Placeholder 2"/>
          <p:cNvSpPr>
            <a:spLocks noGrp="1"/>
          </p:cNvSpPr>
          <p:nvPr>
            <p:ph type="body" sz="quarter" idx="11"/>
          </p:nvPr>
        </p:nvSpPr>
        <p:spPr>
          <a:xfrm>
            <a:off x="274639" y="1212849"/>
            <a:ext cx="11889564" cy="4998291"/>
          </a:xfrm>
        </p:spPr>
        <p:txBody>
          <a:bodyPr/>
          <a:lstStyle/>
          <a:p>
            <a:r>
              <a:rPr lang="en-US" dirty="0" smtClean="0"/>
              <a:t>Desired State Configuration</a:t>
            </a:r>
          </a:p>
          <a:p>
            <a:pPr lvl="1"/>
            <a:r>
              <a:rPr lang="en-US" sz="2400" dirty="0" smtClean="0"/>
              <a:t>Microsoft’s declarative configuration technology, built on Windows PowerShell and introduced in Windows Management Framework 4.0.</a:t>
            </a:r>
          </a:p>
          <a:p>
            <a:pPr lvl="1"/>
            <a:r>
              <a:rPr lang="en-US" sz="2400" dirty="0" smtClean="0"/>
              <a:t>Available for Windows 7, Windows Server 2008 R2, and later.</a:t>
            </a:r>
          </a:p>
          <a:p>
            <a:pPr lvl="1"/>
            <a:endParaRPr lang="en-US" sz="2400" dirty="0" smtClean="0"/>
          </a:p>
          <a:p>
            <a:r>
              <a:rPr lang="en-US" dirty="0" smtClean="0"/>
              <a:t>What we will cover</a:t>
            </a:r>
            <a:endParaRPr lang="en-US" dirty="0"/>
          </a:p>
          <a:p>
            <a:pPr lvl="1"/>
            <a:r>
              <a:rPr lang="en-US" sz="2400" dirty="0" smtClean="0"/>
              <a:t>Intro to PowerCLI</a:t>
            </a:r>
          </a:p>
          <a:p>
            <a:pPr lvl="1"/>
            <a:r>
              <a:rPr lang="en-US" sz="2400" dirty="0" smtClean="0"/>
              <a:t>How I Creating the Custom DSC Resource</a:t>
            </a:r>
          </a:p>
          <a:p>
            <a:pPr lvl="1"/>
            <a:r>
              <a:rPr lang="en-US" sz="2400" dirty="0" smtClean="0"/>
              <a:t>Demo</a:t>
            </a:r>
          </a:p>
          <a:p>
            <a:pPr lvl="1"/>
            <a:r>
              <a:rPr lang="en-US" sz="2400" dirty="0" smtClean="0"/>
              <a:t>Q&amp;A</a:t>
            </a:r>
            <a:endParaRPr lang="en-US" sz="2400" dirty="0"/>
          </a:p>
          <a:p>
            <a:pPr lvl="1"/>
            <a:endParaRPr lang="en-US" sz="2400" dirty="0" smtClean="0"/>
          </a:p>
        </p:txBody>
      </p:sp>
    </p:spTree>
    <p:extLst>
      <p:ext uri="{BB962C8B-B14F-4D97-AF65-F5344CB8AC3E}">
        <p14:creationId xmlns:p14="http://schemas.microsoft.com/office/powerpoint/2010/main" val="186657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AU" dirty="0"/>
              <a:t>PowerCLI – Introduction</a:t>
            </a:r>
          </a:p>
        </p:txBody>
      </p:sp>
      <p:sp>
        <p:nvSpPr>
          <p:cNvPr id="6" name="Content Placeholder 3"/>
          <p:cNvSpPr txBox="1">
            <a:spLocks/>
          </p:cNvSpPr>
          <p:nvPr/>
        </p:nvSpPr>
        <p:spPr>
          <a:xfrm>
            <a:off x="298955" y="1577043"/>
            <a:ext cx="7894771" cy="439100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800" dirty="0" smtClean="0"/>
              <a:t>Build on PowerShell</a:t>
            </a:r>
          </a:p>
          <a:p>
            <a:r>
              <a:rPr lang="en-AU" sz="2800" dirty="0" smtClean="0"/>
              <a:t>Provides CLI management and automation capability for vSphere environments</a:t>
            </a:r>
          </a:p>
          <a:p>
            <a:r>
              <a:rPr lang="en-AU" sz="2800" dirty="0" smtClean="0"/>
              <a:t>Used extensively by vSphere customers in operations / engineering roles</a:t>
            </a:r>
          </a:p>
          <a:p>
            <a:endParaRPr lang="en-AU" sz="2800" dirty="0"/>
          </a:p>
        </p:txBody>
      </p:sp>
      <p:pic>
        <p:nvPicPr>
          <p:cNvPr id="7" name="Picture 6"/>
          <p:cNvPicPr>
            <a:picLocks noChangeAspect="1"/>
          </p:cNvPicPr>
          <p:nvPr/>
        </p:nvPicPr>
        <p:blipFill>
          <a:blip r:embed="rId3"/>
          <a:stretch>
            <a:fillRect/>
          </a:stretch>
        </p:blipFill>
        <p:spPr>
          <a:xfrm>
            <a:off x="7362841" y="670454"/>
            <a:ext cx="4571950" cy="1448984"/>
          </a:xfrm>
          <a:prstGeom prst="rect">
            <a:avLst/>
          </a:prstGeom>
        </p:spPr>
      </p:pic>
      <p:pic>
        <p:nvPicPr>
          <p:cNvPr id="8" name="Picture 7"/>
          <p:cNvPicPr>
            <a:picLocks noChangeAspect="1"/>
          </p:cNvPicPr>
          <p:nvPr/>
        </p:nvPicPr>
        <p:blipFill>
          <a:blip r:embed="rId4"/>
          <a:stretch>
            <a:fillRect/>
          </a:stretch>
        </p:blipFill>
        <p:spPr>
          <a:xfrm>
            <a:off x="549019" y="4688516"/>
            <a:ext cx="7972425" cy="1857375"/>
          </a:xfrm>
          <a:prstGeom prst="rect">
            <a:avLst/>
          </a:prstGeom>
        </p:spPr>
      </p:pic>
      <p:pic>
        <p:nvPicPr>
          <p:cNvPr id="9" name="Picture 8"/>
          <p:cNvPicPr>
            <a:picLocks noChangeAspect="1"/>
          </p:cNvPicPr>
          <p:nvPr/>
        </p:nvPicPr>
        <p:blipFill>
          <a:blip r:embed="rId5"/>
          <a:stretch>
            <a:fillRect/>
          </a:stretch>
        </p:blipFill>
        <p:spPr>
          <a:xfrm>
            <a:off x="7729528" y="2668587"/>
            <a:ext cx="3838575" cy="1657350"/>
          </a:xfrm>
          <a:prstGeom prst="rect">
            <a:avLst/>
          </a:prstGeom>
        </p:spPr>
      </p:pic>
    </p:spTree>
    <p:extLst>
      <p:ext uri="{BB962C8B-B14F-4D97-AF65-F5344CB8AC3E}">
        <p14:creationId xmlns:p14="http://schemas.microsoft.com/office/powerpoint/2010/main" val="2677974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DSC?</a:t>
            </a:r>
            <a:endParaRPr lang="en-US" dirty="0"/>
          </a:p>
        </p:txBody>
      </p:sp>
      <p:sp>
        <p:nvSpPr>
          <p:cNvPr id="3" name="Text Placeholder 2"/>
          <p:cNvSpPr>
            <a:spLocks noGrp="1"/>
          </p:cNvSpPr>
          <p:nvPr>
            <p:ph type="body" sz="quarter" idx="11"/>
          </p:nvPr>
        </p:nvSpPr>
        <p:spPr>
          <a:xfrm>
            <a:off x="274639" y="1212849"/>
            <a:ext cx="11889564" cy="5170646"/>
          </a:xfrm>
        </p:spPr>
        <p:txBody>
          <a:bodyPr/>
          <a:lstStyle/>
          <a:p>
            <a:pPr lvl="1"/>
            <a:r>
              <a:rPr lang="en-US" sz="2400" dirty="0" smtClean="0"/>
              <a:t>DSC was the “final destination” for PowerShell, this is as per a document written by Windows PowerShell inventor Jeffrey Snover, wherein he described his vision for changing administration in a Microsoft environment.</a:t>
            </a:r>
          </a:p>
          <a:p>
            <a:pPr lvl="1"/>
            <a:endParaRPr lang="en-US" sz="2400" b="1" dirty="0"/>
          </a:p>
          <a:p>
            <a:pPr lvl="1"/>
            <a:r>
              <a:rPr lang="en-US" sz="2400" b="1" dirty="0" smtClean="0"/>
              <a:t>In some respects, DSC eliminates the need for some administrators to even learn Windows PowerShell.</a:t>
            </a:r>
          </a:p>
          <a:p>
            <a:pPr lvl="1"/>
            <a:endParaRPr lang="en-US" sz="2400" b="1" dirty="0"/>
          </a:p>
          <a:p>
            <a:pPr lvl="1"/>
            <a:endParaRPr lang="en-US" sz="2400" b="1" dirty="0" smtClean="0"/>
          </a:p>
          <a:p>
            <a:pPr lvl="1"/>
            <a:r>
              <a:rPr lang="en-US" sz="2400" b="1" dirty="0" smtClean="0"/>
              <a:t>GIF Image Describes DSC  </a:t>
            </a:r>
            <a:r>
              <a:rPr lang="en-US" sz="2400" b="1" dirty="0" smtClean="0">
                <a:sym typeface="Wingdings" panose="05000000000000000000" pitchFamily="2" charset="2"/>
              </a:rPr>
              <a:t></a:t>
            </a:r>
            <a:endParaRPr lang="en-US" sz="2400" b="1" dirty="0" smtClean="0"/>
          </a:p>
          <a:p>
            <a:pPr lvl="1"/>
            <a:endParaRPr lang="en-US" sz="2400" b="1" dirty="0"/>
          </a:p>
          <a:p>
            <a:pPr lvl="1"/>
            <a:r>
              <a:rPr lang="en-US" sz="2400" b="1" dirty="0" smtClean="0"/>
              <a:t>Pink – The Misconfigurations</a:t>
            </a:r>
          </a:p>
          <a:p>
            <a:pPr lvl="1"/>
            <a:r>
              <a:rPr lang="en-US" sz="2400" b="1" dirty="0" smtClean="0"/>
              <a:t>Blue – Fixed by DSC</a:t>
            </a:r>
            <a:endParaRPr lang="en-US" sz="2400" b="1" dirty="0"/>
          </a:p>
          <a:p>
            <a:pPr lvl="1"/>
            <a:endParaRPr lang="en-US" sz="2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71" y="3945905"/>
            <a:ext cx="4572000" cy="2533650"/>
          </a:xfrm>
          <a:prstGeom prst="rect">
            <a:avLst/>
          </a:prstGeom>
        </p:spPr>
      </p:pic>
    </p:spTree>
    <p:extLst>
      <p:ext uri="{BB962C8B-B14F-4D97-AF65-F5344CB8AC3E}">
        <p14:creationId xmlns:p14="http://schemas.microsoft.com/office/powerpoint/2010/main" val="3018345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DSC Resource for PowerCLI</a:t>
            </a:r>
            <a:endParaRPr lang="en-US" dirty="0"/>
          </a:p>
        </p:txBody>
      </p:sp>
      <p:sp>
        <p:nvSpPr>
          <p:cNvPr id="3" name="Text Placeholder 2"/>
          <p:cNvSpPr>
            <a:spLocks noGrp="1"/>
          </p:cNvSpPr>
          <p:nvPr>
            <p:ph type="body" sz="quarter" idx="11"/>
          </p:nvPr>
        </p:nvSpPr>
        <p:spPr>
          <a:xfrm>
            <a:off x="274639" y="1212849"/>
            <a:ext cx="11889564" cy="4795159"/>
          </a:xfrm>
        </p:spPr>
        <p:txBody>
          <a:bodyPr/>
          <a:lstStyle/>
          <a:p>
            <a:r>
              <a:rPr lang="en-US" dirty="0" smtClean="0"/>
              <a:t>Please ask as we go!</a:t>
            </a:r>
          </a:p>
          <a:p>
            <a:pPr lvl="1"/>
            <a:r>
              <a:rPr lang="en-US" sz="2400" dirty="0" smtClean="0"/>
              <a:t>Most of this session consists of live demonstration of main DSC technique used to create the custom resource, with a minimum of slides. Feel free to pop in with questions whenever you feel the urge.</a:t>
            </a:r>
          </a:p>
          <a:p>
            <a:pPr lvl="1"/>
            <a:endParaRPr lang="en-US" sz="2400" dirty="0" smtClean="0"/>
          </a:p>
          <a:p>
            <a:pPr lvl="1"/>
            <a:r>
              <a:rPr lang="en-US" dirty="0"/>
              <a:t>The PowerCLI DSC Resource </a:t>
            </a:r>
            <a:r>
              <a:rPr lang="en-US" dirty="0" smtClean="0"/>
              <a:t> - check’s </a:t>
            </a:r>
            <a:r>
              <a:rPr lang="en-US" dirty="0"/>
              <a:t>for </a:t>
            </a:r>
            <a:r>
              <a:rPr lang="en-US" dirty="0" smtClean="0"/>
              <a:t>snapshot configuration </a:t>
            </a:r>
            <a:r>
              <a:rPr lang="en-US" dirty="0"/>
              <a:t>on a set of vm’s in a resource </a:t>
            </a:r>
            <a:r>
              <a:rPr lang="en-US" dirty="0" smtClean="0"/>
              <a:t>pool. </a:t>
            </a:r>
          </a:p>
          <a:p>
            <a:pPr lvl="1"/>
            <a:r>
              <a:rPr lang="en-US" dirty="0" smtClean="0"/>
              <a:t>Based </a:t>
            </a:r>
            <a:r>
              <a:rPr lang="en-US" dirty="0"/>
              <a:t>on the condition </a:t>
            </a:r>
            <a:r>
              <a:rPr lang="en-US" b="1" dirty="0"/>
              <a:t>“Ensure = Present” / “Ensure = Absent”</a:t>
            </a:r>
            <a:r>
              <a:rPr lang="en-US" dirty="0"/>
              <a:t> takes the appropriate actions of creating snapshots on the VM’s / removing all the existing snapshots</a:t>
            </a:r>
            <a:r>
              <a:rPr lang="en-US" dirty="0" smtClean="0"/>
              <a:t>.</a:t>
            </a:r>
          </a:p>
          <a:p>
            <a:pPr lvl="1"/>
            <a:endParaRPr lang="en-US" sz="2400" dirty="0"/>
          </a:p>
          <a:p>
            <a:pPr lvl="1"/>
            <a:r>
              <a:rPr lang="en-US" sz="2400" dirty="0" smtClean="0"/>
              <a:t>Next we look at the Core components</a:t>
            </a:r>
          </a:p>
          <a:p>
            <a:pPr lvl="1"/>
            <a:endParaRPr lang="en-US" sz="2400" dirty="0"/>
          </a:p>
          <a:p>
            <a:pPr lvl="1"/>
            <a:r>
              <a:rPr lang="en-US" sz="2400" dirty="0" smtClean="0"/>
              <a:t>Snapshots and </a:t>
            </a:r>
            <a:r>
              <a:rPr lang="en-US" sz="2400" dirty="0" err="1" smtClean="0"/>
              <a:t>ResourcePools</a:t>
            </a:r>
            <a:endParaRPr lang="en-US" sz="2400" dirty="0" smtClean="0"/>
          </a:p>
        </p:txBody>
      </p:sp>
    </p:spTree>
    <p:extLst>
      <p:ext uri="{BB962C8B-B14F-4D97-AF65-F5344CB8AC3E}">
        <p14:creationId xmlns:p14="http://schemas.microsoft.com/office/powerpoint/2010/main" val="181401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Snapshot ?</a:t>
            </a:r>
            <a:endParaRPr lang="en-US" dirty="0"/>
          </a:p>
        </p:txBody>
      </p:sp>
      <p:sp>
        <p:nvSpPr>
          <p:cNvPr id="3" name="Text Placeholder 2"/>
          <p:cNvSpPr>
            <a:spLocks noGrp="1"/>
          </p:cNvSpPr>
          <p:nvPr>
            <p:ph type="body" sz="quarter" idx="11"/>
          </p:nvPr>
        </p:nvSpPr>
        <p:spPr>
          <a:xfrm>
            <a:off x="274639" y="1212849"/>
            <a:ext cx="11889564" cy="5232202"/>
          </a:xfrm>
        </p:spPr>
        <p:txBody>
          <a:bodyPr/>
          <a:lstStyle/>
          <a:p>
            <a:pPr lvl="1"/>
            <a:endParaRPr lang="en-US" dirty="0" smtClean="0"/>
          </a:p>
          <a:p>
            <a:pPr lvl="1"/>
            <a:endParaRPr lang="en-US" dirty="0"/>
          </a:p>
          <a:p>
            <a:pPr lvl="1"/>
            <a:r>
              <a:rPr lang="en-US" dirty="0" smtClean="0"/>
              <a:t>Snapshots </a:t>
            </a:r>
            <a:r>
              <a:rPr lang="en-US" dirty="0"/>
              <a:t>are one of the best features in vSphere. </a:t>
            </a:r>
            <a:endParaRPr lang="en-US" dirty="0" smtClean="0"/>
          </a:p>
          <a:p>
            <a:pPr lvl="1"/>
            <a:endParaRPr lang="en-US" dirty="0" smtClean="0"/>
          </a:p>
          <a:p>
            <a:pPr lvl="1"/>
            <a:r>
              <a:rPr lang="en-US" dirty="0" smtClean="0"/>
              <a:t>Snapshots </a:t>
            </a:r>
            <a:r>
              <a:rPr lang="en-US" dirty="0"/>
              <a:t>are the safety net built into the platform that allows you to easily revert to a previous known good state in the event that something happens in a VM. </a:t>
            </a:r>
            <a:endParaRPr lang="en-US" dirty="0" smtClean="0"/>
          </a:p>
          <a:p>
            <a:pPr lvl="1"/>
            <a:endParaRPr lang="en-US" dirty="0"/>
          </a:p>
          <a:p>
            <a:pPr lvl="1"/>
            <a:r>
              <a:rPr lang="en-US" dirty="0" smtClean="0"/>
              <a:t>Some </a:t>
            </a:r>
            <a:r>
              <a:rPr lang="en-US" dirty="0"/>
              <a:t>environments run regularly scheduled snapshots. Some administrators use them only before changes are made in the environment. </a:t>
            </a:r>
            <a:endParaRPr lang="en-US" dirty="0" smtClean="0"/>
          </a:p>
          <a:p>
            <a:pPr lvl="1"/>
            <a:endParaRPr lang="en-US" dirty="0"/>
          </a:p>
          <a:p>
            <a:pPr lvl="1"/>
            <a:r>
              <a:rPr lang="en-US" dirty="0" smtClean="0"/>
              <a:t>Over </a:t>
            </a:r>
            <a:r>
              <a:rPr lang="en-US" dirty="0"/>
              <a:t>a period of time, virtual machine snapshots grow to a point that they can exhaust all of the available disk space on a </a:t>
            </a:r>
            <a:r>
              <a:rPr lang="en-US" dirty="0" err="1"/>
              <a:t>datastore</a:t>
            </a:r>
            <a:r>
              <a:rPr lang="en-US" dirty="0"/>
              <a:t>. </a:t>
            </a:r>
            <a:endParaRPr lang="en-US" dirty="0" smtClean="0"/>
          </a:p>
          <a:p>
            <a:pPr lvl="1"/>
            <a:endParaRPr lang="en-US" dirty="0" smtClean="0"/>
          </a:p>
          <a:p>
            <a:pPr lvl="1"/>
            <a:r>
              <a:rPr lang="en-US" dirty="0" smtClean="0"/>
              <a:t>Administrators </a:t>
            </a:r>
            <a:r>
              <a:rPr lang="en-US" dirty="0"/>
              <a:t>can take multiple snapshots and each snapshot references a parent, which means that there is added overhead for IO since the system has to combine multiple files in order to find the correct data to return.</a:t>
            </a:r>
            <a:endParaRPr lang="en-US" dirty="0" smtClean="0"/>
          </a:p>
        </p:txBody>
      </p:sp>
      <p:pic>
        <p:nvPicPr>
          <p:cNvPr id="2050" name="Picture 2" descr="preston_snapshot_figure1_desktop.png (600×3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8456" y="333686"/>
            <a:ext cx="3702878" cy="197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61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a:t>
            </a:r>
            <a:r>
              <a:rPr lang="en-US" dirty="0" err="1" smtClean="0"/>
              <a:t>ResourcePool</a:t>
            </a:r>
            <a:r>
              <a:rPr lang="en-US" dirty="0" smtClean="0"/>
              <a:t> ?</a:t>
            </a:r>
            <a:endParaRPr lang="en-US" dirty="0"/>
          </a:p>
        </p:txBody>
      </p:sp>
      <p:sp>
        <p:nvSpPr>
          <p:cNvPr id="3" name="Text Placeholder 2"/>
          <p:cNvSpPr>
            <a:spLocks noGrp="1"/>
          </p:cNvSpPr>
          <p:nvPr>
            <p:ph type="body" sz="quarter" idx="11"/>
          </p:nvPr>
        </p:nvSpPr>
        <p:spPr>
          <a:xfrm>
            <a:off x="244451" y="1851360"/>
            <a:ext cx="11889564" cy="1415772"/>
          </a:xfrm>
        </p:spPr>
        <p:txBody>
          <a:bodyPr/>
          <a:lstStyle/>
          <a:p>
            <a:pPr lvl="1"/>
            <a:r>
              <a:rPr lang="en-US" dirty="0"/>
              <a:t>Resource pools allows to group together VM objects with similar performance requirements. </a:t>
            </a:r>
            <a:endParaRPr lang="en-US" dirty="0" smtClean="0"/>
          </a:p>
          <a:p>
            <a:pPr lvl="1"/>
            <a:endParaRPr lang="en-US" dirty="0"/>
          </a:p>
          <a:p>
            <a:pPr lvl="1"/>
            <a:r>
              <a:rPr lang="en-US" dirty="0" smtClean="0"/>
              <a:t>Resource </a:t>
            </a:r>
            <a:r>
              <a:rPr lang="en-US" dirty="0"/>
              <a:t>pools allow a priority to be set to pools of compute, memory, and disk resources, so that when a resource contention occurs, the hypervisor can decide which VMs get access to resources first.</a:t>
            </a:r>
            <a:endParaRPr lang="en-US" dirty="0" smtClean="0"/>
          </a:p>
        </p:txBody>
      </p:sp>
      <p:pic>
        <p:nvPicPr>
          <p:cNvPr id="3074" name="Picture 2" descr="http://www.doxer.org/wp-content/uploads/2012/06/what-is-a-resource-po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140" y="3680140"/>
            <a:ext cx="3114675"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61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own Arrow 10"/>
          <p:cNvSpPr/>
          <p:nvPr/>
        </p:nvSpPr>
        <p:spPr bwMode="auto">
          <a:xfrm>
            <a:off x="6990981" y="2697167"/>
            <a:ext cx="4580654" cy="2065318"/>
          </a:xfrm>
          <a:prstGeom prst="downArrow">
            <a:avLst>
              <a:gd name="adj1" fmla="val 50000"/>
              <a:gd name="adj2" fmla="val 51639"/>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Calls</a:t>
            </a:r>
          </a:p>
        </p:txBody>
      </p:sp>
      <p:sp>
        <p:nvSpPr>
          <p:cNvPr id="7" name="Rounded Rectangle 6"/>
          <p:cNvSpPr/>
          <p:nvPr/>
        </p:nvSpPr>
        <p:spPr bwMode="auto">
          <a:xfrm>
            <a:off x="6949749" y="1691338"/>
            <a:ext cx="4571950" cy="100582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MOF Executed on</a:t>
            </a:r>
            <a:br>
              <a:rPr lang="en-US" sz="2400" dirty="0" smtClean="0">
                <a:gradFill>
                  <a:gsLst>
                    <a:gs pos="0">
                      <a:srgbClr val="FFFFFF"/>
                    </a:gs>
                    <a:gs pos="100000">
                      <a:srgbClr val="FFFFFF"/>
                    </a:gs>
                  </a:gsLst>
                  <a:lin ang="5400000" scaled="0"/>
                </a:gradFill>
                <a:ea typeface="Segoe UI" pitchFamily="34" charset="0"/>
                <a:cs typeface="Segoe UI" pitchFamily="34" charset="0"/>
              </a:rPr>
            </a:br>
            <a:r>
              <a:rPr lang="en-US" sz="2400" dirty="0" smtClean="0">
                <a:gradFill>
                  <a:gsLst>
                    <a:gs pos="0">
                      <a:srgbClr val="FFFFFF"/>
                    </a:gs>
                    <a:gs pos="100000">
                      <a:srgbClr val="FFFFFF"/>
                    </a:gs>
                  </a:gsLst>
                  <a:lin ang="5400000" scaled="0"/>
                </a:gradFill>
                <a:ea typeface="Segoe UI" pitchFamily="34" charset="0"/>
                <a:cs typeface="Segoe UI" pitchFamily="34" charset="0"/>
              </a:rPr>
              <a:t>Local Node</a:t>
            </a:r>
          </a:p>
        </p:txBody>
      </p:sp>
      <p:sp>
        <p:nvSpPr>
          <p:cNvPr id="9" name="Rounded Rectangle 8"/>
          <p:cNvSpPr/>
          <p:nvPr/>
        </p:nvSpPr>
        <p:spPr bwMode="auto">
          <a:xfrm>
            <a:off x="6949749" y="4613898"/>
            <a:ext cx="4571950" cy="100582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Snapshot DSC Resource</a:t>
            </a:r>
            <a:br>
              <a:rPr lang="en-US" sz="2400" dirty="0" smtClean="0">
                <a:gradFill>
                  <a:gsLst>
                    <a:gs pos="0">
                      <a:srgbClr val="FFFFFF"/>
                    </a:gs>
                    <a:gs pos="100000">
                      <a:srgbClr val="FFFFFF"/>
                    </a:gs>
                  </a:gsLst>
                  <a:lin ang="5400000" scaled="0"/>
                </a:gradFill>
                <a:ea typeface="Segoe UI" pitchFamily="34" charset="0"/>
                <a:cs typeface="Segoe UI" pitchFamily="34" charset="0"/>
              </a:rPr>
            </a:br>
            <a:r>
              <a:rPr lang="en-US" sz="2000" dirty="0" smtClean="0">
                <a:gradFill>
                  <a:gsLst>
                    <a:gs pos="0">
                      <a:srgbClr val="FFFFFF"/>
                    </a:gs>
                    <a:gs pos="100000">
                      <a:srgbClr val="FFFFFF"/>
                    </a:gs>
                  </a:gsLst>
                  <a:lin ang="5400000" scaled="0"/>
                </a:gradFill>
                <a:ea typeface="Segoe UI" pitchFamily="34" charset="0"/>
                <a:cs typeface="Segoe UI" pitchFamily="34" charset="0"/>
              </a:rPr>
              <a:t/>
            </a:r>
            <a:br>
              <a:rPr lang="en-US" sz="2000" dirty="0" smtClean="0">
                <a:gradFill>
                  <a:gsLst>
                    <a:gs pos="0">
                      <a:srgbClr val="FFFFFF"/>
                    </a:gs>
                    <a:gs pos="100000">
                      <a:srgbClr val="FFFFFF"/>
                    </a:gs>
                  </a:gsLst>
                  <a:lin ang="5400000" scaled="0"/>
                </a:gradFill>
                <a:ea typeface="Segoe UI" pitchFamily="34" charset="0"/>
                <a:cs typeface="Segoe UI" pitchFamily="34" charset="0"/>
              </a:rPr>
            </a:br>
            <a:r>
              <a:rPr lang="en-US" sz="2000" dirty="0" smtClean="0">
                <a:gradFill>
                  <a:gsLst>
                    <a:gs pos="0">
                      <a:srgbClr val="FFFFFF"/>
                    </a:gs>
                    <a:gs pos="100000">
                      <a:srgbClr val="FFFFFF"/>
                    </a:gs>
                  </a:gsLst>
                  <a:lin ang="5400000" scaled="0"/>
                </a:gradFill>
                <a:ea typeface="Segoe UI" pitchFamily="34" charset="0"/>
                <a:cs typeface="Segoe UI" pitchFamily="34" charset="0"/>
              </a:rPr>
              <a:t>Windows PowerShell module</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Down Arrow 11"/>
          <p:cNvSpPr/>
          <p:nvPr/>
        </p:nvSpPr>
        <p:spPr bwMode="auto">
          <a:xfrm rot="12765906">
            <a:off x="5525185" y="1824912"/>
            <a:ext cx="1426009" cy="3602583"/>
          </a:xfrm>
          <a:prstGeom prst="downArrow">
            <a:avLst>
              <a:gd name="adj1" fmla="val 50000"/>
              <a:gd name="adj2" fmla="val 51639"/>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Pushed</a:t>
            </a:r>
          </a:p>
        </p:txBody>
      </p:sp>
      <p:sp>
        <p:nvSpPr>
          <p:cNvPr id="10" name="Down Arrow 9"/>
          <p:cNvSpPr/>
          <p:nvPr/>
        </p:nvSpPr>
        <p:spPr bwMode="auto">
          <a:xfrm>
            <a:off x="1047582" y="2548581"/>
            <a:ext cx="4580654" cy="2065318"/>
          </a:xfrm>
          <a:prstGeom prst="downArrow">
            <a:avLst>
              <a:gd name="adj1" fmla="val 50000"/>
              <a:gd name="adj2" fmla="val 51639"/>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Compiled</a:t>
            </a:r>
          </a:p>
        </p:txBody>
      </p:sp>
      <p:sp>
        <p:nvSpPr>
          <p:cNvPr id="2" name="Title 1"/>
          <p:cNvSpPr>
            <a:spLocks noGrp="1"/>
          </p:cNvSpPr>
          <p:nvPr>
            <p:ph type="title"/>
          </p:nvPr>
        </p:nvSpPr>
        <p:spPr/>
        <p:txBody>
          <a:bodyPr/>
          <a:lstStyle/>
          <a:p>
            <a:r>
              <a:rPr lang="en-US" dirty="0" smtClean="0"/>
              <a:t>DSC PowerCLI Architectural Overview</a:t>
            </a:r>
            <a:endParaRPr lang="en-US" dirty="0"/>
          </a:p>
        </p:txBody>
      </p:sp>
      <p:sp>
        <p:nvSpPr>
          <p:cNvPr id="5" name="Rounded Rectangle 4"/>
          <p:cNvSpPr/>
          <p:nvPr/>
        </p:nvSpPr>
        <p:spPr bwMode="auto">
          <a:xfrm>
            <a:off x="1006214" y="1725630"/>
            <a:ext cx="4571950" cy="100582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Configuration Script</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PowerCLIConfig.ps1</a:t>
            </a:r>
          </a:p>
        </p:txBody>
      </p:sp>
      <p:sp>
        <p:nvSpPr>
          <p:cNvPr id="6" name="Rounded Rectangle 5"/>
          <p:cNvSpPr/>
          <p:nvPr/>
        </p:nvSpPr>
        <p:spPr bwMode="auto">
          <a:xfrm>
            <a:off x="1047581" y="4613898"/>
            <a:ext cx="4571950" cy="100582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smtClean="0">
                <a:gradFill>
                  <a:gsLst>
                    <a:gs pos="0">
                      <a:srgbClr val="FFFFFF"/>
                    </a:gs>
                    <a:gs pos="100000">
                      <a:srgbClr val="FFFFFF"/>
                    </a:gs>
                  </a:gsLst>
                  <a:lin ang="5400000" scaled="0"/>
                </a:gradFill>
                <a:ea typeface="Segoe UI" pitchFamily="34" charset="0"/>
                <a:cs typeface="Segoe UI" pitchFamily="34" charset="0"/>
              </a:rPr>
              <a:t>LocalHost.mof</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1047582" y="6057554"/>
            <a:ext cx="4580654"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Authoring</a:t>
            </a:r>
          </a:p>
        </p:txBody>
      </p:sp>
      <p:sp>
        <p:nvSpPr>
          <p:cNvPr id="14" name="TextBox 13"/>
          <p:cNvSpPr txBox="1"/>
          <p:nvPr/>
        </p:nvSpPr>
        <p:spPr>
          <a:xfrm>
            <a:off x="6990981" y="6057554"/>
            <a:ext cx="4580654" cy="634020"/>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Deployment</a:t>
            </a:r>
          </a:p>
        </p:txBody>
      </p:sp>
    </p:spTree>
    <p:extLst>
      <p:ext uri="{BB962C8B-B14F-4D97-AF65-F5344CB8AC3E}">
        <p14:creationId xmlns:p14="http://schemas.microsoft.com/office/powerpoint/2010/main" val="426840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 used - Push</a:t>
            </a:r>
            <a:endParaRPr lang="en-US" dirty="0"/>
          </a:p>
        </p:txBody>
      </p:sp>
      <p:sp>
        <p:nvSpPr>
          <p:cNvPr id="3" name="Text Placeholder 2"/>
          <p:cNvSpPr>
            <a:spLocks noGrp="1"/>
          </p:cNvSpPr>
          <p:nvPr>
            <p:ph type="body" sz="quarter" idx="11"/>
          </p:nvPr>
        </p:nvSpPr>
        <p:spPr>
          <a:xfrm>
            <a:off x="274639" y="1212849"/>
            <a:ext cx="11889564" cy="5453801"/>
          </a:xfrm>
        </p:spPr>
        <p:txBody>
          <a:bodyPr/>
          <a:lstStyle/>
          <a:p>
            <a:r>
              <a:rPr lang="en-US" dirty="0" smtClean="0"/>
              <a:t>Push – Mostly use it for testing</a:t>
            </a:r>
          </a:p>
          <a:p>
            <a:pPr lvl="1"/>
            <a:r>
              <a:rPr lang="en-US" sz="2400" dirty="0" smtClean="0"/>
              <a:t>Use </a:t>
            </a:r>
            <a:r>
              <a:rPr lang="en-US" sz="2400" b="1" dirty="0" smtClean="0"/>
              <a:t>Start-</a:t>
            </a:r>
            <a:r>
              <a:rPr lang="en-US" sz="2400" b="1" dirty="0" err="1" smtClean="0"/>
              <a:t>DscConfiguration</a:t>
            </a:r>
            <a:r>
              <a:rPr lang="en-US" sz="2400" dirty="0" smtClean="0"/>
              <a:t> to copy MOF to target node(s). Node(s) evaluate configuration immediately and again every 15 minutes (by default). </a:t>
            </a:r>
          </a:p>
          <a:p>
            <a:pPr lvl="1"/>
            <a:r>
              <a:rPr lang="en-US" sz="2400" dirty="0" smtClean="0"/>
              <a:t>Manual process. Non-core DSC resources must be manually deployed to nodes.</a:t>
            </a:r>
          </a:p>
          <a:p>
            <a:pPr lvl="1"/>
            <a:endParaRPr lang="en-US" dirty="0"/>
          </a:p>
          <a:p>
            <a:r>
              <a:rPr lang="en-US" dirty="0" smtClean="0"/>
              <a:t>Pull  - Better way and preferred in Production</a:t>
            </a:r>
            <a:endParaRPr lang="en-US" dirty="0"/>
          </a:p>
          <a:p>
            <a:pPr lvl="1"/>
            <a:r>
              <a:rPr lang="en-US" sz="2400" dirty="0" smtClean="0"/>
              <a:t>Use push mode to enroll target node(s), configuring them with their pull server information. Target node(s) check the pull server every 30 minutes (default) and re-apply configuration. </a:t>
            </a:r>
          </a:p>
          <a:p>
            <a:pPr lvl="1"/>
            <a:r>
              <a:rPr lang="en-US" sz="2400" dirty="0" smtClean="0"/>
              <a:t>MOF files must be copied to pull server, and must be accompanies by a checksum file.</a:t>
            </a:r>
          </a:p>
          <a:p>
            <a:pPr lvl="1"/>
            <a:r>
              <a:rPr lang="en-US" sz="2400" dirty="0" smtClean="0"/>
              <a:t>DSC resources must be </a:t>
            </a:r>
            <a:r>
              <a:rPr lang="en-US" sz="2400" dirty="0" err="1" smtClean="0"/>
              <a:t>ZIPped</a:t>
            </a:r>
            <a:r>
              <a:rPr lang="en-US" sz="2400" dirty="0" smtClean="0"/>
              <a:t> and placed on pull server. Nodes will copy down any resources they are missing.</a:t>
            </a:r>
            <a:endParaRPr lang="en-US" sz="2400" dirty="0"/>
          </a:p>
          <a:p>
            <a:pPr lvl="1"/>
            <a:endParaRPr lang="en-US" dirty="0" smtClean="0"/>
          </a:p>
        </p:txBody>
      </p:sp>
    </p:spTree>
    <p:extLst>
      <p:ext uri="{BB962C8B-B14F-4D97-AF65-F5344CB8AC3E}">
        <p14:creationId xmlns:p14="http://schemas.microsoft.com/office/powerpoint/2010/main" val="206993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NA14Speaker_PPT_Templat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1A4D2FE5-5B99-4C5F-BE7C-BF7E0F728B68}" vid="{2DAD81D4-5DE9-4579-B4FE-4552549883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9</Value>
      <Value>18</Value>
      <Value>17</Value>
      <Value>16</Value>
    </TaxCatchAll>
    <Event_x0020_End_x0020_Date xmlns="e36bfbf9-5e42-489c-a259-4c54eb22cb57">2014-05-15T07:00:00+00:00</Event_x0020_End_x0020_Date>
    <Event_x0020_Start_x0020_Date xmlns="e36bfbf9-5e42-489c-a259-4c54eb22cb57">2014-05-12T07:00:00+00:00</Event_x0020_Start_x0020_Date>
    <MS_x0020_Speaker xmlns="e36bfbf9-5e42-489c-a259-4c54eb22cb57">
      <UserInfo>
        <DisplayName/>
        <AccountId xsi:nil="true"/>
        <AccountType/>
      </UserInfo>
    </MS_x0020_Speaker>
    <External_x0020_Speaker xmlns="e36bfbf9-5e42-489c-a259-4c54eb22cb57"> Don Jones</External_x0020_Speaker>
    <Session_x0020_Code xmlns="e36bfbf9-5e42-489c-a259-4c54eb22cb57"> DCIM-B417</Session_x0020_Code>
    <Presentation_x0020_Date xmlns="e36bfbf9-5e42-489c-a259-4c54eb22cb57">2014-05-13T00:00:00-05:00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George R. Brown Convention Center</TermName>
          <TermId xmlns="http://schemas.microsoft.com/office/infopath/2007/PartnerControls">6c33c07d-d6c4-4c5e-b5d0-7afd8a7a4e7d</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Microsoft Tech Ed</TermName>
          <TermId xmlns="http://schemas.microsoft.com/office/infopath/2007/PartnerControls">30c8c6b6-2916-412b-8e18-b132d138380c</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Houston</TermName>
          <TermId xmlns="http://schemas.microsoft.com/office/infopath/2007/PartnerControls">b97448fd-4b6d-4055-9328-60bf1c4ceb26</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4" ma:contentTypeDescription="" ma:contentTypeScope="" ma:versionID="efeefb7694abe0c79a474bd3a2625cb2">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fd7b0a58d9cd620cb6d262cd5cbd3c93"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http://purl.org/dc/terms/"/>
    <ds:schemaRef ds:uri="e36bfbf9-5e42-489c-a259-4c54eb22cb57"/>
    <ds:schemaRef ds:uri="230e9df3-be65-4c73-a93b-d1236ebd677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D89E042-4A0F-4D22-AC9C-BB5B833EE5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TENA14Speaker_PPT_Template.potx</Template>
  <TotalTime>4594</TotalTime>
  <Words>2871</Words>
  <Application>Microsoft Office PowerPoint</Application>
  <PresentationFormat>Custom</PresentationFormat>
  <Paragraphs>205</Paragraphs>
  <Slides>18</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Segoe UI</vt:lpstr>
      <vt:lpstr>Segoe UI Light</vt:lpstr>
      <vt:lpstr>Wingdings</vt:lpstr>
      <vt:lpstr>TENA14Speaker_PPT_Template</vt:lpstr>
      <vt:lpstr>TechEd 2014 Dk Blue</vt:lpstr>
      <vt:lpstr>PSBUG – June 2016</vt:lpstr>
      <vt:lpstr>Welcome</vt:lpstr>
      <vt:lpstr>PowerCLI – Introduction</vt:lpstr>
      <vt:lpstr>What is DSC?</vt:lpstr>
      <vt:lpstr>DSC Resource for PowerCLI</vt:lpstr>
      <vt:lpstr>What's a Snapshot ?</vt:lpstr>
      <vt:lpstr>What's a ResourcePool ?</vt:lpstr>
      <vt:lpstr>DSC PowerCLI Architectural Overview</vt:lpstr>
      <vt:lpstr>Deployment Mode used - Push</vt:lpstr>
      <vt:lpstr>How the DSC Resource was created</vt:lpstr>
      <vt:lpstr>How the DSC Resource was created</vt:lpstr>
      <vt:lpstr>Demo</vt:lpstr>
      <vt:lpstr>Think About It</vt:lpstr>
      <vt:lpstr>What About Resources?</vt:lpstr>
      <vt:lpstr>DSC Resource Design</vt:lpstr>
      <vt:lpstr>DSC Skills Stack</vt:lpstr>
      <vt:lpstr>Thank You</vt:lpstr>
      <vt:lpstr>Q&amp;A</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Practical Overview of Desired State Configuration</dc:title>
  <dc:subject>TechEd 2014</dc:subject>
  <dc:creator>&lt;Speaker name goes here&gt;</dc:creator>
  <cp:keywords/>
  <dc:description>Template: Jordan Cayabyab, Artitudes Design
Formatting: 
Audience Type:</dc:description>
  <cp:lastModifiedBy>Vinith Menon</cp:lastModifiedBy>
  <cp:revision>293</cp:revision>
  <dcterms:created xsi:type="dcterms:W3CDTF">2013-10-21T21:40:33Z</dcterms:created>
  <dcterms:modified xsi:type="dcterms:W3CDTF">2016-06-19T17:30:38Z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