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304" r:id="rId2"/>
    <p:sldId id="285" r:id="rId3"/>
    <p:sldId id="303" r:id="rId4"/>
    <p:sldId id="284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5" r:id="rId18"/>
    <p:sldId id="299" r:id="rId19"/>
    <p:sldId id="300" r:id="rId20"/>
    <p:sldId id="301" r:id="rId21"/>
    <p:sldId id="306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22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B4EB6-F595-4E6F-BEF2-95D41EE34EFB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8E403444-8CAB-4990-AEEA-AA76169811D0}">
      <dgm:prSet phldrT="[Text]"/>
      <dgm:spPr/>
      <dgm:t>
        <a:bodyPr/>
        <a:lstStyle/>
        <a:p>
          <a:r>
            <a:rPr lang="en-US" dirty="0" smtClean="0"/>
            <a:t>Load XAML code</a:t>
          </a:r>
          <a:endParaRPr lang="en-US" dirty="0"/>
        </a:p>
      </dgm:t>
    </dgm:pt>
    <dgm:pt modelId="{8AF9516A-5B6C-4A8A-B03F-15A418667978}" type="parTrans" cxnId="{78187FCF-49FA-4DF5-B55E-1E180A1CD5FE}">
      <dgm:prSet/>
      <dgm:spPr/>
      <dgm:t>
        <a:bodyPr/>
        <a:lstStyle/>
        <a:p>
          <a:endParaRPr lang="en-US"/>
        </a:p>
      </dgm:t>
    </dgm:pt>
    <dgm:pt modelId="{E16E9315-4DE2-4177-9CBD-7FD6FA9F9A83}" type="sibTrans" cxnId="{78187FCF-49FA-4DF5-B55E-1E180A1CD5FE}">
      <dgm:prSet/>
      <dgm:spPr/>
      <dgm:t>
        <a:bodyPr/>
        <a:lstStyle/>
        <a:p>
          <a:endParaRPr lang="en-US"/>
        </a:p>
      </dgm:t>
    </dgm:pt>
    <dgm:pt modelId="{2470BB57-269B-41C4-8DCA-9AE90D9145B4}">
      <dgm:prSet phldrT="[Text]"/>
      <dgm:spPr/>
      <dgm:t>
        <a:bodyPr/>
        <a:lstStyle/>
        <a:p>
          <a:r>
            <a:rPr lang="en-US" dirty="0" smtClean="0"/>
            <a:t>Load XAML object in PowerShell</a:t>
          </a:r>
          <a:endParaRPr lang="en-US" dirty="0"/>
        </a:p>
      </dgm:t>
    </dgm:pt>
    <dgm:pt modelId="{36B2A798-EAC4-44E6-8262-C70F46410E26}" type="parTrans" cxnId="{DE949CB3-C2A3-42ED-B866-10672AE365B6}">
      <dgm:prSet/>
      <dgm:spPr/>
      <dgm:t>
        <a:bodyPr/>
        <a:lstStyle/>
        <a:p>
          <a:endParaRPr lang="en-US"/>
        </a:p>
      </dgm:t>
    </dgm:pt>
    <dgm:pt modelId="{3A603D41-245B-4ED3-A7A4-1AECE2884913}" type="sibTrans" cxnId="{DE949CB3-C2A3-42ED-B866-10672AE365B6}">
      <dgm:prSet/>
      <dgm:spPr/>
      <dgm:t>
        <a:bodyPr/>
        <a:lstStyle/>
        <a:p>
          <a:endParaRPr lang="en-US"/>
        </a:p>
      </dgm:t>
    </dgm:pt>
    <dgm:pt modelId="{926CA3FE-6BAB-4F8E-9783-A5ECAEEAEA73}">
      <dgm:prSet phldrT="[Text]"/>
      <dgm:spPr/>
      <dgm:t>
        <a:bodyPr/>
        <a:lstStyle/>
        <a:p>
          <a:r>
            <a:rPr lang="en-US" dirty="0" smtClean="0"/>
            <a:t>Show Form</a:t>
          </a:r>
          <a:endParaRPr lang="en-US" dirty="0"/>
        </a:p>
      </dgm:t>
    </dgm:pt>
    <dgm:pt modelId="{780460C0-AF93-4B1F-87CB-BB0F9113D3FC}" type="parTrans" cxnId="{24E1E21B-E706-4B8A-9AD2-2D7E459B414C}">
      <dgm:prSet/>
      <dgm:spPr/>
      <dgm:t>
        <a:bodyPr/>
        <a:lstStyle/>
        <a:p>
          <a:endParaRPr lang="en-US"/>
        </a:p>
      </dgm:t>
    </dgm:pt>
    <dgm:pt modelId="{591F173B-CB67-4ADE-933C-C0EE781A64DA}" type="sibTrans" cxnId="{24E1E21B-E706-4B8A-9AD2-2D7E459B414C}">
      <dgm:prSet/>
      <dgm:spPr/>
      <dgm:t>
        <a:bodyPr/>
        <a:lstStyle/>
        <a:p>
          <a:endParaRPr lang="en-US"/>
        </a:p>
      </dgm:t>
    </dgm:pt>
    <dgm:pt modelId="{637DCACB-B6A2-4430-AB8B-996F3FAD10F5}" type="pres">
      <dgm:prSet presAssocID="{62FB4EB6-F595-4E6F-BEF2-95D41EE34EFB}" presName="Name0" presStyleCnt="0">
        <dgm:presLayoutVars>
          <dgm:dir/>
          <dgm:resizeHandles val="exact"/>
        </dgm:presLayoutVars>
      </dgm:prSet>
      <dgm:spPr/>
    </dgm:pt>
    <dgm:pt modelId="{BD6FB8F0-E80D-4302-988B-160DCB2B8086}" type="pres">
      <dgm:prSet presAssocID="{8E403444-8CAB-4990-AEEA-AA76169811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10D1C-A7CB-47AE-A150-7696C9FFD80D}" type="pres">
      <dgm:prSet presAssocID="{E16E9315-4DE2-4177-9CBD-7FD6FA9F9A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1A6621-84AF-419B-B88F-7CA9665E05B3}" type="pres">
      <dgm:prSet presAssocID="{E16E9315-4DE2-4177-9CBD-7FD6FA9F9A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8E69299-A065-4EC6-858F-0FF98CEAF9EE}" type="pres">
      <dgm:prSet presAssocID="{2470BB57-269B-41C4-8DCA-9AE90D9145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9FC9-AFD3-4A64-BD29-01B462CF184E}" type="pres">
      <dgm:prSet presAssocID="{3A603D41-245B-4ED3-A7A4-1AECE28849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FFAC0D7-0136-4292-A1CF-FB53372ED855}" type="pres">
      <dgm:prSet presAssocID="{3A603D41-245B-4ED3-A7A4-1AECE288491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15744F-CAD8-4C83-B408-885748767FA9}" type="pres">
      <dgm:prSet presAssocID="{926CA3FE-6BAB-4F8E-9783-A5ECAEEAEA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0BDE86-4F40-4B04-BDCB-8FB1FA1FA46F}" type="presOf" srcId="{8E403444-8CAB-4990-AEEA-AA76169811D0}" destId="{BD6FB8F0-E80D-4302-988B-160DCB2B8086}" srcOrd="0" destOrd="0" presId="urn:microsoft.com/office/officeart/2005/8/layout/process1"/>
    <dgm:cxn modelId="{982D493A-C33B-41D0-A4FA-3144812FB9FE}" type="presOf" srcId="{2470BB57-269B-41C4-8DCA-9AE90D9145B4}" destId="{C8E69299-A065-4EC6-858F-0FF98CEAF9EE}" srcOrd="0" destOrd="0" presId="urn:microsoft.com/office/officeart/2005/8/layout/process1"/>
    <dgm:cxn modelId="{962C55F2-2FD3-4A44-9191-6D780797CA42}" type="presOf" srcId="{E16E9315-4DE2-4177-9CBD-7FD6FA9F9A83}" destId="{651A6621-84AF-419B-B88F-7CA9665E05B3}" srcOrd="1" destOrd="0" presId="urn:microsoft.com/office/officeart/2005/8/layout/process1"/>
    <dgm:cxn modelId="{C4F38B84-4E0E-4593-89CD-42AB505814AF}" type="presOf" srcId="{3A603D41-245B-4ED3-A7A4-1AECE2884913}" destId="{AFFAC0D7-0136-4292-A1CF-FB53372ED855}" srcOrd="1" destOrd="0" presId="urn:microsoft.com/office/officeart/2005/8/layout/process1"/>
    <dgm:cxn modelId="{9A2DB121-8177-4B10-8D00-0A24C9C1439F}" type="presOf" srcId="{926CA3FE-6BAB-4F8E-9783-A5ECAEEAEA73}" destId="{4915744F-CAD8-4C83-B408-885748767FA9}" srcOrd="0" destOrd="0" presId="urn:microsoft.com/office/officeart/2005/8/layout/process1"/>
    <dgm:cxn modelId="{1F5A9BD7-82DA-46E3-BBCE-C467A7F79E8F}" type="presOf" srcId="{E16E9315-4DE2-4177-9CBD-7FD6FA9F9A83}" destId="{4BA10D1C-A7CB-47AE-A150-7696C9FFD80D}" srcOrd="0" destOrd="0" presId="urn:microsoft.com/office/officeart/2005/8/layout/process1"/>
    <dgm:cxn modelId="{78187FCF-49FA-4DF5-B55E-1E180A1CD5FE}" srcId="{62FB4EB6-F595-4E6F-BEF2-95D41EE34EFB}" destId="{8E403444-8CAB-4990-AEEA-AA76169811D0}" srcOrd="0" destOrd="0" parTransId="{8AF9516A-5B6C-4A8A-B03F-15A418667978}" sibTransId="{E16E9315-4DE2-4177-9CBD-7FD6FA9F9A83}"/>
    <dgm:cxn modelId="{180BC1E7-1868-487A-A8A4-D63DFA45AA8B}" type="presOf" srcId="{62FB4EB6-F595-4E6F-BEF2-95D41EE34EFB}" destId="{637DCACB-B6A2-4430-AB8B-996F3FAD10F5}" srcOrd="0" destOrd="0" presId="urn:microsoft.com/office/officeart/2005/8/layout/process1"/>
    <dgm:cxn modelId="{24E1E21B-E706-4B8A-9AD2-2D7E459B414C}" srcId="{62FB4EB6-F595-4E6F-BEF2-95D41EE34EFB}" destId="{926CA3FE-6BAB-4F8E-9783-A5ECAEEAEA73}" srcOrd="2" destOrd="0" parTransId="{780460C0-AF93-4B1F-87CB-BB0F9113D3FC}" sibTransId="{591F173B-CB67-4ADE-933C-C0EE781A64DA}"/>
    <dgm:cxn modelId="{C370B986-3895-42BD-96A2-CB006170F4E1}" type="presOf" srcId="{3A603D41-245B-4ED3-A7A4-1AECE2884913}" destId="{67869FC9-AFD3-4A64-BD29-01B462CF184E}" srcOrd="0" destOrd="0" presId="urn:microsoft.com/office/officeart/2005/8/layout/process1"/>
    <dgm:cxn modelId="{DE949CB3-C2A3-42ED-B866-10672AE365B6}" srcId="{62FB4EB6-F595-4E6F-BEF2-95D41EE34EFB}" destId="{2470BB57-269B-41C4-8DCA-9AE90D9145B4}" srcOrd="1" destOrd="0" parTransId="{36B2A798-EAC4-44E6-8262-C70F46410E26}" sibTransId="{3A603D41-245B-4ED3-A7A4-1AECE2884913}"/>
    <dgm:cxn modelId="{1A86F24C-E74B-4FF4-8769-485913720F1A}" type="presParOf" srcId="{637DCACB-B6A2-4430-AB8B-996F3FAD10F5}" destId="{BD6FB8F0-E80D-4302-988B-160DCB2B8086}" srcOrd="0" destOrd="0" presId="urn:microsoft.com/office/officeart/2005/8/layout/process1"/>
    <dgm:cxn modelId="{FA6EF814-A2AF-4467-A0B2-C9BFFC30F70A}" type="presParOf" srcId="{637DCACB-B6A2-4430-AB8B-996F3FAD10F5}" destId="{4BA10D1C-A7CB-47AE-A150-7696C9FFD80D}" srcOrd="1" destOrd="0" presId="urn:microsoft.com/office/officeart/2005/8/layout/process1"/>
    <dgm:cxn modelId="{01845501-E521-4587-B62C-F4F36E374890}" type="presParOf" srcId="{4BA10D1C-A7CB-47AE-A150-7696C9FFD80D}" destId="{651A6621-84AF-419B-B88F-7CA9665E05B3}" srcOrd="0" destOrd="0" presId="urn:microsoft.com/office/officeart/2005/8/layout/process1"/>
    <dgm:cxn modelId="{35FB6499-F418-4E79-9A8B-74667181AEAC}" type="presParOf" srcId="{637DCACB-B6A2-4430-AB8B-996F3FAD10F5}" destId="{C8E69299-A065-4EC6-858F-0FF98CEAF9EE}" srcOrd="2" destOrd="0" presId="urn:microsoft.com/office/officeart/2005/8/layout/process1"/>
    <dgm:cxn modelId="{5E880EB6-0DE5-4502-BEE1-249690705F95}" type="presParOf" srcId="{637DCACB-B6A2-4430-AB8B-996F3FAD10F5}" destId="{67869FC9-AFD3-4A64-BD29-01B462CF184E}" srcOrd="3" destOrd="0" presId="urn:microsoft.com/office/officeart/2005/8/layout/process1"/>
    <dgm:cxn modelId="{01594D78-0197-4BC9-99BB-162ED062CA24}" type="presParOf" srcId="{67869FC9-AFD3-4A64-BD29-01B462CF184E}" destId="{AFFAC0D7-0136-4292-A1CF-FB53372ED855}" srcOrd="0" destOrd="0" presId="urn:microsoft.com/office/officeart/2005/8/layout/process1"/>
    <dgm:cxn modelId="{211FF91E-2E43-4B8C-B1FF-535C33E8C6FC}" type="presParOf" srcId="{637DCACB-B6A2-4430-AB8B-996F3FAD10F5}" destId="{4915744F-CAD8-4C83-B408-885748767FA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FB4EB6-F595-4E6F-BEF2-95D41EE34EFB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8E403444-8CAB-4990-AEEA-AA76169811D0}">
      <dgm:prSet phldrT="[Text]"/>
      <dgm:spPr/>
      <dgm:t>
        <a:bodyPr/>
        <a:lstStyle/>
        <a:p>
          <a:r>
            <a:rPr lang="en-US" dirty="0" smtClean="0"/>
            <a:t>Load XAML code</a:t>
          </a:r>
          <a:endParaRPr lang="en-US" dirty="0"/>
        </a:p>
      </dgm:t>
    </dgm:pt>
    <dgm:pt modelId="{8AF9516A-5B6C-4A8A-B03F-15A418667978}" type="parTrans" cxnId="{78187FCF-49FA-4DF5-B55E-1E180A1CD5FE}">
      <dgm:prSet/>
      <dgm:spPr/>
      <dgm:t>
        <a:bodyPr/>
        <a:lstStyle/>
        <a:p>
          <a:endParaRPr lang="en-US"/>
        </a:p>
      </dgm:t>
    </dgm:pt>
    <dgm:pt modelId="{E16E9315-4DE2-4177-9CBD-7FD6FA9F9A83}" type="sibTrans" cxnId="{78187FCF-49FA-4DF5-B55E-1E180A1CD5FE}">
      <dgm:prSet/>
      <dgm:spPr/>
      <dgm:t>
        <a:bodyPr/>
        <a:lstStyle/>
        <a:p>
          <a:endParaRPr lang="en-US"/>
        </a:p>
      </dgm:t>
    </dgm:pt>
    <dgm:pt modelId="{637DCACB-B6A2-4430-AB8B-996F3FAD10F5}" type="pres">
      <dgm:prSet presAssocID="{62FB4EB6-F595-4E6F-BEF2-95D41EE34EFB}" presName="Name0" presStyleCnt="0">
        <dgm:presLayoutVars>
          <dgm:dir/>
          <dgm:resizeHandles val="exact"/>
        </dgm:presLayoutVars>
      </dgm:prSet>
      <dgm:spPr/>
    </dgm:pt>
    <dgm:pt modelId="{BD6FB8F0-E80D-4302-988B-160DCB2B8086}" type="pres">
      <dgm:prSet presAssocID="{8E403444-8CAB-4990-AEEA-AA76169811D0}" presName="node" presStyleLbl="node1" presStyleIdx="0" presStyleCnt="1" custLinFactNeighborX="-57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E58F9-9D07-468A-A4CC-01AF261BF629}" type="presOf" srcId="{62FB4EB6-F595-4E6F-BEF2-95D41EE34EFB}" destId="{637DCACB-B6A2-4430-AB8B-996F3FAD10F5}" srcOrd="0" destOrd="0" presId="urn:microsoft.com/office/officeart/2005/8/layout/process1"/>
    <dgm:cxn modelId="{78187FCF-49FA-4DF5-B55E-1E180A1CD5FE}" srcId="{62FB4EB6-F595-4E6F-BEF2-95D41EE34EFB}" destId="{8E403444-8CAB-4990-AEEA-AA76169811D0}" srcOrd="0" destOrd="0" parTransId="{8AF9516A-5B6C-4A8A-B03F-15A418667978}" sibTransId="{E16E9315-4DE2-4177-9CBD-7FD6FA9F9A83}"/>
    <dgm:cxn modelId="{0D051582-FF79-4B6F-BACC-42F0CA8F2261}" type="presOf" srcId="{8E403444-8CAB-4990-AEEA-AA76169811D0}" destId="{BD6FB8F0-E80D-4302-988B-160DCB2B8086}" srcOrd="0" destOrd="0" presId="urn:microsoft.com/office/officeart/2005/8/layout/process1"/>
    <dgm:cxn modelId="{B29D87F3-B460-4D7F-BAAF-753D8EBBD146}" type="presParOf" srcId="{637DCACB-B6A2-4430-AB8B-996F3FAD10F5}" destId="{BD6FB8F0-E80D-4302-988B-160DCB2B808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FB4EB6-F595-4E6F-BEF2-95D41EE34EFB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2470BB57-269B-41C4-8DCA-9AE90D9145B4}">
      <dgm:prSet phldrT="[Text]"/>
      <dgm:spPr/>
      <dgm:t>
        <a:bodyPr/>
        <a:lstStyle/>
        <a:p>
          <a:r>
            <a:rPr lang="en-US" dirty="0" smtClean="0"/>
            <a:t>Load XAML object in PowerShell</a:t>
          </a:r>
          <a:endParaRPr lang="en-US" dirty="0"/>
        </a:p>
      </dgm:t>
    </dgm:pt>
    <dgm:pt modelId="{36B2A798-EAC4-44E6-8262-C70F46410E26}" type="parTrans" cxnId="{DE949CB3-C2A3-42ED-B866-10672AE365B6}">
      <dgm:prSet/>
      <dgm:spPr/>
      <dgm:t>
        <a:bodyPr/>
        <a:lstStyle/>
        <a:p>
          <a:endParaRPr lang="en-US"/>
        </a:p>
      </dgm:t>
    </dgm:pt>
    <dgm:pt modelId="{3A603D41-245B-4ED3-A7A4-1AECE2884913}" type="sibTrans" cxnId="{DE949CB3-C2A3-42ED-B866-10672AE365B6}">
      <dgm:prSet/>
      <dgm:spPr/>
      <dgm:t>
        <a:bodyPr/>
        <a:lstStyle/>
        <a:p>
          <a:endParaRPr lang="en-US"/>
        </a:p>
      </dgm:t>
    </dgm:pt>
    <dgm:pt modelId="{637DCACB-B6A2-4430-AB8B-996F3FAD10F5}" type="pres">
      <dgm:prSet presAssocID="{62FB4EB6-F595-4E6F-BEF2-95D41EE34EFB}" presName="Name0" presStyleCnt="0">
        <dgm:presLayoutVars>
          <dgm:dir/>
          <dgm:resizeHandles val="exact"/>
        </dgm:presLayoutVars>
      </dgm:prSet>
      <dgm:spPr/>
    </dgm:pt>
    <dgm:pt modelId="{C8E69299-A065-4EC6-858F-0FF98CEAF9EE}" type="pres">
      <dgm:prSet presAssocID="{2470BB57-269B-41C4-8DCA-9AE90D9145B4}" presName="node" presStyleLbl="node1" presStyleIdx="0" presStyleCnt="1" custLinFactNeighborX="1061" custLinFactNeighborY="4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46E74-442D-4989-B8FE-36002A43BBB6}" type="presOf" srcId="{62FB4EB6-F595-4E6F-BEF2-95D41EE34EFB}" destId="{637DCACB-B6A2-4430-AB8B-996F3FAD10F5}" srcOrd="0" destOrd="0" presId="urn:microsoft.com/office/officeart/2005/8/layout/process1"/>
    <dgm:cxn modelId="{EF2E9420-ADF8-493D-BBD9-673EBBE16628}" type="presOf" srcId="{2470BB57-269B-41C4-8DCA-9AE90D9145B4}" destId="{C8E69299-A065-4EC6-858F-0FF98CEAF9EE}" srcOrd="0" destOrd="0" presId="urn:microsoft.com/office/officeart/2005/8/layout/process1"/>
    <dgm:cxn modelId="{DE949CB3-C2A3-42ED-B866-10672AE365B6}" srcId="{62FB4EB6-F595-4E6F-BEF2-95D41EE34EFB}" destId="{2470BB57-269B-41C4-8DCA-9AE90D9145B4}" srcOrd="0" destOrd="0" parTransId="{36B2A798-EAC4-44E6-8262-C70F46410E26}" sibTransId="{3A603D41-245B-4ED3-A7A4-1AECE2884913}"/>
    <dgm:cxn modelId="{3A96D0B2-C6F7-4C1E-A553-A1B5225377BD}" type="presParOf" srcId="{637DCACB-B6A2-4430-AB8B-996F3FAD10F5}" destId="{C8E69299-A065-4EC6-858F-0FF98CEAF9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B4EB6-F595-4E6F-BEF2-95D41EE34EFB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colorful" phldr="1"/>
      <dgm:spPr/>
    </dgm:pt>
    <dgm:pt modelId="{926CA3FE-6BAB-4F8E-9783-A5ECAEEAEA73}">
      <dgm:prSet phldrT="[Text]"/>
      <dgm:spPr/>
      <dgm:t>
        <a:bodyPr/>
        <a:lstStyle/>
        <a:p>
          <a:r>
            <a:rPr lang="en-US" dirty="0" smtClean="0"/>
            <a:t>Show Form</a:t>
          </a:r>
          <a:endParaRPr lang="en-US" dirty="0"/>
        </a:p>
      </dgm:t>
    </dgm:pt>
    <dgm:pt modelId="{780460C0-AF93-4B1F-87CB-BB0F9113D3FC}" type="parTrans" cxnId="{24E1E21B-E706-4B8A-9AD2-2D7E459B414C}">
      <dgm:prSet/>
      <dgm:spPr/>
      <dgm:t>
        <a:bodyPr/>
        <a:lstStyle/>
        <a:p>
          <a:endParaRPr lang="en-US"/>
        </a:p>
      </dgm:t>
    </dgm:pt>
    <dgm:pt modelId="{591F173B-CB67-4ADE-933C-C0EE781A64DA}" type="sibTrans" cxnId="{24E1E21B-E706-4B8A-9AD2-2D7E459B414C}">
      <dgm:prSet/>
      <dgm:spPr/>
      <dgm:t>
        <a:bodyPr/>
        <a:lstStyle/>
        <a:p>
          <a:endParaRPr lang="en-US"/>
        </a:p>
      </dgm:t>
    </dgm:pt>
    <dgm:pt modelId="{637DCACB-B6A2-4430-AB8B-996F3FAD10F5}" type="pres">
      <dgm:prSet presAssocID="{62FB4EB6-F595-4E6F-BEF2-95D41EE34EFB}" presName="Name0" presStyleCnt="0">
        <dgm:presLayoutVars>
          <dgm:dir/>
          <dgm:resizeHandles val="exact"/>
        </dgm:presLayoutVars>
      </dgm:prSet>
      <dgm:spPr/>
    </dgm:pt>
    <dgm:pt modelId="{4915744F-CAD8-4C83-B408-885748767FA9}" type="pres">
      <dgm:prSet presAssocID="{926CA3FE-6BAB-4F8E-9783-A5ECAEEAEA7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6A9AE-2DF8-41BD-8A97-7FC396247EEC}" type="presOf" srcId="{62FB4EB6-F595-4E6F-BEF2-95D41EE34EFB}" destId="{637DCACB-B6A2-4430-AB8B-996F3FAD10F5}" srcOrd="0" destOrd="0" presId="urn:microsoft.com/office/officeart/2005/8/layout/process1"/>
    <dgm:cxn modelId="{24E1E21B-E706-4B8A-9AD2-2D7E459B414C}" srcId="{62FB4EB6-F595-4E6F-BEF2-95D41EE34EFB}" destId="{926CA3FE-6BAB-4F8E-9783-A5ECAEEAEA73}" srcOrd="0" destOrd="0" parTransId="{780460C0-AF93-4B1F-87CB-BB0F9113D3FC}" sibTransId="{591F173B-CB67-4ADE-933C-C0EE781A64DA}"/>
    <dgm:cxn modelId="{8D33ADEF-53B9-48C1-B6AF-07E573701F5E}" type="presOf" srcId="{926CA3FE-6BAB-4F8E-9783-A5ECAEEAEA73}" destId="{4915744F-CAD8-4C83-B408-885748767FA9}" srcOrd="0" destOrd="0" presId="urn:microsoft.com/office/officeart/2005/8/layout/process1"/>
    <dgm:cxn modelId="{A64FF210-F8B0-4E4E-B7EE-5469E5240105}" type="presParOf" srcId="{637DCACB-B6A2-4430-AB8B-996F3FAD10F5}" destId="{4915744F-CAD8-4C83-B408-885748767FA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B8F0-E80D-4302-988B-160DCB2B8086}">
      <dsp:nvSpPr>
        <dsp:cNvPr id="0" name=""/>
        <dsp:cNvSpPr/>
      </dsp:nvSpPr>
      <dsp:spPr>
        <a:xfrm>
          <a:off x="5990" y="1273113"/>
          <a:ext cx="1790475" cy="1074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XAML code</a:t>
          </a:r>
          <a:endParaRPr lang="en-US" sz="2000" kern="1200" dirty="0"/>
        </a:p>
      </dsp:txBody>
      <dsp:txXfrm>
        <a:off x="37455" y="1304578"/>
        <a:ext cx="1727545" cy="1011355"/>
      </dsp:txXfrm>
    </dsp:sp>
    <dsp:sp modelId="{4BA10D1C-A7CB-47AE-A150-7696C9FFD80D}">
      <dsp:nvSpPr>
        <dsp:cNvPr id="0" name=""/>
        <dsp:cNvSpPr/>
      </dsp:nvSpPr>
      <dsp:spPr>
        <a:xfrm>
          <a:off x="1975512" y="1588237"/>
          <a:ext cx="379580" cy="44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975512" y="1677044"/>
        <a:ext cx="265706" cy="266423"/>
      </dsp:txXfrm>
    </dsp:sp>
    <dsp:sp modelId="{C8E69299-A065-4EC6-858F-0FF98CEAF9EE}">
      <dsp:nvSpPr>
        <dsp:cNvPr id="0" name=""/>
        <dsp:cNvSpPr/>
      </dsp:nvSpPr>
      <dsp:spPr>
        <a:xfrm>
          <a:off x="2512655" y="1273113"/>
          <a:ext cx="1790475" cy="1074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XAML object in PowerShell</a:t>
          </a:r>
          <a:endParaRPr lang="en-US" sz="2000" kern="1200" dirty="0"/>
        </a:p>
      </dsp:txBody>
      <dsp:txXfrm>
        <a:off x="2544120" y="1304578"/>
        <a:ext cx="1727545" cy="1011355"/>
      </dsp:txXfrm>
    </dsp:sp>
    <dsp:sp modelId="{67869FC9-AFD3-4A64-BD29-01B462CF184E}">
      <dsp:nvSpPr>
        <dsp:cNvPr id="0" name=""/>
        <dsp:cNvSpPr/>
      </dsp:nvSpPr>
      <dsp:spPr>
        <a:xfrm>
          <a:off x="4482178" y="1588237"/>
          <a:ext cx="379580" cy="44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82178" y="1677044"/>
        <a:ext cx="265706" cy="266423"/>
      </dsp:txXfrm>
    </dsp:sp>
    <dsp:sp modelId="{4915744F-CAD8-4C83-B408-885748767FA9}">
      <dsp:nvSpPr>
        <dsp:cNvPr id="0" name=""/>
        <dsp:cNvSpPr/>
      </dsp:nvSpPr>
      <dsp:spPr>
        <a:xfrm>
          <a:off x="5019320" y="1273113"/>
          <a:ext cx="1790475" cy="10742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Show Form</a:t>
          </a:r>
          <a:endParaRPr lang="en-US" sz="2000" kern="1200" dirty="0"/>
        </a:p>
      </dsp:txBody>
      <dsp:txXfrm>
        <a:off x="5050785" y="1304578"/>
        <a:ext cx="1727545" cy="1011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B8F0-E80D-4302-988B-160DCB2B8086}">
      <dsp:nvSpPr>
        <dsp:cNvPr id="0" name=""/>
        <dsp:cNvSpPr/>
      </dsp:nvSpPr>
      <dsp:spPr>
        <a:xfrm>
          <a:off x="0" y="0"/>
          <a:ext cx="3039306" cy="978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Load XAML code</a:t>
          </a:r>
          <a:endParaRPr lang="en-US" sz="2600" kern="1200" dirty="0"/>
        </a:p>
      </dsp:txBody>
      <dsp:txXfrm>
        <a:off x="28668" y="28668"/>
        <a:ext cx="2981970" cy="921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69299-A065-4EC6-858F-0FF98CEAF9EE}">
      <dsp:nvSpPr>
        <dsp:cNvPr id="0" name=""/>
        <dsp:cNvSpPr/>
      </dsp:nvSpPr>
      <dsp:spPr>
        <a:xfrm>
          <a:off x="2367" y="0"/>
          <a:ext cx="2422136" cy="826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Load XAML object in PowerShell</a:t>
          </a:r>
          <a:endParaRPr lang="en-US" sz="1900" kern="1200" dirty="0"/>
        </a:p>
      </dsp:txBody>
      <dsp:txXfrm>
        <a:off x="26565" y="24198"/>
        <a:ext cx="2373740" cy="777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5744F-CAD8-4C83-B408-885748767FA9}">
      <dsp:nvSpPr>
        <dsp:cNvPr id="0" name=""/>
        <dsp:cNvSpPr/>
      </dsp:nvSpPr>
      <dsp:spPr>
        <a:xfrm>
          <a:off x="1023" y="0"/>
          <a:ext cx="2093395" cy="581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Show Form</a:t>
          </a:r>
          <a:endParaRPr lang="en-US" sz="2500" kern="1200" dirty="0"/>
        </a:p>
      </dsp:txBody>
      <dsp:txXfrm>
        <a:off x="18043" y="17020"/>
        <a:ext cx="2059355" cy="5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5E53B-33B2-468A-83E1-76907581A1CD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29868-0053-4107-A870-0443A56B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5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2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22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4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8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19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0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9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9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2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7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3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2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0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AU" dirty="0" smtClean="0"/>
              <a:t> 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The syntax diagrams use the following symbols: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hyphen (-) indicates a parameter name. In a command, type the hyphen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immediately before the parameter name with no intervening spaces, 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shown in the syntax diagram.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to use the Name parameter of New-Alias,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-Name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Angle brackets (&lt;&gt;) indicate placeholder text. You do not type the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or the placeholder text in a command. Instead, you replace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it with the item that it describes.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Angle brackets are used to identify the .NET type of the value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a parameter takes. For example, to use the Name parameter of the New-Alias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cmdlet, you replace the &lt;string&gt; with a string, which is a single word or a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group of words that are enclosed in quotation marks.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Brackets ([ ]) indicate optional items. A parameter and its value can be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optional, or the name of a required parameter can be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Description parameter of New-Alias and its value are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enclosed in brackets because they are both optional.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[-Description &lt;string&gt;]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brackets also indicate that the Name parameter value (&lt;string&gt;) is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required, but the parameter name, "Name," is optional.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A right and left bracket ([]) appended to a .NET type indicates that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parameter can accept one or multiple values of that type. Enter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values in a comma-separated list.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Name parameter of the New-Alias cmdlet takes only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string, but the Name parameter of Get-Process can take one or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many strings.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[-Name]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MyAlias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Get-Process [-Name] &lt;string[]&gt;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Get-Process -Name Explorer,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Winlogon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, Services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    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-- Braces ({}) indicate an "enumeration," which is a set of valid values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a parameter.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values in the braces are separated by vertical bars ( | ). These bars      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indicate an "exclusive or" choice, meaning that you can choose only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one value from the set of values that are listed inside the braces. 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For example, the syntax for the New-Alias cmdlet includes the following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value enumeration for the Option parameter: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{None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| Constant | Private |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}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braces and vertical bars indicate that you can choose any one of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the listed values for the Option parameter, such 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or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AllScope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-Option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ReadOnly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Optional Items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Brackets ([]) surround optional items. For example, in the New-Alias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cmdlet syntax description, the Scope parameter is optional. This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indicated in the syntax by the brackets around the parameter name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and type: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[-Scope &lt;string&gt;]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Both the following examples are correct uses of the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-Scope global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A parameter name can be optional even if the value for that parameter is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required. This is indicated in the syntax by the brackets around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parameter name but not the parameter type, as in this example from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New-Alias cmdlet: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[-Name] &lt;string&gt; [-Value] &lt;string&gt;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 commands correctly use the New-Alias cmdlet. The commands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produce the same result.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-Name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-Value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Update-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TypeData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If the parameter name is not included in the statement as typed, Windows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PowerShell tries to use the position of the arguments to assign the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values to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The following example is not complete: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    New-Alias </a:t>
            </a:r>
            <a:r>
              <a:rPr lang="en-AU" sz="1200" kern="1200" dirty="0" err="1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utd</a:t>
            </a:r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This cmdlet requires values for both the Name and Value parameters.</a:t>
            </a: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endParaRPr lang="en-AU" sz="1200" kern="1200" dirty="0" smtClean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In syntax examples, brackets are also used in naming and casting to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.NET Framework types. In this context, brackets do not indicate an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Segoe UI Light"/>
                <a:ea typeface="+mn-ea"/>
                <a:cs typeface="+mn-cs"/>
              </a:rPr>
              <a:t>      element is optional.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General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04800"/>
            <a:ext cx="11277600" cy="685800"/>
          </a:xfrm>
          <a:noFill/>
        </p:spPr>
        <p:txBody>
          <a:bodyPr rIns="91440">
            <a:noAutofit/>
          </a:bodyPr>
          <a:lstStyle>
            <a:lvl1pPr>
              <a:defRPr sz="3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06400" y="1143000"/>
            <a:ext cx="11176000" cy="49530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defRPr sz="1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defRPr>
                <a:solidFill>
                  <a:schemeClr val="bg1"/>
                </a:solidFill>
              </a:defRPr>
            </a:lvl4pPr>
            <a:lvl5pPr marL="1828799" indent="0">
              <a:defRPr>
                <a:solidFill>
                  <a:schemeClr val="bg1"/>
                </a:solidFill>
              </a:defRPr>
            </a:lvl5pPr>
            <a:lvl6pPr marL="2286000" indent="0">
              <a:defRPr sz="1600">
                <a:solidFill>
                  <a:schemeClr val="bg1"/>
                </a:solidFill>
              </a:defRPr>
            </a:lvl6pPr>
          </a:lstStyle>
          <a:p>
            <a:pPr lvl="2"/>
            <a:r>
              <a:rPr lang="en-US" dirty="0"/>
              <a:t>Click </a:t>
            </a:r>
            <a:r>
              <a:rPr lang="en-US" dirty="0" smtClean="0"/>
              <a:t>to edit </a:t>
            </a:r>
            <a:r>
              <a:rPr lang="en-US" dirty="0"/>
              <a:t>slide content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354008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3F3F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252" y="2131255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</a:rPr>
              <a:t>Playing With PowerShell</a:t>
            </a:r>
            <a:endParaRPr lang="en-US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00997"/>
            <a:ext cx="12192000" cy="41570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054" y="2804982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28" y="3531574"/>
            <a:ext cx="3010480" cy="30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755" y="1144293"/>
            <a:ext cx="9650899" cy="306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1544" y="2396562"/>
            <a:ext cx="87748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xaml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.SelectNodes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"//*[@Name]"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 %{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Set-Variable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"WPF$($_.Name)"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.FindName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.Name)}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69585653"/>
              </p:ext>
            </p:extLst>
          </p:nvPr>
        </p:nvGraphicFramePr>
        <p:xfrm>
          <a:off x="189907" y="281305"/>
          <a:ext cx="2424504" cy="826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407675430"/>
              </p:ext>
            </p:extLst>
          </p:nvPr>
        </p:nvGraphicFramePr>
        <p:xfrm>
          <a:off x="285263" y="4549504"/>
          <a:ext cx="2095442" cy="58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2755" y="5323466"/>
            <a:ext cx="26337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Form.ShowDialog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| out-null'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2755" y="5228491"/>
            <a:ext cx="9650899" cy="37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407" y="6396119"/>
            <a:ext cx="1308295" cy="2793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60098" y="2330280"/>
            <a:ext cx="1704223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40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Using PowerShell 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9127" y="1690283"/>
            <a:ext cx="11176000" cy="18566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Developed by SAPEIN Technologies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premier editor and tool-making environment for Windows PowerShell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45days Trial Period . Product Price: $</a:t>
            </a:r>
            <a:r>
              <a:rPr lang="en-US" dirty="0"/>
              <a:t>389.00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PowerShell API Integration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1737" y="1722440"/>
            <a:ext cx="11176000" cy="4953000"/>
          </a:xfrm>
        </p:spPr>
        <p:txBody>
          <a:bodyPr/>
          <a:lstStyle/>
          <a:p>
            <a:r>
              <a:rPr lang="en-US" dirty="0" smtClean="0"/>
              <a:t>What is API?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programming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dirty="0" smtClean="0"/>
              <a:t>nutshell, most </a:t>
            </a:r>
            <a:r>
              <a:rPr lang="en-US" dirty="0"/>
              <a:t>companies allow others to interact with their </a:t>
            </a:r>
            <a:r>
              <a:rPr lang="en-US" dirty="0" smtClean="0"/>
              <a:t>service using API.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7" y="2576583"/>
            <a:ext cx="3028748" cy="34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PowerShell </a:t>
            </a:r>
            <a:r>
              <a:rPr lang="en-US" dirty="0" smtClean="0">
                <a:solidFill>
                  <a:srgbClr val="00B0F0"/>
                </a:solidFill>
              </a:rPr>
              <a:t>Twitter</a:t>
            </a:r>
            <a:r>
              <a:rPr lang="en-US" dirty="0" smtClean="0">
                <a:solidFill>
                  <a:schemeClr val="bg2"/>
                </a:solidFill>
              </a:rPr>
              <a:t> API Integration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1737" y="2720618"/>
            <a:ext cx="11176000" cy="52674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REST </a:t>
            </a:r>
            <a:r>
              <a:rPr lang="en-US" b="1" dirty="0"/>
              <a:t>APIs</a:t>
            </a:r>
            <a:r>
              <a:rPr lang="en-US" dirty="0"/>
              <a:t> </a:t>
            </a:r>
            <a:r>
              <a:rPr lang="en-US" dirty="0" smtClean="0"/>
              <a:t>provide </a:t>
            </a:r>
            <a:r>
              <a:rPr lang="en-US" dirty="0"/>
              <a:t>programmatic access to read and write Twitter </a:t>
            </a:r>
            <a:r>
              <a:rPr lang="en-US" dirty="0" smtClean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</a:t>
            </a:r>
            <a:r>
              <a:rPr lang="en-US" dirty="0"/>
              <a:t> </a:t>
            </a:r>
            <a:r>
              <a:rPr lang="en-US" b="1" dirty="0"/>
              <a:t>OAuth</a:t>
            </a:r>
            <a:r>
              <a:rPr lang="en-US" dirty="0"/>
              <a:t> endpoints to connect users to Twitter and send secure, authorized requests to the Twitter API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make authorized calls to Twitter’s APIs, your application must first obtain an </a:t>
            </a:r>
            <a:r>
              <a:rPr lang="en-US" b="1" dirty="0"/>
              <a:t>OAuth access token </a:t>
            </a:r>
            <a:r>
              <a:rPr lang="en-US" dirty="0"/>
              <a:t>on behalf of a Twitter user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17" y="4622737"/>
            <a:ext cx="1260521" cy="12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PowerShell </a:t>
            </a:r>
            <a:r>
              <a:rPr lang="en-US" dirty="0" smtClean="0">
                <a:solidFill>
                  <a:srgbClr val="00B0F0"/>
                </a:solidFill>
              </a:rPr>
              <a:t>Twitter</a:t>
            </a:r>
            <a:r>
              <a:rPr lang="en-US" dirty="0" smtClean="0">
                <a:solidFill>
                  <a:schemeClr val="bg2"/>
                </a:solidFill>
              </a:rPr>
              <a:t> API Integration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73" y="2089385"/>
            <a:ext cx="1308279" cy="1308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77" y="2069183"/>
            <a:ext cx="1308279" cy="1308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81" y="2001980"/>
            <a:ext cx="1351393" cy="1357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835" y="2163649"/>
            <a:ext cx="1062412" cy="1062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7973" y="3606085"/>
            <a:ext cx="16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Twitter.com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3677" y="3573087"/>
            <a:ext cx="16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Twitter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8773" y="3540006"/>
            <a:ext cx="27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PowerShell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3147" y="3513752"/>
            <a:ext cx="166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PowerShell Command Input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049296" y="2524259"/>
            <a:ext cx="9441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51748" y="2499921"/>
            <a:ext cx="9441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060450" y="2542124"/>
            <a:ext cx="9441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80662" y="3001921"/>
            <a:ext cx="951377" cy="37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92738" y="2951894"/>
            <a:ext cx="951377" cy="37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131511" y="2971204"/>
            <a:ext cx="951377" cy="37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1956" y="1980381"/>
            <a:ext cx="16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OAuth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3" y="380037"/>
            <a:ext cx="5892448" cy="3928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73" y="4157321"/>
            <a:ext cx="5892448" cy="1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Twitter Authorization Workflow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3813" y="1818346"/>
            <a:ext cx="2781837" cy="2261088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oauth_consumer_key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oauth_nonce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oauth_signature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oauth_signature_method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oauth_timestamp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oauth_token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oauth_version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7528" y="1241836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RestMethod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-URI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HttpEndPoint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-Method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Post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-Body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$Body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-Headers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@{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'Authorization'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AuthorizationString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ContentType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application/x-www-form-</a:t>
            </a:r>
            <a:r>
              <a:rPr lang="en-US" sz="1200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urlencoded</a:t>
            </a:r>
            <a:r>
              <a:rPr lang="en-US" sz="12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endParaRPr lang="en-US" sz="1200" dirty="0">
              <a:solidFill>
                <a:srgbClr val="8B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 flipH="1">
            <a:off x="6735650" y="1472668"/>
            <a:ext cx="2863056" cy="147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096" y="4675031"/>
            <a:ext cx="10771031" cy="105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7528" y="4329240"/>
            <a:ext cx="11543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oauth_consumer_key</a:t>
            </a:r>
            <a:r>
              <a:rPr lang="en-US" dirty="0" smtClean="0">
                <a:solidFill>
                  <a:schemeClr val="bg1"/>
                </a:solidFill>
              </a:rPr>
              <a:t> – Obtained from the application settings in twitter app </a:t>
            </a:r>
            <a:r>
              <a:rPr lang="en-US" dirty="0" err="1" smtClean="0">
                <a:solidFill>
                  <a:schemeClr val="bg1"/>
                </a:solidFill>
              </a:rPr>
              <a:t>dev</a:t>
            </a:r>
            <a:r>
              <a:rPr lang="en-US" dirty="0" smtClean="0">
                <a:solidFill>
                  <a:schemeClr val="bg1"/>
                </a:solidFill>
              </a:rPr>
              <a:t> site</a:t>
            </a:r>
            <a:r>
              <a:rPr lang="en-US" b="1" dirty="0" smtClean="0">
                <a:solidFill>
                  <a:schemeClr val="bg1"/>
                </a:solidFill>
              </a:rPr>
              <a:t>(API KEY).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oauth_nonce</a:t>
            </a:r>
            <a:r>
              <a:rPr lang="en-US" dirty="0" smtClean="0">
                <a:solidFill>
                  <a:schemeClr val="bg1"/>
                </a:solidFill>
              </a:rPr>
              <a:t> – 32 bit unique string formed using current date time and 5 digit number. Encoded using base64.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oauth_signature</a:t>
            </a:r>
            <a:r>
              <a:rPr lang="en-US" dirty="0" smtClean="0">
                <a:solidFill>
                  <a:schemeClr val="bg1"/>
                </a:solidFill>
              </a:rPr>
              <a:t> – all details encrypted using </a:t>
            </a:r>
            <a:r>
              <a:rPr lang="en-US" b="1" dirty="0" smtClean="0">
                <a:solidFill>
                  <a:schemeClr val="bg1"/>
                </a:solidFill>
              </a:rPr>
              <a:t>API Secret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bg1"/>
                </a:solidFill>
              </a:rPr>
              <a:t>Access Token Secret </a:t>
            </a: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3" y="1885164"/>
            <a:ext cx="6194944" cy="13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066" y="3823380"/>
            <a:ext cx="5895238" cy="15809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116858" y="3327226"/>
            <a:ext cx="536967" cy="70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Game Development with 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06400" y="1143000"/>
            <a:ext cx="11176000" cy="1458532"/>
          </a:xfrm>
        </p:spPr>
        <p:txBody>
          <a:bodyPr/>
          <a:lstStyle/>
          <a:p>
            <a:r>
              <a:rPr lang="en-US" sz="2800" b="1" dirty="0" smtClean="0"/>
              <a:t>Hangman</a:t>
            </a:r>
            <a:r>
              <a:rPr lang="en-US" dirty="0" smtClean="0"/>
              <a:t> </a:t>
            </a:r>
            <a:r>
              <a:rPr lang="en-US" dirty="0"/>
              <a:t>: Word guessing game in </a:t>
            </a:r>
            <a:r>
              <a:rPr lang="en-US" dirty="0" smtClean="0"/>
              <a:t>PowerShell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200275"/>
            <a:ext cx="5505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0224" y="176707"/>
            <a:ext cx="6291776" cy="6036852"/>
          </a:xfrm>
          <a:prstGeom prst="rect">
            <a:avLst/>
          </a:prstGeom>
          <a:solidFill>
            <a:srgbClr val="E912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27"/>
            <a:ext cx="5997278" cy="5919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18" y="285621"/>
            <a:ext cx="1809750" cy="29337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7261007" y="3153344"/>
            <a:ext cx="4186002" cy="101228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SUNISH SURENDRAN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3689" y="4005331"/>
            <a:ext cx="251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#POWERSHELL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9073" y="1287887"/>
            <a:ext cx="118206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Get-Help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about*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"about_"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"_"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length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gt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@{n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Word'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@{n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Length'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length}}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-Unique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random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OriginalWord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Word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word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IndexesToHide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Word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$IndexesToHide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-replace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IndexesToHide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'_'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 ''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Trim()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073" y="1159099"/>
            <a:ext cx="11948431" cy="2807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05" y="765909"/>
            <a:ext cx="6454462" cy="4840847"/>
          </a:xfrm>
          <a:prstGeom prst="rect">
            <a:avLst/>
          </a:prstGeom>
        </p:spPr>
      </p:pic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382431" y="270005"/>
            <a:ext cx="11176000" cy="145853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SNAKE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42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/>
          </p:nvPr>
        </p:nvSpPr>
        <p:spPr>
          <a:xfrm>
            <a:off x="4490791" y="2137441"/>
            <a:ext cx="2489558" cy="145853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THANK YOU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961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0604" y="516839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Playing with PowerShell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9127" y="882480"/>
            <a:ext cx="111760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TOPIC: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make GUI For PowerShell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API Integration with PowerShell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Games with PowerShell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How to make GUI For 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9127" y="882480"/>
            <a:ext cx="111760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Windows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Windows Presentation </a:t>
            </a:r>
            <a:r>
              <a:rPr lang="en-US" dirty="0" smtClean="0"/>
              <a:t>Foundation (WPF)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PowerShell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527" y="473620"/>
            <a:ext cx="1127760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What is Windows Form?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9127" y="1690283"/>
            <a:ext cx="11176000" cy="1856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Windows Forms </a:t>
            </a:r>
            <a:r>
              <a:rPr lang="en-US" dirty="0" smtClean="0"/>
              <a:t>(WinForms) </a:t>
            </a:r>
            <a:r>
              <a:rPr lang="en-US" dirty="0"/>
              <a:t>is a graphical (GUI) class library included as a part of Microsoft .NET </a:t>
            </a:r>
            <a:r>
              <a:rPr lang="en-US" dirty="0" smtClean="0"/>
              <a:t>Framework providing </a:t>
            </a:r>
            <a:r>
              <a:rPr lang="en-US" dirty="0"/>
              <a:t>a platform to write rich client applications for desktop, laptop, and tablet PCs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smtClean="0"/>
              <a:t>Forms use c# code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8" y="3796746"/>
            <a:ext cx="7542857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59310" y="500023"/>
            <a:ext cx="11176000" cy="5464999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[</a:t>
            </a:r>
            <a:r>
              <a:rPr lang="en-US" sz="4800" dirty="0"/>
              <a:t>void] [</a:t>
            </a:r>
            <a:r>
              <a:rPr lang="en-US" sz="4800" dirty="0" err="1"/>
              <a:t>System.Reflection.Assembly</a:t>
            </a:r>
            <a:r>
              <a:rPr lang="en-US" sz="4800" dirty="0"/>
              <a:t>]::LoadWithPartialName("</a:t>
            </a:r>
            <a:r>
              <a:rPr lang="en-US" sz="4800" dirty="0" err="1"/>
              <a:t>System.Drawing</a:t>
            </a:r>
            <a:r>
              <a:rPr lang="en-US" sz="4800" dirty="0"/>
              <a:t>") </a:t>
            </a:r>
          </a:p>
          <a:p>
            <a:r>
              <a:rPr lang="en-US" sz="4800" dirty="0"/>
              <a:t>[void] [</a:t>
            </a:r>
            <a:r>
              <a:rPr lang="en-US" sz="4800" dirty="0" err="1"/>
              <a:t>System.Reflection.Assembly</a:t>
            </a:r>
            <a:r>
              <a:rPr lang="en-US" sz="4800" dirty="0"/>
              <a:t>]::LoadWithPartialName("</a:t>
            </a:r>
            <a:r>
              <a:rPr lang="en-US" sz="4800" dirty="0" err="1"/>
              <a:t>System.Windows.Forms</a:t>
            </a:r>
            <a:r>
              <a:rPr lang="en-US" sz="4800" dirty="0"/>
              <a:t>") </a:t>
            </a:r>
          </a:p>
          <a:p>
            <a:r>
              <a:rPr lang="en-US" sz="4800" b="1" dirty="0"/>
              <a:t>#Creating Form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objForm</a:t>
            </a:r>
            <a:r>
              <a:rPr lang="en-US" sz="4800" dirty="0"/>
              <a:t> = New-Object </a:t>
            </a:r>
            <a:r>
              <a:rPr lang="en-US" sz="4800" dirty="0" err="1"/>
              <a:t>System.Windows.Forms.Form</a:t>
            </a:r>
            <a:r>
              <a:rPr lang="en-US" sz="4800" dirty="0"/>
              <a:t>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objForm.Text</a:t>
            </a:r>
            <a:r>
              <a:rPr lang="en-US" sz="4800" dirty="0"/>
              <a:t> = "Data Entry Form"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objForm.Size</a:t>
            </a:r>
            <a:r>
              <a:rPr lang="en-US" sz="4800" dirty="0"/>
              <a:t> = New-Object </a:t>
            </a:r>
            <a:r>
              <a:rPr lang="en-US" sz="4800" dirty="0" err="1"/>
              <a:t>System.Drawing.Size</a:t>
            </a:r>
            <a:r>
              <a:rPr lang="en-US" sz="4800" dirty="0"/>
              <a:t>(300,500)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objForm.StartPosition</a:t>
            </a:r>
            <a:r>
              <a:rPr lang="en-US" sz="4800" dirty="0"/>
              <a:t> = "</a:t>
            </a:r>
            <a:r>
              <a:rPr lang="en-US" sz="4800" dirty="0" err="1" smtClean="0"/>
              <a:t>CenterScreen</a:t>
            </a:r>
            <a:r>
              <a:rPr lang="en-US" sz="4800" dirty="0" smtClean="0"/>
              <a:t>“</a:t>
            </a:r>
            <a:endParaRPr lang="en-US" sz="4800" dirty="0"/>
          </a:p>
          <a:p>
            <a:r>
              <a:rPr lang="en-US" sz="4800" b="1" dirty="0"/>
              <a:t>#Creating Label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objLabel</a:t>
            </a:r>
            <a:r>
              <a:rPr lang="en-US" sz="4800" dirty="0"/>
              <a:t> = New-Object </a:t>
            </a:r>
            <a:r>
              <a:rPr lang="en-US" sz="4800" dirty="0" err="1"/>
              <a:t>System.Windows.Forms.Label</a:t>
            </a:r>
            <a:endParaRPr lang="en-US" sz="4800" dirty="0"/>
          </a:p>
          <a:p>
            <a:r>
              <a:rPr lang="en-US" sz="4800" dirty="0"/>
              <a:t>$</a:t>
            </a:r>
            <a:r>
              <a:rPr lang="en-US" sz="4800" dirty="0" err="1"/>
              <a:t>objLabel.Location</a:t>
            </a:r>
            <a:r>
              <a:rPr lang="en-US" sz="4800" dirty="0"/>
              <a:t> = New-Object </a:t>
            </a:r>
            <a:r>
              <a:rPr lang="en-US" sz="4800" dirty="0" err="1"/>
              <a:t>System.Drawing.Size</a:t>
            </a:r>
            <a:r>
              <a:rPr lang="en-US" sz="4800" dirty="0"/>
              <a:t>(10,20)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objLabel.Size</a:t>
            </a:r>
            <a:r>
              <a:rPr lang="en-US" sz="4800" dirty="0"/>
              <a:t> = New-Object </a:t>
            </a:r>
            <a:r>
              <a:rPr lang="en-US" sz="4800" dirty="0" err="1"/>
              <a:t>System.Drawing.Size</a:t>
            </a:r>
            <a:r>
              <a:rPr lang="en-US" sz="4800" dirty="0"/>
              <a:t>(280,20)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objLabel.Text</a:t>
            </a:r>
            <a:r>
              <a:rPr lang="en-US" sz="4800" dirty="0"/>
              <a:t> = "</a:t>
            </a:r>
            <a:r>
              <a:rPr lang="en-US" sz="4800" dirty="0" smtClean="0"/>
              <a:t>ENTER COMPUTER NAME"</a:t>
            </a:r>
            <a:endParaRPr lang="en-US" sz="4800" dirty="0"/>
          </a:p>
          <a:p>
            <a:r>
              <a:rPr lang="en-US" sz="4800" dirty="0"/>
              <a:t>$</a:t>
            </a:r>
            <a:r>
              <a:rPr lang="en-US" sz="4800" dirty="0" err="1"/>
              <a:t>objForm.Controls.Add</a:t>
            </a:r>
            <a:r>
              <a:rPr lang="en-US" sz="4800" dirty="0"/>
              <a:t>($</a:t>
            </a:r>
            <a:r>
              <a:rPr lang="en-US" sz="4800" dirty="0" err="1"/>
              <a:t>objLabel</a:t>
            </a:r>
            <a:r>
              <a:rPr lang="en-US" sz="4800" dirty="0"/>
              <a:t>) </a:t>
            </a:r>
          </a:p>
          <a:p>
            <a:r>
              <a:rPr lang="en-US" sz="4800" b="1" dirty="0"/>
              <a:t>#Creating Textbox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objTextBox</a:t>
            </a:r>
            <a:r>
              <a:rPr lang="en-US" sz="4800" dirty="0"/>
              <a:t> = New-Object </a:t>
            </a:r>
            <a:r>
              <a:rPr lang="en-US" sz="4800" dirty="0" err="1"/>
              <a:t>System.Windows.Forms.TextBox</a:t>
            </a:r>
            <a:r>
              <a:rPr lang="en-US" sz="4800" dirty="0"/>
              <a:t>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objTextBox.Location</a:t>
            </a:r>
            <a:r>
              <a:rPr lang="en-US" sz="4800" dirty="0"/>
              <a:t> = New-Object </a:t>
            </a:r>
            <a:r>
              <a:rPr lang="en-US" sz="4800" dirty="0" err="1"/>
              <a:t>System.Drawing.Size</a:t>
            </a:r>
            <a:r>
              <a:rPr lang="en-US" sz="4800" dirty="0"/>
              <a:t>(10,40)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objTextBox.Size</a:t>
            </a:r>
            <a:r>
              <a:rPr lang="en-US" sz="4800" dirty="0"/>
              <a:t> = New-Object </a:t>
            </a:r>
            <a:r>
              <a:rPr lang="en-US" sz="4800" dirty="0" err="1"/>
              <a:t>System.Drawing.Size</a:t>
            </a:r>
            <a:r>
              <a:rPr lang="en-US" sz="4800" dirty="0"/>
              <a:t>(260,20) </a:t>
            </a:r>
          </a:p>
          <a:p>
            <a:r>
              <a:rPr lang="en-US" sz="4800" dirty="0"/>
              <a:t>$</a:t>
            </a:r>
            <a:r>
              <a:rPr lang="en-US" sz="4800" dirty="0" err="1"/>
              <a:t>objForm.Controls.Add</a:t>
            </a:r>
            <a:r>
              <a:rPr lang="en-US" sz="4800" dirty="0"/>
              <a:t>($</a:t>
            </a:r>
            <a:r>
              <a:rPr lang="en-US" sz="4800" dirty="0" err="1"/>
              <a:t>objTextBox</a:t>
            </a:r>
            <a:r>
              <a:rPr lang="en-US" sz="4800" dirty="0"/>
              <a:t>)  </a:t>
            </a:r>
          </a:p>
          <a:p>
            <a:endParaRPr lang="en-US" sz="4800" dirty="0"/>
          </a:p>
          <a:p>
            <a:r>
              <a:rPr lang="en-US" sz="4800" dirty="0"/>
              <a:t>[void] $</a:t>
            </a:r>
            <a:r>
              <a:rPr lang="en-US" sz="4800" dirty="0" err="1"/>
              <a:t>objForm.ShowDialog</a:t>
            </a:r>
            <a:r>
              <a:rPr lang="en-US" sz="4800" dirty="0"/>
              <a:t>()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971" y="3179309"/>
            <a:ext cx="2838095" cy="18571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89164" y="2330280"/>
            <a:ext cx="5379694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Windows Form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311" y="407643"/>
            <a:ext cx="5796306" cy="5557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802833" y="847108"/>
            <a:ext cx="669701" cy="11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95399" y="668062"/>
            <a:ext cx="51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the </a:t>
            </a:r>
            <a:r>
              <a:rPr lang="en-US" b="1" dirty="0" err="1">
                <a:solidFill>
                  <a:schemeClr val="bg1"/>
                </a:solidFill>
              </a:rPr>
              <a:t>s</a:t>
            </a:r>
            <a:r>
              <a:rPr lang="en-US" b="1" dirty="0" err="1" smtClean="0">
                <a:solidFill>
                  <a:schemeClr val="bg1"/>
                </a:solidFill>
              </a:rPr>
              <a:t>ystem.Windows.Forms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dll</a:t>
            </a:r>
            <a:r>
              <a:rPr lang="en-US" dirty="0" smtClean="0">
                <a:solidFill>
                  <a:schemeClr val="bg1"/>
                </a:solidFill>
              </a:rPr>
              <a:t> assembly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72637" y="1372996"/>
            <a:ext cx="669701" cy="11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2338" y="1256245"/>
            <a:ext cx="6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new </a:t>
            </a:r>
            <a:r>
              <a:rPr lang="en-US" b="1" dirty="0">
                <a:solidFill>
                  <a:schemeClr val="accent5"/>
                </a:solidFill>
              </a:rPr>
              <a:t>object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type </a:t>
            </a:r>
            <a:r>
              <a:rPr lang="en-US" b="1" dirty="0" err="1">
                <a:solidFill>
                  <a:schemeClr val="bg1"/>
                </a:solidFill>
              </a:rPr>
              <a:t>system.windows.forms.form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80705" y="5543604"/>
            <a:ext cx="669701" cy="11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98913" y="5381085"/>
            <a:ext cx="6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the </a:t>
            </a:r>
            <a:r>
              <a:rPr lang="en-US" b="1" dirty="0" err="1">
                <a:solidFill>
                  <a:schemeClr val="bg1"/>
                </a:solidFill>
              </a:rPr>
              <a:t>ShowDialog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on your new object.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8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310" y="391866"/>
            <a:ext cx="8652870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WPF Example using Visual Studio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9073" y="1329675"/>
            <a:ext cx="6732488" cy="23399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Presentation </a:t>
            </a:r>
            <a:r>
              <a:rPr lang="en-US" sz="2000" dirty="0" smtClean="0"/>
              <a:t>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WPF internal representation is in XAML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 Visual Studio Community 2015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Select WPF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GUI </a:t>
            </a:r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25" y="1244449"/>
            <a:ext cx="6276177" cy="42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310" y="391866"/>
            <a:ext cx="9502876" cy="685800"/>
          </a:xfrm>
          <a:prstGeom prst="rect">
            <a:avLst/>
          </a:prstGeom>
          <a:noFill/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How to combine XAML code with PowerShell?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9073" y="1329675"/>
            <a:ext cx="6167248" cy="18566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Install Visual Studio Community 2015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Select WPF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GUI </a:t>
            </a:r>
          </a:p>
          <a:p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71106777"/>
              </p:ext>
            </p:extLst>
          </p:nvPr>
        </p:nvGraphicFramePr>
        <p:xfrm>
          <a:off x="2006243" y="2071949"/>
          <a:ext cx="6815786" cy="362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8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A398B2-5A34-1A4A-811E-F402728256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8808" cy="2250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47582"/>
            <a:ext cx="12192000" cy="7104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073" y="6397388"/>
            <a:ext cx="452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www.ITinfratutorials.com |PowerShell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5716356"/>
              </p:ext>
            </p:extLst>
          </p:nvPr>
        </p:nvGraphicFramePr>
        <p:xfrm>
          <a:off x="347730" y="337279"/>
          <a:ext cx="3042277" cy="97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53037" y="4211391"/>
            <a:ext cx="4185634" cy="3902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40912" y="1828380"/>
            <a:ext cx="945771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$inputXML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&lt;Window x:Class="Azure.Window1"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333A4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Title="iVision Azure Accelerator" Height="524.256" Width="332.076"&gt;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&lt;Grid Margin="0,0,174,0"&gt;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&lt;/Grid&gt;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&lt;/Window&gt;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$inputXML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$inputXML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-replace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mc:Ignorable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="d"'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-replace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"x:N"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-replace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'^&lt;Win.*'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'&lt;Window'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[void][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System.Reflection.Assembly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::LoadWithPartialName(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presentationframework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[xml]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$XAML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$inputXML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New-Object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System.Xml.XmlNodeReader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xaml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Windows.Markup.XamlReader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::Load(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Write-Host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A4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"Unable to load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Windows.Markup.XamlReader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Double-check syntax and ensure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installed."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730" y="1428271"/>
            <a:ext cx="9650899" cy="4555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298193" y="4428538"/>
            <a:ext cx="669701" cy="11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074277" y="4891892"/>
            <a:ext cx="669701" cy="115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3978" y="4746691"/>
            <a:ext cx="649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the XAML reader using a new XML node reader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3500" y="4206978"/>
            <a:ext cx="428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 Windows Presentation Framework assemblies</a:t>
            </a:r>
          </a:p>
        </p:txBody>
      </p:sp>
    </p:spTree>
    <p:extLst>
      <p:ext uri="{BB962C8B-B14F-4D97-AF65-F5344CB8AC3E}">
        <p14:creationId xmlns:p14="http://schemas.microsoft.com/office/powerpoint/2010/main" val="10149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2502</TotalTime>
  <Words>17768</Words>
  <Application>Microsoft Office PowerPoint</Application>
  <PresentationFormat>Widescreen</PresentationFormat>
  <Paragraphs>2827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Lucida Console</vt:lpstr>
      <vt:lpstr>Segoe UI Light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sunish</dc:creator>
  <cp:lastModifiedBy>sunish</cp:lastModifiedBy>
  <cp:revision>122</cp:revision>
  <dcterms:created xsi:type="dcterms:W3CDTF">2016-10-30T06:05:27Z</dcterms:created>
  <dcterms:modified xsi:type="dcterms:W3CDTF">2017-01-21T06:09:53Z</dcterms:modified>
</cp:coreProperties>
</file>